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3D_90041284.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85_4ACC9255.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32_674B7935.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63_8489D738.xml" ContentType="application/vnd.ms-powerpoint.comments+xml"/>
  <Override PartName="/ppt/notesSlides/notesSlide11.xml" ContentType="application/vnd.openxmlformats-officedocument.presentationml.notesSlide+xml"/>
  <Override PartName="/ppt/comments/modernComment_164_38F3EAC.xml" ContentType="application/vnd.ms-powerpoint.comments+xml"/>
  <Override PartName="/ppt/notesSlides/notesSlide12.xml" ContentType="application/vnd.openxmlformats-officedocument.presentationml.notesSlide+xml"/>
  <Override PartName="/ppt/comments/modernComment_166_7AFBF554.xml" ContentType="application/vnd.ms-powerpoint.comments+xml"/>
  <Override PartName="/ppt/notesSlides/notesSlide13.xml" ContentType="application/vnd.openxmlformats-officedocument.presentationml.notesSlide+xml"/>
  <Override PartName="/ppt/comments/modernComment_140_D207BF32.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35_D7B672BB.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comments/modernComment_13B_382A593.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modernComment_171_537ECB11.xml" ContentType="application/vnd.ms-powerpoint.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14F_3A04C65B.xml" ContentType="application/vnd.ms-powerpoint.comments+xml"/>
  <Override PartName="/ppt/notesSlides/notesSlide32.xml" ContentType="application/vnd.openxmlformats-officedocument.presentationml.notesSlide+xml"/>
  <Override PartName="/ppt/comments/modernComment_150_D46AF6EB.xml" ContentType="application/vnd.ms-powerpoint.comments+xml"/>
  <Override PartName="/ppt/notesSlides/notesSlide33.xml" ContentType="application/vnd.openxmlformats-officedocument.presentationml.notesSlide+xml"/>
  <Override PartName="/ppt/comments/modernComment_13F_9AFD1245.xml" ContentType="application/vnd.ms-powerpoint.comments+xml"/>
  <Override PartName="/ppt/notesSlides/notesSlide3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modernComment_173_78C150DC.xml" ContentType="application/vnd.ms-powerpoint.comments+xml"/>
  <Override PartName="/ppt/notesSlides/notesSlide42.xml" ContentType="application/vnd.openxmlformats-officedocument.presentationml.notesSlide+xml"/>
  <Override PartName="/ppt/comments/modernComment_161_2A3509A7.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8"/>
  </p:notesMasterIdLst>
  <p:handoutMasterIdLst>
    <p:handoutMasterId r:id="rId59"/>
  </p:handoutMasterIdLst>
  <p:sldIdLst>
    <p:sldId id="305" r:id="rId5"/>
    <p:sldId id="400" r:id="rId6"/>
    <p:sldId id="360" r:id="rId7"/>
    <p:sldId id="317" r:id="rId8"/>
    <p:sldId id="392" r:id="rId9"/>
    <p:sldId id="389" r:id="rId10"/>
    <p:sldId id="399" r:id="rId11"/>
    <p:sldId id="306" r:id="rId12"/>
    <p:sldId id="322" r:id="rId13"/>
    <p:sldId id="355" r:id="rId14"/>
    <p:sldId id="356" r:id="rId15"/>
    <p:sldId id="358" r:id="rId16"/>
    <p:sldId id="320" r:id="rId17"/>
    <p:sldId id="403" r:id="rId18"/>
    <p:sldId id="314" r:id="rId19"/>
    <p:sldId id="309" r:id="rId20"/>
    <p:sldId id="315" r:id="rId21"/>
    <p:sldId id="327" r:id="rId22"/>
    <p:sldId id="354" r:id="rId23"/>
    <p:sldId id="364" r:id="rId24"/>
    <p:sldId id="347" r:id="rId25"/>
    <p:sldId id="348" r:id="rId26"/>
    <p:sldId id="367" r:id="rId27"/>
    <p:sldId id="349" r:id="rId28"/>
    <p:sldId id="369" r:id="rId29"/>
    <p:sldId id="332" r:id="rId30"/>
    <p:sldId id="402" r:id="rId31"/>
    <p:sldId id="333" r:id="rId32"/>
    <p:sldId id="334" r:id="rId33"/>
    <p:sldId id="351" r:id="rId34"/>
    <p:sldId id="335" r:id="rId35"/>
    <p:sldId id="336" r:id="rId36"/>
    <p:sldId id="319" r:id="rId37"/>
    <p:sldId id="385" r:id="rId38"/>
    <p:sldId id="375" r:id="rId39"/>
    <p:sldId id="397" r:id="rId40"/>
    <p:sldId id="398" r:id="rId41"/>
    <p:sldId id="345" r:id="rId42"/>
    <p:sldId id="352" r:id="rId43"/>
    <p:sldId id="350" r:id="rId44"/>
    <p:sldId id="371" r:id="rId45"/>
    <p:sldId id="353" r:id="rId46"/>
    <p:sldId id="361" r:id="rId47"/>
    <p:sldId id="377" r:id="rId48"/>
    <p:sldId id="346" r:id="rId49"/>
    <p:sldId id="410" r:id="rId50"/>
    <p:sldId id="405" r:id="rId51"/>
    <p:sldId id="406" r:id="rId52"/>
    <p:sldId id="408" r:id="rId53"/>
    <p:sldId id="376" r:id="rId54"/>
    <p:sldId id="407" r:id="rId55"/>
    <p:sldId id="404" r:id="rId56"/>
    <p:sldId id="401"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D1F077-2DA5-43B7-AF8A-4665AD50A6E7}">
          <p14:sldIdLst>
            <p14:sldId id="305"/>
            <p14:sldId id="400"/>
            <p14:sldId id="360"/>
            <p14:sldId id="317"/>
            <p14:sldId id="392"/>
            <p14:sldId id="389"/>
            <p14:sldId id="399"/>
            <p14:sldId id="306"/>
            <p14:sldId id="322"/>
            <p14:sldId id="355"/>
            <p14:sldId id="356"/>
            <p14:sldId id="358"/>
            <p14:sldId id="320"/>
            <p14:sldId id="403"/>
            <p14:sldId id="314"/>
            <p14:sldId id="309"/>
            <p14:sldId id="315"/>
            <p14:sldId id="327"/>
            <p14:sldId id="354"/>
            <p14:sldId id="364"/>
            <p14:sldId id="347"/>
            <p14:sldId id="348"/>
            <p14:sldId id="367"/>
            <p14:sldId id="349"/>
            <p14:sldId id="369"/>
            <p14:sldId id="332"/>
            <p14:sldId id="402"/>
            <p14:sldId id="333"/>
            <p14:sldId id="334"/>
            <p14:sldId id="351"/>
            <p14:sldId id="335"/>
            <p14:sldId id="336"/>
            <p14:sldId id="319"/>
            <p14:sldId id="385"/>
            <p14:sldId id="375"/>
            <p14:sldId id="397"/>
            <p14:sldId id="398"/>
          </p14:sldIdLst>
        </p14:section>
        <p14:section name="Dua, Surah and Dhikr" id="{E93A81E9-E273-4343-9290-F63323BE1C29}">
          <p14:sldIdLst>
            <p14:sldId id="345"/>
            <p14:sldId id="352"/>
            <p14:sldId id="350"/>
            <p14:sldId id="371"/>
            <p14:sldId id="353"/>
            <p14:sldId id="361"/>
            <p14:sldId id="377"/>
            <p14:sldId id="346"/>
            <p14:sldId id="410"/>
            <p14:sldId id="405"/>
            <p14:sldId id="406"/>
            <p14:sldId id="408"/>
            <p14:sldId id="376"/>
            <p14:sldId id="407"/>
            <p14:sldId id="404"/>
            <p14:sldId id="40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449C3F19-2152-BBDC-C381-9B83B40FBD65}" name="Javid Ali (Jav)" initials="J(" userId="S::javid.ali2@justice.gov.uk::ddc34b00-7990-420d-a81b-586a5ccb3637" providerId="AD"/>
  <p188:author id="{559FE17A-2E0B-3AF9-E852-60B01E833959}" name="Aktar, Tohimana" initials="AT" userId="Aktar, Tohimana" providerId="None"/>
  <p188:author id="{3E82F77C-75A2-EABC-CE5F-D07D25F8FDAB}" name="Ali, Ruqayyah" initials="AR" userId="S::ruqayyah.ali@justice.gov.uk::77784d64-d42f-42cd-a8bb-d3f4ab8c19a2" providerId="AD"/>
  <p188:author id="{4BCBB290-0F07-CD21-CD54-00C98EF55CFA}" name="Ali, Ruqayyah" initials="RA" userId="S::Ruqayyah.Ali@justice.gov.uk::77784d64-d42f-42cd-a8bb-d3f4ab8c19a2" providerId="AD"/>
  <p188:author id="{96FD0AB3-3246-B7C4-D278-DE98433D9D69}" name="Javid Ali" initials="JA" userId="2db55150e52ea0a1" providerId="Windows Live"/>
  <p188:author id="{6E9BFEE5-94D3-4ED1-9AD3-5B1D6A76296B}" name="Aktar, Tohimana" initials="TA" userId="S::Tohimana.Aktar@justice.gov.uk::fe49f66c-9b36-45c1-bebb-8c7758de4bb2" providerId="AD"/>
  <p188:author id="{B23236EE-E838-7E5E-16EA-54831D404848}" name="Ileyas, Sarah" initials="IS" userId="S::sarah.ileyas@justice.gov.uk::8fba4bad-3f3d-4c8a-b1a5-5ad9367dbf3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9585"/>
    <a:srgbClr val="7E8679"/>
    <a:srgbClr val="00B050"/>
    <a:srgbClr val="A82F5B"/>
    <a:srgbClr val="AC3560"/>
    <a:srgbClr val="9E5338"/>
    <a:srgbClr val="4A3A1C"/>
    <a:srgbClr val="808255"/>
    <a:srgbClr val="D7E1DF"/>
    <a:srgbClr val="792F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46CE61-92B1-4325-8A33-E70F24B17933}" v="75" dt="2025-11-05T13:19:49.5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077" autoAdjust="0"/>
  </p:normalViewPr>
  <p:slideViewPr>
    <p:cSldViewPr snapToGrid="0">
      <p:cViewPr>
        <p:scale>
          <a:sx n="75" d="100"/>
          <a:sy n="75" d="100"/>
        </p:scale>
        <p:origin x="1104" y="51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8/10/relationships/authors" Target="authors.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omments/modernComment_132_674B7935.xml><?xml version="1.0" encoding="utf-8"?>
<p188:cmLst xmlns:a="http://schemas.openxmlformats.org/drawingml/2006/main" xmlns:r="http://schemas.openxmlformats.org/officeDocument/2006/relationships" xmlns:p188="http://schemas.microsoft.com/office/powerpoint/2018/8/main">
  <p188:cm id="{AD09026E-7C19-4DB3-974C-DB6E99392356}" authorId="{559FE17A-2E0B-3AF9-E852-60B01E833959}" created="2025-01-02T12:38:49.640">
    <ac:txMkLst xmlns:ac="http://schemas.microsoft.com/office/drawing/2013/main/command">
      <pc:docMk xmlns:pc="http://schemas.microsoft.com/office/powerpoint/2013/main/command"/>
      <pc:sldMk xmlns:pc="http://schemas.microsoft.com/office/powerpoint/2013/main/command" cId="1732999477" sldId="306"/>
      <ac:spMk id="3" creationId="{1A585715-2793-160B-269E-D9516C84D73A}"/>
      <ac:txMk cp="262" len="10">
        <ac:context len="371" hash="1907908282"/>
      </ac:txMk>
    </ac:txMkLst>
    <p188:pos x="5675325" y="1738243"/>
    <p188:txBody>
      <a:bodyPr/>
      <a:lstStyle/>
      <a:p>
        <a:r>
          <a:rPr lang="en-GB"/>
          <a:t>Note: One is required to follow the compulsory procedures of a Ghusl.</a:t>
        </a:r>
      </a:p>
    </p188:txBody>
  </p188:cm>
</p188:cmLst>
</file>

<file path=ppt/comments/modernComment_135_D7B672BB.xml><?xml version="1.0" encoding="utf-8"?>
<p188:cmLst xmlns:a="http://schemas.openxmlformats.org/drawingml/2006/main" xmlns:r="http://schemas.openxmlformats.org/officeDocument/2006/relationships" xmlns:p188="http://schemas.microsoft.com/office/powerpoint/2018/8/main">
  <p188:cm id="{309E7F23-ABCE-4B36-97F7-CBE3125357A1}" authorId="{559FE17A-2E0B-3AF9-E852-60B01E833959}" created="2024-12-09T13:27:59.573">
    <ac:txMkLst xmlns:ac="http://schemas.microsoft.com/office/drawing/2013/main/command">
      <pc:docMk xmlns:pc="http://schemas.microsoft.com/office/powerpoint/2013/main/command"/>
      <pc:sldMk xmlns:pc="http://schemas.microsoft.com/office/powerpoint/2013/main/command" cId="3619058363" sldId="309"/>
      <ac:spMk id="49" creationId="{0AFCFF35-9B71-0EA5-FC9A-914F143E94AA}"/>
      <ac:txMk cp="69" len="13">
        <ac:context len="90" hash="2291765082"/>
      </ac:txMk>
    </ac:txMkLst>
    <p188:pos x="1613403" y="2514596"/>
    <p188:txBody>
      <a:bodyPr/>
      <a:lstStyle/>
      <a:p>
        <a:r>
          <a:rPr lang="en-GB"/>
          <a:t>Note: In the Hanafi teaching Wajib salah is not to be missed. And if one misses then it should be offered qadhaa like the Fardh. </a:t>
        </a:r>
      </a:p>
    </p188:txBody>
    <p188:extLst>
      <p:ext xmlns:p="http://schemas.openxmlformats.org/presentationml/2006/main" uri="{57CB4572-C831-44C2-8A1C-0ADB6CCDFE69}">
        <p223:reactions xmlns:p223="http://schemas.microsoft.com/office/powerpoint/2022/03/main">
          <p223:rxn type="👍">
            <p223:instance time="2024-12-24T12:21:41.460" authorId="{B23236EE-E838-7E5E-16EA-54831D404848}"/>
          </p223:rxn>
        </p223:reactions>
      </p:ext>
    </p188:extLst>
  </p188:cm>
</p188:cmLst>
</file>

<file path=ppt/comments/modernComment_13B_382A593.xml><?xml version="1.0" encoding="utf-8"?>
<p188:cmLst xmlns:a="http://schemas.openxmlformats.org/drawingml/2006/main" xmlns:r="http://schemas.openxmlformats.org/officeDocument/2006/relationships" xmlns:p188="http://schemas.microsoft.com/office/powerpoint/2018/8/main">
  <p188:cm id="{D75E33A6-D63F-41AD-95B6-3D90657E9909}" authorId="{559FE17A-2E0B-3AF9-E852-60B01E833959}" created="2024-11-26T11:42:18.019">
    <ac:txMkLst xmlns:ac="http://schemas.microsoft.com/office/drawing/2013/main/command">
      <pc:docMk xmlns:pc="http://schemas.microsoft.com/office/powerpoint/2013/main/command"/>
      <pc:sldMk xmlns:pc="http://schemas.microsoft.com/office/powerpoint/2013/main/command" cId="58893715" sldId="315"/>
      <ac:graphicFrameMk id="7" creationId="{1A75E301-F81B-604F-0C9B-A25BF04F0642}"/>
      <dc:dgmMk xmlns:dc="http://schemas.microsoft.com/office/drawing/2013/diagram/command"/>
      <dc:nodeMk xmlns:dc="http://schemas.microsoft.com/office/drawing/2013/diagram/command" id="{332BC85C-1CF3-4F8F-ACB7-5B6D53744AE1}"/>
      <ac:txMk cp="113" len="6">
        <ac:context len="120" hash="3620347667"/>
      </ac:txMk>
    </ac:txMkLst>
    <p188:pos x="6613582" y="2770302"/>
    <p188:txBody>
      <a:bodyPr/>
      <a:lstStyle/>
      <a:p>
        <a:r>
          <a:rPr lang="en-GB"/>
          <a:t>Note: If you think you will miss Asr salah (for that day only) unless you start before sunset (exceptional circumstances), and if the sun sets while you're praying, your Asr prayer will be valid. But please do not make this into a habit.
However, if the Sun was to rise within your Fajr Salah time, the Fajr prayer is not valid and Qadhaa will need to be done. In this situation, wait 20 minutes for the Sun to finish rising and then pray.
It's important to read Salah at it's prescribed time and not make it qadhaa (offering the salah after it's time has expired).  </a:t>
        </a:r>
      </a:p>
    </p188:txBody>
  </p188:cm>
  <p188:cm id="{67E91BA2-1D7C-491D-9CF2-C2108CA826AC}" authorId="{559FE17A-2E0B-3AF9-E852-60B01E833959}" created="2025-01-02T12:57:12.491">
    <ac:txMkLst xmlns:ac="http://schemas.microsoft.com/office/drawing/2013/main/command">
      <pc:docMk xmlns:pc="http://schemas.microsoft.com/office/powerpoint/2013/main/command"/>
      <pc:sldMk xmlns:pc="http://schemas.microsoft.com/office/powerpoint/2013/main/command" cId="58893715" sldId="315"/>
      <ac:graphicFrameMk id="7" creationId="{1A75E301-F81B-604F-0C9B-A25BF04F0642}"/>
      <dc:dgmMk xmlns:dc="http://schemas.microsoft.com/office/drawing/2013/diagram/command"/>
      <dc:nodeMk xmlns:dc="http://schemas.microsoft.com/office/drawing/2013/diagram/command" id="{332BC85C-1CF3-4F8F-ACB7-5B6D53744AE1}"/>
      <ac:txMk cp="91" len="13">
        <ac:context len="120" hash="3620347667"/>
      </ac:txMk>
    </ac:txMkLst>
    <p188:pos x="8343442" y="2573349"/>
    <p188:txBody>
      <a:bodyPr/>
      <a:lstStyle/>
      <a:p>
        <a:r>
          <a:rPr lang="en-GB"/>
          <a:t>Note: Please obtain a timetable from your local Mosque. Most Mosques have a website, where the timetable can be downloaded from.</a:t>
        </a:r>
      </a:p>
    </p188:txBody>
  </p188:cm>
</p188:cmLst>
</file>

<file path=ppt/comments/modernComment_13D_90041284.xml><?xml version="1.0" encoding="utf-8"?>
<p188:cmLst xmlns:a="http://schemas.openxmlformats.org/drawingml/2006/main" xmlns:r="http://schemas.openxmlformats.org/officeDocument/2006/relationships" xmlns:p188="http://schemas.microsoft.com/office/powerpoint/2018/8/main">
  <p188:cm id="{08670511-5F54-4259-A693-68C0319C4909}" authorId="{559FE17A-2E0B-3AF9-E852-60B01E833959}" created="2025-02-17T15:57:56.732">
    <ac:txMkLst xmlns:ac="http://schemas.microsoft.com/office/drawing/2013/main/command">
      <pc:docMk xmlns:pc="http://schemas.microsoft.com/office/powerpoint/2013/main/command"/>
      <pc:sldMk xmlns:pc="http://schemas.microsoft.com/office/powerpoint/2013/main/command" cId="2416185988" sldId="317"/>
      <ac:spMk id="3" creationId="{1A585715-2793-160B-269E-D9516C84D73A}"/>
      <ac:txMk cp="494" len="9">
        <ac:context len="591" hash="3227703917"/>
      </ac:txMk>
    </ac:txMkLst>
    <p188:pos x="1602789" y="2914834"/>
    <p188:txBody>
      <a:bodyPr/>
      <a:lstStyle/>
      <a:p>
        <a:r>
          <a:rPr lang="en-GB"/>
          <a:t>Note: This product is developed  as a beginner's guide, therefore, it's not a comprehensive guide. Please use your own time to read and learn more on these subjects for in-depth knowledge.</a:t>
        </a:r>
      </a:p>
    </p188:txBody>
  </p188:cm>
</p188:cmLst>
</file>

<file path=ppt/comments/modernComment_13F_9AFD1245.xml><?xml version="1.0" encoding="utf-8"?>
<p188:cmLst xmlns:a="http://schemas.openxmlformats.org/drawingml/2006/main" xmlns:r="http://schemas.openxmlformats.org/officeDocument/2006/relationships" xmlns:p188="http://schemas.microsoft.com/office/powerpoint/2018/8/main">
  <p188:cm id="{9E386531-9801-4018-B4A4-42247230B0E3}" authorId="{559FE17A-2E0B-3AF9-E852-60B01E833959}" created="2024-12-06T13:53:42.127">
    <ac:deMkLst xmlns:ac="http://schemas.microsoft.com/office/drawing/2013/main/command">
      <pc:docMk xmlns:pc="http://schemas.microsoft.com/office/powerpoint/2013/main/command"/>
      <pc:sldMk xmlns:pc="http://schemas.microsoft.com/office/powerpoint/2013/main/command" cId="2600276549" sldId="319"/>
      <ac:spMk id="2" creationId="{DDFDD784-FCE9-3B11-3596-056D9F59BFFF}"/>
    </ac:deMkLst>
    <p188:txBody>
      <a:bodyPr/>
      <a:lstStyle/>
      <a:p>
        <a:r>
          <a:rPr lang="en-GB"/>
          <a:t>Note: This is not a comprehensive list. Please utilise a reliable book to gain more in-dept knowledge.</a:t>
        </a:r>
      </a:p>
    </p188:txBody>
  </p188:cm>
  <p188:cm id="{4D3EBA8A-22D7-4311-8389-ABFD5A4137B2}" authorId="{559FE17A-2E0B-3AF9-E852-60B01E833959}" created="2024-12-06T13:53:59.132">
    <ac:txMkLst xmlns:ac="http://schemas.microsoft.com/office/drawing/2013/main/command">
      <pc:docMk xmlns:pc="http://schemas.microsoft.com/office/powerpoint/2013/main/command"/>
      <pc:sldMk xmlns:pc="http://schemas.microsoft.com/office/powerpoint/2013/main/command" cId="2600276549" sldId="319"/>
      <ac:spMk id="4" creationId="{B1807371-B1FE-04FF-2E1B-860B7A2AD918}"/>
      <ac:txMk cp="133" len="20">
        <ac:context len="386" hash="95555148"/>
      </ac:txMk>
    </ac:txMkLst>
    <p188:pos x="2382657" y="1737334"/>
    <p188:txBody>
      <a:bodyPr/>
      <a:lstStyle/>
      <a:p>
        <a:r>
          <a:rPr lang="en-GB"/>
          <a:t>Note: If you are new to praying and in the process of learning. However, you've not memorised all the surahs by heart. Please contact your local Imams or the MoJ Muslim Network if you need support and guidance on how one should pray during this time.</a:t>
        </a:r>
      </a:p>
    </p188:txBody>
  </p188:cm>
</p188:cmLst>
</file>

<file path=ppt/comments/modernComment_140_D207BF32.xml><?xml version="1.0" encoding="utf-8"?>
<p188:cmLst xmlns:a="http://schemas.openxmlformats.org/drawingml/2006/main" xmlns:r="http://schemas.openxmlformats.org/officeDocument/2006/relationships" xmlns:p188="http://schemas.microsoft.com/office/powerpoint/2018/8/main">
  <p188:cm id="{3EE570B3-5977-4F44-8D8F-14CC253ACE2D}" authorId="{559FE17A-2E0B-3AF9-E852-60B01E833959}" created="2024-12-06T13:59:05.416">
    <ac:deMkLst xmlns:ac="http://schemas.microsoft.com/office/drawing/2013/main/command">
      <pc:docMk xmlns:pc="http://schemas.microsoft.com/office/powerpoint/2013/main/command"/>
      <pc:sldMk xmlns:pc="http://schemas.microsoft.com/office/powerpoint/2013/main/command" cId="3523723058" sldId="320"/>
      <ac:spMk id="2" creationId="{DDFDD784-FCE9-3B11-3596-056D9F59BFFF}"/>
    </ac:deMkLst>
    <p188:txBody>
      <a:bodyPr/>
      <a:lstStyle/>
      <a:p>
        <a:r>
          <a:rPr lang="en-GB"/>
          <a:t>Note: This is not a comprehensive list. Please utilise a reliable book to gain more in-dept knowledge.</a:t>
        </a:r>
      </a:p>
    </p188:txBody>
  </p188:cm>
  <p188:cm id="{E9E73666-D694-403E-B8A4-72857D797A1A}" authorId="{559FE17A-2E0B-3AF9-E852-60B01E833959}" created="2024-12-06T14:00:09.377">
    <ac:txMkLst xmlns:ac="http://schemas.microsoft.com/office/drawing/2013/main/command">
      <pc:docMk xmlns:pc="http://schemas.microsoft.com/office/powerpoint/2013/main/command"/>
      <pc:sldMk xmlns:pc="http://schemas.microsoft.com/office/powerpoint/2013/main/command" cId="3523723058" sldId="320"/>
      <ac:spMk id="6" creationId="{9104E1CB-07AA-36E8-7BD0-D3FDCBCE8B5F}"/>
      <ac:txMk cp="73" len="14">
        <ac:context len="324" hash="3743442328"/>
      </ac:txMk>
    </ac:txMkLst>
    <p188:pos x="4254856" y="707656"/>
    <p188:txBody>
      <a:bodyPr/>
      <a:lstStyle/>
      <a:p>
        <a:r>
          <a:rPr lang="en-GB"/>
          <a:t>Note: please do not use the information below to only complete the fardh acts to do your wudu. Ensure you follow the entire instructions detailed in the previous slides.
The 4 fardh in wudu are; 
1. Washing the face from the forehead (hairline) to the lower portion of the chin and from ear lobe to ear lobe once.
2. Washing the both hands including the elbows once.
3. Wiping the front quarter of the head once.
4. Washing the both feet including the ankles once.</a:t>
        </a:r>
      </a:p>
    </p188:txBody>
  </p188:cm>
  <p188:cm id="{02E794D5-8AB0-41F7-A73C-2FE3497C2C23}" authorId="{559FE17A-2E0B-3AF9-E852-60B01E833959}" created="2024-12-06T14:00:32.078">
    <ac:txMkLst xmlns:ac="http://schemas.microsoft.com/office/drawing/2013/main/command">
      <pc:docMk xmlns:pc="http://schemas.microsoft.com/office/powerpoint/2013/main/command"/>
      <pc:sldMk xmlns:pc="http://schemas.microsoft.com/office/powerpoint/2013/main/command" cId="3523723058" sldId="320"/>
      <ac:spMk id="6" creationId="{9104E1CB-07AA-36E8-7BD0-D3FDCBCE8B5F}"/>
      <ac:txMk cp="166" len="11">
        <ac:context len="324" hash="3743442328"/>
      </ac:txMk>
    </ac:txMkLst>
    <p188:pos x="3205375" y="1933783"/>
    <p188:replyLst/>
    <p188:txBody>
      <a:bodyPr/>
      <a:lstStyle/>
      <a:p>
        <a:r>
          <a:rPr lang="en-GB"/>
          <a:t>Top Tip: Rather than leaving the tap running, use a small plastic jug or a mug to make wudu.</a:t>
        </a:r>
      </a:p>
    </p188:txBody>
    <p188:extLst>
      <p:ext xmlns:p="http://schemas.openxmlformats.org/presentationml/2006/main" uri="{57CB4572-C831-44C2-8A1C-0ADB6CCDFE69}">
        <p223:reactions xmlns:p223="http://schemas.microsoft.com/office/powerpoint/2022/03/main">
          <p223:rxn type="👍">
            <p223:instance time="2024-12-24T12:19:42.582" authorId="{B23236EE-E838-7E5E-16EA-54831D404848}"/>
          </p223:rxn>
        </p223:reactions>
      </p:ext>
    </p188:extLst>
  </p188:cm>
</p188:cmLst>
</file>

<file path=ppt/comments/modernComment_14F_3A04C65B.xml><?xml version="1.0" encoding="utf-8"?>
<p188:cmLst xmlns:a="http://schemas.openxmlformats.org/drawingml/2006/main" xmlns:r="http://schemas.openxmlformats.org/officeDocument/2006/relationships" xmlns:p188="http://schemas.microsoft.com/office/powerpoint/2018/8/main">
  <p188:cm id="{FD3C8CD4-EA57-4A4F-AFBC-EC7114F901D1}" authorId="{559FE17A-2E0B-3AF9-E852-60B01E833959}" created="2024-11-27T16:46:49.810">
    <ac:txMkLst xmlns:ac="http://schemas.microsoft.com/office/drawing/2013/main/command">
      <pc:docMk xmlns:pc="http://schemas.microsoft.com/office/powerpoint/2013/main/command"/>
      <pc:sldMk xmlns:pc="http://schemas.microsoft.com/office/powerpoint/2013/main/command" cId="973391451" sldId="335"/>
      <ac:spMk id="3" creationId="{E698CE0E-745C-A7EE-B0DE-4912A73B00D8}"/>
      <ac:txMk cp="27" len="5">
        <ac:context len="56" hash="3545718645"/>
      </ac:txMk>
    </ac:txMkLst>
    <p188:pos x="784370" y="498765"/>
    <p188:txBody>
      <a:bodyPr/>
      <a:lstStyle/>
      <a:p>
        <a:r>
          <a:rPr lang="en-GB"/>
          <a:t>Note: One must still take the time to read the Quran from the beginning to the end, even if it means you can only read one ayah a day.</a:t>
        </a:r>
      </a:p>
    </p188:txBody>
    <p188:extLst>
      <p:ext xmlns:p="http://schemas.openxmlformats.org/presentationml/2006/main" uri="{57CB4572-C831-44C2-8A1C-0ADB6CCDFE69}">
        <p223:reactions xmlns:p223="http://schemas.microsoft.com/office/powerpoint/2022/03/main">
          <p223:rxn type="👍">
            <p223:instance time="2024-12-24T12:35:40.687" authorId="{B23236EE-E838-7E5E-16EA-54831D404848}"/>
          </p223:rxn>
        </p223:reactions>
      </p:ext>
    </p188:extLst>
  </p188:cm>
  <p188:cm id="{F9D054D0-E24C-42E1-A11F-7FA0003EED40}" authorId="{559FE17A-2E0B-3AF9-E852-60B01E833959}" created="2024-12-02T13:55:23.915">
    <ac:deMkLst xmlns:ac="http://schemas.microsoft.com/office/drawing/2013/main/command">
      <pc:docMk xmlns:pc="http://schemas.microsoft.com/office/powerpoint/2013/main/command"/>
      <pc:sldMk xmlns:pc="http://schemas.microsoft.com/office/powerpoint/2013/main/command" cId="973391451" sldId="335"/>
      <ac:spMk id="10" creationId="{6E802B29-40B6-000C-8EDD-903910D08A61}"/>
    </ac:deMkLst>
    <p188:txBody>
      <a:bodyPr/>
      <a:lstStyle/>
      <a:p>
        <a:r>
          <a:rPr lang="en-GB"/>
          <a:t>An example:
If this is the first time you’re intending to engage in dhikr, here is what you can do…
1. Make the intention to learn and  practice reading 33, 33, and 34 after every prayer.
Intend to pass this knowledge onto your offsprings, family and friends and the ummah until the end of the time.
As there is a hadith which tells us, when the tribulation of Dajjal emerges, there will be famine, where Tahlil (Laa-ilaaha-il-lal-laah), Takbir (Al-laahu Akbar), Tasbih (Sub-haa-nal-laah) and Tahmid (Al-ham-du-lil-laah), will take the place of food.
2. Read them after every salah, if you’re finding it difficult start with reading 10 times.
Renew your intention regularly. After few weeks or months, assess where you are and build on it, if you feel ready.
3. Teach it to a minimum one person.</a:t>
        </a:r>
      </a:p>
    </p188:txBody>
  </p188:cm>
</p188:cmLst>
</file>

<file path=ppt/comments/modernComment_150_D46AF6EB.xml><?xml version="1.0" encoding="utf-8"?>
<p188:cmLst xmlns:a="http://schemas.openxmlformats.org/drawingml/2006/main" xmlns:r="http://schemas.openxmlformats.org/officeDocument/2006/relationships" xmlns:p188="http://schemas.microsoft.com/office/powerpoint/2018/8/main">
  <p188:cm id="{90F1BF60-4889-4DD7-97A6-773C633D240A}" authorId="{559FE17A-2E0B-3AF9-E852-60B01E833959}" created="2024-11-27T15:50:17.280">
    <ac:txMkLst xmlns:ac="http://schemas.microsoft.com/office/drawing/2013/main/command">
      <pc:docMk xmlns:pc="http://schemas.microsoft.com/office/powerpoint/2013/main/command"/>
      <pc:sldMk xmlns:pc="http://schemas.microsoft.com/office/powerpoint/2013/main/command" cId="3563779819" sldId="336"/>
      <ac:spMk id="10" creationId="{6E802B29-40B6-000C-8EDD-903910D08A61}"/>
      <ac:txMk cp="124" len="13">
        <ac:context len="209" hash="2546990023"/>
      </ac:txMk>
    </ac:txMkLst>
    <p188:pos x="2065983" y="2191773"/>
    <p188:txBody>
      <a:bodyPr/>
      <a:lstStyle/>
      <a:p>
        <a:r>
          <a:rPr lang="en-GB"/>
          <a:t>Note: One of the verse from surah Fatihah is “…Ih-di nas-siraa-tal  mus-ta qeem" which means, “Guide us to the straight path”.
If one was to reflect on this verse and think;
- What does this mean and what am I asking?
- How do I try and align  my behaviours and actions to it?
This reflection can be very powerful and empowering.</a:t>
        </a:r>
      </a:p>
    </p188:txBody>
  </p188:cm>
</p188:cmLst>
</file>

<file path=ppt/comments/modernComment_161_2A3509A7.xml><?xml version="1.0" encoding="utf-8"?>
<p188:cmLst xmlns:a="http://schemas.openxmlformats.org/drawingml/2006/main" xmlns:r="http://schemas.openxmlformats.org/officeDocument/2006/relationships" xmlns:p188="http://schemas.microsoft.com/office/powerpoint/2018/8/main">
  <p188:cm id="{E786D5E7-B433-4590-8B85-CB07DB0162F8}" authorId="{559FE17A-2E0B-3AF9-E852-60B01E833959}" created="2024-12-04T08:33:45.170">
    <ac:txMkLst xmlns:ac="http://schemas.microsoft.com/office/drawing/2013/main/command">
      <pc:docMk xmlns:pc="http://schemas.microsoft.com/office/powerpoint/2013/main/command"/>
      <pc:sldMk xmlns:pc="http://schemas.microsoft.com/office/powerpoint/2013/main/command" cId="708118951" sldId="353"/>
      <ac:graphicFrameMk id="12" creationId="{E32811C5-E3D7-870E-B2F2-72736551F043}"/>
      <ac:tblMk/>
      <ac:tcMk rowId="26684338" colId="558790669"/>
      <ac:txMk cp="0">
        <ac:context len="1" hash="13"/>
      </ac:txMk>
    </ac:txMkLst>
    <p188:txBody>
      <a:bodyPr/>
      <a:lstStyle/>
      <a:p>
        <a:r>
          <a:rPr lang="en-GB"/>
          <a:t>Reflection: If the Messenger of Allah (ﷺ), sought for forgiveness for 70 to 100 times a day. How many times you and I should seek forgiveness from Allah (SWT)?</a:t>
        </a:r>
      </a:p>
    </p188:txBody>
  </p188:cm>
</p188:cmLst>
</file>

<file path=ppt/comments/modernComment_163_8489D738.xml><?xml version="1.0" encoding="utf-8"?>
<p188:cmLst xmlns:a="http://schemas.openxmlformats.org/drawingml/2006/main" xmlns:r="http://schemas.openxmlformats.org/officeDocument/2006/relationships" xmlns:p188="http://schemas.microsoft.com/office/powerpoint/2018/8/main">
  <p188:cm id="{E9FFB03F-B94D-4782-B069-0EDDF5D845B1}" authorId="{559FE17A-2E0B-3AF9-E852-60B01E833959}" created="2024-11-22T11:47:03.962">
    <ac:txMkLst xmlns:ac="http://schemas.microsoft.com/office/drawing/2013/main/command">
      <pc:docMk xmlns:pc="http://schemas.microsoft.com/office/powerpoint/2013/main/command"/>
      <pc:sldMk xmlns:pc="http://schemas.microsoft.com/office/powerpoint/2013/main/command" cId="2223626040" sldId="355"/>
      <ac:spMk id="7" creationId="{6E095EE8-8191-EB07-B3DD-2D1435A4F39F}"/>
      <ac:txMk cp="69" len="11">
        <ac:context len="336" hash="1262301023"/>
      </ac:txMk>
    </ac:txMkLst>
    <p188:pos x="1510066" y="1094400"/>
    <p188:txBody>
      <a:bodyPr/>
      <a:lstStyle/>
      <a:p>
        <a:r>
          <a:rPr lang="en-GB"/>
          <a:t>Dua example; while washing right hand you can say or think "O' Allah grant me the ability to carry out good deeds, that are pleasing to You", and then when washing left hand say or think "O Allah grant me the ability to stay away from carrying out deeds that are displeasing to You".</a:t>
        </a:r>
      </a:p>
    </p188:txBody>
  </p188:cm>
  <p188:cm id="{18DDA5B3-2540-46AB-8536-390DEDE39433}" authorId="{559FE17A-2E0B-3AF9-E852-60B01E833959}" created="2024-11-25T11:35:18.583">
    <ac:txMkLst xmlns:ac="http://schemas.microsoft.com/office/drawing/2013/main/command">
      <pc:docMk xmlns:pc="http://schemas.microsoft.com/office/powerpoint/2013/main/command"/>
      <pc:sldMk xmlns:pc="http://schemas.microsoft.com/office/powerpoint/2013/main/command" cId="2223626040" sldId="355"/>
      <ac:spMk id="5" creationId="{622A9F30-7E1A-2BA1-0701-36E1FB9D64B7}"/>
      <ac:txMk cp="360" len="5">
        <ac:context len="371" hash="3619242180"/>
      </ac:txMk>
    </ac:txMkLst>
    <p188:pos x="2178740" y="3838603"/>
    <p188:txBody>
      <a:bodyPr/>
      <a:lstStyle/>
      <a:p>
        <a:r>
          <a:rPr lang="en-GB"/>
          <a:t>Note: Wash slightly above the elbow to ensure the elbow is completely washed.</a:t>
        </a:r>
      </a:p>
    </p188:txBody>
  </p188:cm>
</p188:cmLst>
</file>

<file path=ppt/comments/modernComment_164_38F3EAC.xml><?xml version="1.0" encoding="utf-8"?>
<p188:cmLst xmlns:a="http://schemas.openxmlformats.org/drawingml/2006/main" xmlns:r="http://schemas.openxmlformats.org/officeDocument/2006/relationships" xmlns:p188="http://schemas.microsoft.com/office/powerpoint/2018/8/main">
  <p188:cm id="{D006335B-A2B6-4140-AAC7-C4CF29802251}" authorId="{559FE17A-2E0B-3AF9-E852-60B01E833959}" created="2024-11-25T10:14:41.255">
    <ac:txMkLst xmlns:ac="http://schemas.microsoft.com/office/drawing/2013/main/command">
      <pc:docMk xmlns:pc="http://schemas.microsoft.com/office/powerpoint/2013/main/command"/>
      <pc:sldMk xmlns:pc="http://schemas.microsoft.com/office/powerpoint/2013/main/command" cId="59719340" sldId="356"/>
      <ac:spMk id="7" creationId="{6E095EE8-8191-EB07-B3DD-2D1435A4F39F}"/>
      <ac:txMk cp="237" len="42">
        <ac:context len="332" hash="3609756773"/>
      </ac:txMk>
    </ac:txMkLst>
    <p188:pos x="3483245" y="3009828"/>
    <p188:txBody>
      <a:bodyPr/>
      <a:lstStyle/>
      <a:p>
        <a:r>
          <a:rPr lang="en-GB"/>
          <a:t>Dua Example: "O' Allah grant me the ability to have intentions, words and deeds that are pleasing to You, and protect me from intentions words and deeds that are displeasing to You".</a:t>
        </a:r>
      </a:p>
    </p188:txBody>
  </p188:cm>
  <p188:cm id="{576D4506-3860-4339-8111-129C827E7AB9}" authorId="{559FE17A-2E0B-3AF9-E852-60B01E833959}" created="2024-12-02T09:27:30.667">
    <ac:txMkLst xmlns:ac="http://schemas.microsoft.com/office/drawing/2013/main/command">
      <pc:docMk xmlns:pc="http://schemas.microsoft.com/office/powerpoint/2013/main/command"/>
      <pc:sldMk xmlns:pc="http://schemas.microsoft.com/office/powerpoint/2013/main/command" cId="59719340" sldId="356"/>
      <ac:spMk id="5" creationId="{622A9F30-7E1A-2BA1-0701-36E1FB9D64B7}"/>
      <ac:txMk cp="232" len="26">
        <ac:context len="355" hash="3936303177"/>
      </ac:txMk>
    </ac:txMkLst>
    <p188:pos x="2884451" y="3029841"/>
    <p188:txBody>
      <a:bodyPr/>
      <a:lstStyle/>
      <a:p>
        <a:r>
          <a:rPr lang="en-GB"/>
          <a:t>Dua example: “O' Allah I ask for Your love, and the love of those You love and the love of every deeds that will take me close to Your love".</a:t>
        </a:r>
      </a:p>
    </p188:txBody>
  </p188:cm>
</p188:cmLst>
</file>

<file path=ppt/comments/modernComment_166_7AFBF554.xml><?xml version="1.0" encoding="utf-8"?>
<p188:cmLst xmlns:a="http://schemas.openxmlformats.org/drawingml/2006/main" xmlns:r="http://schemas.openxmlformats.org/officeDocument/2006/relationships" xmlns:p188="http://schemas.microsoft.com/office/powerpoint/2018/8/main">
  <p188:cm id="{9EEB6AD5-B380-4F63-95C8-25B69A71B0CD}" authorId="{559FE17A-2E0B-3AF9-E852-60B01E833959}" created="2024-11-22T11:59:43.490">
    <ac:txMkLst xmlns:ac="http://schemas.microsoft.com/office/drawing/2013/main/command">
      <pc:docMk xmlns:pc="http://schemas.microsoft.com/office/powerpoint/2013/main/command"/>
      <pc:sldMk xmlns:pc="http://schemas.microsoft.com/office/powerpoint/2013/main/command" cId="2063332692" sldId="358"/>
      <ac:spMk id="3" creationId="{F1D34967-E39C-FDEC-CF75-6240A5BC1866}"/>
      <ac:txMk cp="18" len="15">
        <ac:context len="307" hash="1556124602"/>
      </ac:txMk>
    </ac:txMkLst>
    <p188:pos x="3414820" y="266628"/>
    <p188:txBody>
      <a:bodyPr/>
      <a:lstStyle/>
      <a:p>
        <a:r>
          <a:rPr lang="en-GB"/>
          <a:t>Dua example; "O Allah, grant me the ability to walk on the straight path. Grant me a good ending and a good death".</a:t>
        </a:r>
      </a:p>
    </p188:txBody>
  </p188:cm>
  <p188:cm id="{E0A37A08-ABE7-4DE6-9EB1-B4A526B12F1D}" authorId="{559FE17A-2E0B-3AF9-E852-60B01E833959}" created="2024-11-22T12:00:23.040">
    <ac:txMkLst xmlns:ac="http://schemas.microsoft.com/office/drawing/2013/main/command">
      <pc:docMk xmlns:pc="http://schemas.microsoft.com/office/powerpoint/2013/main/command"/>
      <pc:sldMk xmlns:pc="http://schemas.microsoft.com/office/powerpoint/2013/main/command" cId="2063332692" sldId="358"/>
      <ac:spMk id="3" creationId="{F1D34967-E39C-FDEC-CF75-6240A5BC1866}"/>
      <ac:txMk cp="201" len="14">
        <ac:context len="307" hash="1556124602"/>
      </ac:txMk>
    </ac:txMkLst>
    <p188:pos x="2192412" y="2191680"/>
    <p188:txBody>
      <a:bodyPr/>
      <a:lstStyle/>
      <a:p>
        <a:r>
          <a:rPr lang="en-GB"/>
          <a:t>Dua example; "O Allah, grant me the ability to stay away form the wrong path. Protect me from a bad ending and a bad death".</a:t>
        </a:r>
      </a:p>
    </p188:txBody>
  </p188:cm>
  <p188:cm id="{188EBCE4-2395-456D-A0FD-E62FA05EA7E3}" authorId="{559FE17A-2E0B-3AF9-E852-60B01E833959}" created="2024-11-25T11:36:54.294">
    <ac:txMkLst xmlns:ac="http://schemas.microsoft.com/office/drawing/2013/main/command">
      <pc:docMk xmlns:pc="http://schemas.microsoft.com/office/powerpoint/2013/main/command"/>
      <pc:sldMk xmlns:pc="http://schemas.microsoft.com/office/powerpoint/2013/main/command" cId="2063332692" sldId="358"/>
      <ac:spMk id="3" creationId="{F1D34967-E39C-FDEC-CF75-6240A5BC1866}"/>
      <ac:txMk cp="235" len="5">
        <ac:context len="307" hash="1556124602"/>
      </ac:txMk>
    </ac:txMkLst>
    <p188:pos x="1270091" y="2467003"/>
    <p188:txBody>
      <a:bodyPr/>
      <a:lstStyle/>
      <a:p>
        <a:r>
          <a:rPr lang="en-GB"/>
          <a:t>Note: Wash slightly above the ankle to ensure the ankle is completely washed.</a:t>
        </a:r>
      </a:p>
    </p188:txBody>
  </p188:cm>
</p188:cmLst>
</file>

<file path=ppt/comments/modernComment_171_537ECB11.xml><?xml version="1.0" encoding="utf-8"?>
<p188:cmLst xmlns:a="http://schemas.openxmlformats.org/drawingml/2006/main" xmlns:r="http://schemas.openxmlformats.org/officeDocument/2006/relationships" xmlns:p188="http://schemas.microsoft.com/office/powerpoint/2018/8/main">
  <p188:cm id="{8D042E79-0F68-49A6-97B8-095C38EE3A3D}" authorId="{559FE17A-2E0B-3AF9-E852-60B01E833959}" created="2025-01-13T16:09:45.400">
    <ac:txMkLst xmlns:ac="http://schemas.microsoft.com/office/drawing/2013/main/command">
      <pc:docMk xmlns:pc="http://schemas.microsoft.com/office/powerpoint/2013/main/command"/>
      <pc:sldMk xmlns:pc="http://schemas.microsoft.com/office/powerpoint/2013/main/command" cId="1400818449" sldId="369"/>
      <ac:spMk id="3" creationId="{F1D34967-E39C-FDEC-CF75-6240A5BC1866}"/>
      <ac:txMk cp="244">
        <ac:context len="245" hash="2505851188"/>
      </ac:txMk>
    </ac:txMkLst>
    <p188:pos x="3694573" y="1642911"/>
    <p188:txBody>
      <a:bodyPr/>
      <a:lstStyle/>
      <a:p>
        <a:r>
          <a:rPr lang="en-GB"/>
          <a:t>Another Hanafi method is to, keep your hands on your knees flat, raise your right index finger at“laa-ilaa-ha” and at the next word 'il' lower your right index finger and continue reciting “il-lal-laa-hu wa ash-ha-du an-na Mu-ham-ma-dan ‘ab-du-hu wa ra-soo-luh”. Keep you hands flat on your knees until the end of Tashahhud and both salaams been completed.
Note: During the raising and lowering of the index finger do not pause with recitation. </a:t>
        </a:r>
      </a:p>
    </p188:txBody>
    <p188:extLst>
      <p:ext xmlns:p="http://schemas.openxmlformats.org/presentationml/2006/main" uri="{57CB4572-C831-44C2-8A1C-0ADB6CCDFE69}">
        <p223:reactions xmlns:p223="http://schemas.microsoft.com/office/powerpoint/2022/03/main">
          <p223:rxn type="👍">
            <p223:instance time="2025-01-14T16:58:00.885" authorId="{3E82F77C-75A2-EABC-CE5F-D07D25F8FDAB}"/>
          </p223:rxn>
        </p223:reactions>
      </p:ext>
    </p188:extLst>
  </p188:cm>
</p188:cmLst>
</file>

<file path=ppt/comments/modernComment_173_78C150DC.xml><?xml version="1.0" encoding="utf-8"?>
<p188:cmLst xmlns:a="http://schemas.openxmlformats.org/drawingml/2006/main" xmlns:r="http://schemas.openxmlformats.org/officeDocument/2006/relationships" xmlns:p188="http://schemas.microsoft.com/office/powerpoint/2018/8/main">
  <p188:cm id="{F8FC6511-65B9-41A2-A3EA-9FC6AF48EED0}" authorId="{559FE17A-2E0B-3AF9-E852-60B01E833959}" created="2024-11-28T13:27:23.288">
    <ac:txMkLst xmlns:ac="http://schemas.microsoft.com/office/drawing/2013/main/command">
      <pc:docMk xmlns:pc="http://schemas.microsoft.com/office/powerpoint/2013/main/command"/>
      <pc:sldMk xmlns:pc="http://schemas.microsoft.com/office/powerpoint/2013/main/command" cId="2025935068" sldId="371"/>
      <ac:spMk id="8" creationId="{91DA9FA5-530C-7410-6170-CB908226ABEB}"/>
      <ac:txMk cp="6" len="10">
        <ac:context len="17" hash="1218378591"/>
      </ac:txMk>
    </ac:txMkLst>
    <p188:pos x="7098843" y="603937"/>
    <p188:txBody>
      <a:bodyPr/>
      <a:lstStyle/>
      <a:p>
        <a:r>
          <a:rPr lang="en-GB"/>
          <a:t>Did you know?
Allah (SWT) replies to us when we read Surah al-Fatihah (see the Hadith on the notes section).</a:t>
        </a:r>
      </a:p>
    </p188:txBody>
  </p188:cm>
</p188:cmLst>
</file>

<file path=ppt/comments/modernComment_185_4ACC9255.xml><?xml version="1.0" encoding="utf-8"?>
<p188:cmLst xmlns:a="http://schemas.openxmlformats.org/drawingml/2006/main" xmlns:r="http://schemas.openxmlformats.org/officeDocument/2006/relationships" xmlns:p188="http://schemas.microsoft.com/office/powerpoint/2018/8/main">
  <p188:cm id="{8E26C499-3934-443C-926E-C57BB0D619E2}" authorId="{559FE17A-2E0B-3AF9-E852-60B01E833959}" created="2024-12-02T09:15:06.407">
    <ac:deMkLst xmlns:ac="http://schemas.microsoft.com/office/drawing/2013/main/command">
      <pc:docMk xmlns:pc="http://schemas.microsoft.com/office/powerpoint/2013/main/command"/>
      <pc:sldMk xmlns:pc="http://schemas.microsoft.com/office/powerpoint/2013/main/command" cId="1254920789" sldId="389"/>
      <ac:spMk id="242" creationId="{8A97DE70-54CB-1463-41B3-63C8183A1336}"/>
    </ac:deMkLst>
    <p188:txBody>
      <a:bodyPr/>
      <a:lstStyle/>
      <a:p>
        <a:r>
          <a:rPr lang="en-GB"/>
          <a:t>Top Tip: If you've already made an intention that’s for worldly benefit but the task hasn't started, in the middle or ongoing. Then take the opportunity to renew and realign your intention to get the reward from Allah Subhanahu Wa Ta’ala (SWT) as well.</a:t>
        </a:r>
      </a:p>
    </p188:txBody>
  </p188:cm>
  <p188:cm id="{0944FE7D-10C4-495F-8902-8D918BF28D48}" authorId="{559FE17A-2E0B-3AF9-E852-60B01E833959}" created="2024-12-02T09:16:32.482">
    <ac:deMkLst xmlns:ac="http://schemas.microsoft.com/office/drawing/2013/main/command">
      <pc:docMk xmlns:pc="http://schemas.microsoft.com/office/powerpoint/2013/main/command"/>
      <pc:sldMk xmlns:pc="http://schemas.microsoft.com/office/powerpoint/2013/main/command" cId="1254920789" sldId="389"/>
      <ac:spMk id="241" creationId="{878398EA-EE9F-A483-41F3-2E8036D806AA}"/>
    </ac:deMkLst>
    <p188:txBody>
      <a:bodyPr/>
      <a:lstStyle/>
      <a:p>
        <a:r>
          <a:rPr lang="en-GB"/>
          <a:t>Top Tip: Make an intention to recite the Dhikr you will read after each salah (don't worry, if you'll have time or remember to read it when the time comes). The same can be done for reciting the Quran, giving charity, voluntary fasts or any good deeds etc. </a:t>
        </a:r>
      </a:p>
    </p188:txBody>
    <p188:extLst>
      <p:ext xmlns:p="http://schemas.openxmlformats.org/presentationml/2006/main" uri="{57CB4572-C831-44C2-8A1C-0ADB6CCDFE69}">
        <p223:reactions xmlns:p223="http://schemas.microsoft.com/office/powerpoint/2022/03/main">
          <p223:rxn type="👍">
            <p223:instance time="2024-12-24T12:15:15.415" authorId="{B23236EE-E838-7E5E-16EA-54831D404848}"/>
          </p223:rxn>
        </p223:reactions>
      </p:ext>
    </p188:extLst>
  </p188:cm>
  <p188:cm id="{EC7B1E4C-8FAA-4511-817B-03B07C398FFA}" authorId="{559FE17A-2E0B-3AF9-E852-60B01E833959}" created="2024-12-02T09:16:50.628">
    <ac:deMkLst xmlns:ac="http://schemas.microsoft.com/office/drawing/2013/main/command">
      <pc:docMk xmlns:pc="http://schemas.microsoft.com/office/powerpoint/2013/main/command"/>
      <pc:sldMk xmlns:pc="http://schemas.microsoft.com/office/powerpoint/2013/main/command" cId="1254920789" sldId="389"/>
      <ac:spMk id="243" creationId="{2F8DF2AD-34A6-0AD4-D51A-E78A0DDD4C22}"/>
    </ac:deMkLst>
    <p188:replyLst/>
    <p188:txBody>
      <a:bodyPr/>
      <a:lstStyle/>
      <a:p>
        <a:r>
          <a:rPr lang="en-GB"/>
          <a:t>An example of an intention: If you're cleaning your room, make the intention, I am cleaning, so I can offer my salah in a clean space and the Angels come into the room, when I am worshipping my Lord.</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8FE81FEC-2664-411F-AEB3-065F29F52751}">
      <dgm:prSet custT="1"/>
      <dgm:spPr>
        <a:solidFill>
          <a:schemeClr val="bg1">
            <a:alpha val="90000"/>
          </a:schemeClr>
        </a:solidFill>
        <a:ln>
          <a:noFill/>
        </a:ln>
      </dgm:spPr>
      <dgm:t>
        <a:bodyPr/>
        <a:lstStyle/>
        <a:p>
          <a:pPr rtl="0"/>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BCBC007E-0269-421B-9C41-DE26D5C3A822}" type="parTrans" cxnId="{711E093C-AD42-45A4-8D40-A2D39702062E}">
      <dgm:prSet/>
      <dgm:spPr/>
      <dgm:t>
        <a:bodyPr/>
        <a:lstStyle/>
        <a:p>
          <a:endParaRPr lang="en-US"/>
        </a:p>
      </dgm:t>
    </dgm:pt>
    <dgm:pt modelId="{80230EB7-7230-4881-A631-309C07417378}" type="sibTrans" cxnId="{711E093C-AD42-45A4-8D40-A2D39702062E}">
      <dgm:prSet/>
      <dgm:spPr/>
      <dgm:t>
        <a:bodyPr/>
        <a:lstStyle/>
        <a:p>
          <a:endParaRPr lang="en-US"/>
        </a:p>
      </dgm:t>
    </dgm:pt>
    <dgm:pt modelId="{73D947E0-108F-4D20-A71E-3CF329F97212}">
      <dgm:prSet phldr="0" custT="1"/>
      <dgm:spPr>
        <a:solidFill>
          <a:schemeClr val="accent2"/>
        </a:solidFill>
        <a:ln>
          <a:noFill/>
        </a:ln>
      </dgm:spPr>
      <dgm:t>
        <a:bodyPr/>
        <a:lstStyle/>
        <a:p>
          <a:pPr rtl="0"/>
          <a:r>
            <a:rPr lang="en-US" sz="2000" b="1" err="1">
              <a:latin typeface="+mn-lt"/>
              <a:ea typeface="Baskerville" panose="02020502070401020303" pitchFamily="18" charset="0"/>
            </a:rPr>
            <a:t>Fajr</a:t>
          </a:r>
          <a:endParaRPr lang="en-US" sz="2000" b="1">
            <a:latin typeface="+mn-lt"/>
            <a:ea typeface="Baskerville" panose="02020502070401020303" pitchFamily="18" charset="0"/>
          </a:endParaRP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b="1">
              <a:latin typeface="+mn-lt"/>
              <a:ea typeface="Baskerville" panose="02020502070401020303" pitchFamily="18" charset="0"/>
            </a:rPr>
            <a:t>Zuhr</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dgm:spPr>
      <dgm:t>
        <a:bodyPr/>
        <a:lstStyle/>
        <a:p>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E9682B4F-0217-4B50-923E-C104AA24290F}">
      <dgm:prSet phldr="0" custT="1"/>
      <dgm:spPr>
        <a:solidFill>
          <a:schemeClr val="accent2"/>
        </a:solidFill>
        <a:ln>
          <a:noFill/>
        </a:ln>
      </dgm:spPr>
      <dgm:t>
        <a:bodyPr/>
        <a:lstStyle/>
        <a:p>
          <a:r>
            <a:rPr lang="en-US" sz="2000" b="1">
              <a:latin typeface="+mn-lt"/>
              <a:ea typeface="Baskerville" panose="02020502070401020303" pitchFamily="18" charset="0"/>
            </a:rPr>
            <a:t>Asr</a:t>
          </a:r>
        </a:p>
      </dgm:t>
    </dgm:pt>
    <dgm:pt modelId="{E0F6C4AF-9BBB-4698-91D7-F9AE3EACBD5D}" type="parTrans" cxnId="{6C23D0C9-74B2-4C8B-AB2F-A03B3B0EBE56}">
      <dgm:prSet/>
      <dgm:spPr/>
      <dgm:t>
        <a:bodyPr/>
        <a:lstStyle/>
        <a:p>
          <a:endParaRPr lang="en-US"/>
        </a:p>
      </dgm:t>
    </dgm:pt>
    <dgm:pt modelId="{B8632E42-D7EB-4C31-877E-6F1B2801851A}" type="sibTrans" cxnId="{6C23D0C9-74B2-4C8B-AB2F-A03B3B0EBE56}">
      <dgm:prSet/>
      <dgm:spPr/>
      <dgm:t>
        <a:bodyPr/>
        <a:lstStyle/>
        <a:p>
          <a:endParaRPr lang="en-US"/>
        </a:p>
      </dgm:t>
    </dgm:pt>
    <dgm:pt modelId="{0EC0C300-11E4-45CF-8418-973585107209}">
      <dgm:prSet phldr="0" custT="1"/>
      <dgm:spPr>
        <a:solidFill>
          <a:schemeClr val="bg1">
            <a:alpha val="90000"/>
          </a:schemeClr>
        </a:solidFill>
        <a:ln>
          <a:noFill/>
        </a:ln>
      </dgm:spPr>
      <dgm:t>
        <a:bodyPr/>
        <a:lstStyle/>
        <a:p>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1E4DD98E-100E-46B7-B24A-408BBF69E9FA}" type="parTrans" cxnId="{51563A4F-C0EB-47D6-B5BC-47A4E599AD4B}">
      <dgm:prSet/>
      <dgm:spPr/>
      <dgm:t>
        <a:bodyPr/>
        <a:lstStyle/>
        <a:p>
          <a:endParaRPr lang="en-US"/>
        </a:p>
      </dgm:t>
    </dgm:pt>
    <dgm:pt modelId="{90FAB5D1-62B3-4FF6-A07D-EE607F529C32}" type="sibTrans" cxnId="{51563A4F-C0EB-47D6-B5BC-47A4E599AD4B}">
      <dgm:prSet/>
      <dgm:spPr/>
      <dgm:t>
        <a:bodyPr/>
        <a:lstStyle/>
        <a:p>
          <a:endParaRPr lang="en-US"/>
        </a:p>
      </dgm:t>
    </dgm:pt>
    <dgm:pt modelId="{FEB4A941-E9FA-4A86-A673-85FF34B35F20}">
      <dgm:prSet phldr="0" custT="1"/>
      <dgm:spPr>
        <a:solidFill>
          <a:schemeClr val="bg1">
            <a:lumMod val="95000"/>
            <a:alpha val="90000"/>
          </a:schemeClr>
        </a:solidFill>
      </dgm:spPr>
      <dgm:t>
        <a:bodyPr/>
        <a:lstStyle/>
        <a:p>
          <a:pPr rtl="0"/>
          <a:endParaRPr lang="en-US" sz="1600" b="0" i="0">
            <a:solidFill>
              <a:schemeClr val="accent3"/>
            </a:solidFill>
            <a:latin typeface="Gill Sans Nova Light" panose="020B0302020104020203" pitchFamily="34" charset="0"/>
            <a:cs typeface="Gill Sans Light" panose="020B0302020104020203" pitchFamily="34" charset="-79"/>
          </a:endParaRPr>
        </a:p>
      </dgm:t>
    </dgm:pt>
    <dgm:pt modelId="{39522508-BC4E-4DD5-A744-AFEFFE36DB74}" type="parTrans" cxnId="{F942F56C-9025-4AA1-9B36-C5AE0A93B0F5}">
      <dgm:prSet/>
      <dgm:spPr/>
      <dgm:t>
        <a:bodyPr/>
        <a:lstStyle/>
        <a:p>
          <a:endParaRPr lang="en-US"/>
        </a:p>
      </dgm:t>
    </dgm:pt>
    <dgm:pt modelId="{97624CC8-6315-4683-B26C-C30D552DA5A6}" type="sibTrans" cxnId="{F942F56C-9025-4AA1-9B36-C5AE0A93B0F5}">
      <dgm:prSet/>
      <dgm:spPr/>
      <dgm:t>
        <a:bodyPr/>
        <a:lstStyle/>
        <a:p>
          <a:endParaRPr lang="en-US"/>
        </a:p>
      </dgm:t>
    </dgm:pt>
    <dgm:pt modelId="{A2322D3A-7AC2-4C5C-9D7E-EAB2313D47D4}">
      <dgm:prSet phldr="0" custT="1"/>
      <dgm:spPr>
        <a:solidFill>
          <a:schemeClr val="accent2"/>
        </a:solidFill>
        <a:ln>
          <a:noFill/>
        </a:ln>
      </dgm:spPr>
      <dgm:t>
        <a:bodyPr/>
        <a:lstStyle/>
        <a:p>
          <a:r>
            <a:rPr lang="en-US" sz="2000" b="1">
              <a:latin typeface="+mn-lt"/>
              <a:ea typeface="Baskerville" panose="02020502070401020303" pitchFamily="18" charset="0"/>
            </a:rPr>
            <a:t>Isha</a:t>
          </a:r>
        </a:p>
      </dgm:t>
    </dgm:pt>
    <dgm:pt modelId="{4A8C15D4-B36F-4764-B4FF-F2AF790D3E17}" type="parTrans" cxnId="{179FAFCF-F878-464E-A8A6-1185EFA0E380}">
      <dgm:prSet/>
      <dgm:spPr/>
      <dgm:t>
        <a:bodyPr/>
        <a:lstStyle/>
        <a:p>
          <a:endParaRPr lang="en-US"/>
        </a:p>
      </dgm:t>
    </dgm:pt>
    <dgm:pt modelId="{84DE1C3A-3FC7-4DB3-88ED-33F65A71557A}" type="sibTrans" cxnId="{179FAFCF-F878-464E-A8A6-1185EFA0E380}">
      <dgm:prSet/>
      <dgm:spPr/>
      <dgm:t>
        <a:bodyPr/>
        <a:lstStyle/>
        <a:p>
          <a:endParaRPr lang="en-US"/>
        </a:p>
      </dgm:t>
    </dgm:pt>
    <dgm:pt modelId="{4F85505A-81B6-4FDA-A144-900B71DAD946}">
      <dgm:prSet phldr="0" custT="1"/>
      <dgm:spPr>
        <a:solidFill>
          <a:schemeClr val="accent2"/>
        </a:solidFill>
        <a:ln>
          <a:noFill/>
        </a:ln>
      </dgm:spPr>
      <dgm:t>
        <a:bodyPr/>
        <a:lstStyle/>
        <a:p>
          <a:r>
            <a:rPr lang="en-US" sz="2000" b="1">
              <a:latin typeface="+mn-lt"/>
              <a:ea typeface="Baskerville" panose="02020502070401020303" pitchFamily="18" charset="0"/>
            </a:rPr>
            <a:t>   Maghrib</a:t>
          </a:r>
        </a:p>
      </dgm:t>
    </dgm:pt>
    <dgm:pt modelId="{D9A96E25-7BBE-4DDD-8DDE-B4970D4340A8}" type="parTrans" cxnId="{2D633B56-E147-4EFC-B9EE-6C0413F329B0}">
      <dgm:prSet/>
      <dgm:spPr/>
      <dgm:t>
        <a:bodyPr/>
        <a:lstStyle/>
        <a:p>
          <a:endParaRPr lang="en-US"/>
        </a:p>
      </dgm:t>
    </dgm:pt>
    <dgm:pt modelId="{68F74A88-49DC-44B1-BC0D-220A7B97601C}" type="sibTrans" cxnId="{2D633B56-E147-4EFC-B9EE-6C0413F329B0}">
      <dgm:prSet/>
      <dgm:spPr/>
      <dgm:t>
        <a:bodyPr/>
        <a:lstStyle/>
        <a:p>
          <a:endParaRPr lang="en-US"/>
        </a:p>
      </dgm:t>
    </dgm:pt>
    <dgm:pt modelId="{E4B4F7C4-5024-45F0-9FD7-C5068A1AE6C4}" type="pres">
      <dgm:prSet presAssocID="{0DD8915E-DC14-41D6-9BB5-F49E1C265163}" presName="Name0" presStyleCnt="0">
        <dgm:presLayoutVars>
          <dgm:dir/>
          <dgm:animLvl val="lvl"/>
          <dgm:resizeHandles val="exact"/>
        </dgm:presLayoutVars>
      </dgm:prSet>
      <dgm:spPr/>
    </dgm:pt>
    <dgm:pt modelId="{473E2436-1BC1-4A6C-8568-5C38418F52D1}" type="pres">
      <dgm:prSet presAssocID="{73D947E0-108F-4D20-A71E-3CF329F97212}" presName="composite" presStyleCnt="0"/>
      <dgm:spPr/>
    </dgm:pt>
    <dgm:pt modelId="{BDBD7220-3F85-45D2-BED6-5BBFBC23EAE3}" type="pres">
      <dgm:prSet presAssocID="{73D947E0-108F-4D20-A71E-3CF329F97212}" presName="parTx" presStyleLbl="alignNode1" presStyleIdx="0" presStyleCnt="5" custLinFactNeighborY="-56478">
        <dgm:presLayoutVars>
          <dgm:chMax val="0"/>
          <dgm:chPref val="0"/>
        </dgm:presLayoutVars>
      </dgm:prSet>
      <dgm:spPr/>
    </dgm:pt>
    <dgm:pt modelId="{22359DD7-1BFB-4900-BAE6-6084F2F57988}" type="pres">
      <dgm:prSet presAssocID="{73D947E0-108F-4D20-A71E-3CF329F97212}" presName="desTx" presStyleLbl="alignAccFollowNode1" presStyleIdx="0" presStyleCnt="5" custScaleY="173526" custLinFactNeighborY="13200">
        <dgm:presLayoutVars/>
      </dgm:prSet>
      <dgm:spPr/>
    </dgm:pt>
    <dgm:pt modelId="{38C65349-0C40-499F-9765-B6F38C2DC3C3}" type="pres">
      <dgm:prSet presAssocID="{AE813459-65AB-4FA9-B717-330DDA6DFA4E}" presName="space" presStyleCnt="0"/>
      <dgm:spPr/>
    </dgm:pt>
    <dgm:pt modelId="{C6650FDC-3601-45F5-9125-6E3F90A53F8A}" type="pres">
      <dgm:prSet presAssocID="{B1AFA1AF-0FF8-45B3-A6D0-0E255A2F637D}" presName="composite" presStyleCnt="0"/>
      <dgm:spPr/>
    </dgm:pt>
    <dgm:pt modelId="{C4F84DEA-2002-4D32-8E80-70EEE05E345A}" type="pres">
      <dgm:prSet presAssocID="{B1AFA1AF-0FF8-45B3-A6D0-0E255A2F637D}" presName="parTx" presStyleLbl="alignNode1" presStyleIdx="1" presStyleCnt="5" custLinFactNeighborY="-56478">
        <dgm:presLayoutVars>
          <dgm:chMax val="0"/>
          <dgm:chPref val="0"/>
        </dgm:presLayoutVars>
      </dgm:prSet>
      <dgm:spPr/>
    </dgm:pt>
    <dgm:pt modelId="{4FEB85EB-D046-4CDB-8A62-BBCE260C4490}" type="pres">
      <dgm:prSet presAssocID="{B1AFA1AF-0FF8-45B3-A6D0-0E255A2F637D}" presName="desTx" presStyleLbl="alignAccFollowNode1" presStyleIdx="1" presStyleCnt="5" custScaleY="173526" custLinFactNeighborY="13200">
        <dgm:presLayoutVars/>
      </dgm:prSet>
      <dgm:spPr/>
    </dgm:pt>
    <dgm:pt modelId="{40F59683-723F-44D1-8379-95635EED1AA8}" type="pres">
      <dgm:prSet presAssocID="{88649F7A-400B-4056-965D-C9AC0B3AD942}" presName="space" presStyleCnt="0"/>
      <dgm:spPr/>
    </dgm:pt>
    <dgm:pt modelId="{BB2E4F65-C461-40C3-BC82-6A29AA851F44}" type="pres">
      <dgm:prSet presAssocID="{E9682B4F-0217-4B50-923E-C104AA24290F}" presName="composite" presStyleCnt="0"/>
      <dgm:spPr/>
    </dgm:pt>
    <dgm:pt modelId="{49B7F8FA-D256-41EF-9327-52A3551D9A60}" type="pres">
      <dgm:prSet presAssocID="{E9682B4F-0217-4B50-923E-C104AA24290F}" presName="parTx" presStyleLbl="alignNode1" presStyleIdx="2" presStyleCnt="5" custLinFactNeighborY="-56478">
        <dgm:presLayoutVars>
          <dgm:chMax val="0"/>
          <dgm:chPref val="0"/>
        </dgm:presLayoutVars>
      </dgm:prSet>
      <dgm:spPr/>
    </dgm:pt>
    <dgm:pt modelId="{6B5FE59C-B471-448A-AA7A-B526DCC4D4CA}" type="pres">
      <dgm:prSet presAssocID="{E9682B4F-0217-4B50-923E-C104AA24290F}" presName="desTx" presStyleLbl="alignAccFollowNode1" presStyleIdx="2" presStyleCnt="5" custScaleY="173526" custLinFactNeighborY="13200">
        <dgm:presLayoutVars/>
      </dgm:prSet>
      <dgm:spPr/>
    </dgm:pt>
    <dgm:pt modelId="{A91542D9-4FB3-4302-AD03-3D6EF82E6748}" type="pres">
      <dgm:prSet presAssocID="{B8632E42-D7EB-4C31-877E-6F1B2801851A}" presName="space" presStyleCnt="0"/>
      <dgm:spPr/>
    </dgm:pt>
    <dgm:pt modelId="{1A7C3045-2DAF-4A19-82DB-79436B2E4575}" type="pres">
      <dgm:prSet presAssocID="{4F85505A-81B6-4FDA-A144-900B71DAD946}" presName="composite" presStyleCnt="0"/>
      <dgm:spPr/>
    </dgm:pt>
    <dgm:pt modelId="{4132ECB1-6BEF-4935-AFA3-B2EAA48FDE7E}" type="pres">
      <dgm:prSet presAssocID="{4F85505A-81B6-4FDA-A144-900B71DAD946}" presName="parTx" presStyleLbl="alignNode1" presStyleIdx="3" presStyleCnt="5" custLinFactNeighborY="-56478">
        <dgm:presLayoutVars>
          <dgm:chMax val="0"/>
          <dgm:chPref val="0"/>
        </dgm:presLayoutVars>
      </dgm:prSet>
      <dgm:spPr/>
    </dgm:pt>
    <dgm:pt modelId="{C42A8BDE-B838-475D-AFDE-17B60D744AB6}" type="pres">
      <dgm:prSet presAssocID="{4F85505A-81B6-4FDA-A144-900B71DAD946}" presName="desTx" presStyleLbl="alignAccFollowNode1" presStyleIdx="3" presStyleCnt="5" custScaleY="173526" custLinFactNeighborY="13200">
        <dgm:presLayoutVars/>
      </dgm:prSet>
      <dgm:spPr/>
    </dgm:pt>
    <dgm:pt modelId="{D0DC94A3-770A-4810-A89A-7DB7918862F6}" type="pres">
      <dgm:prSet presAssocID="{68F74A88-49DC-44B1-BC0D-220A7B97601C}" presName="space" presStyleCnt="0"/>
      <dgm:spPr/>
    </dgm:pt>
    <dgm:pt modelId="{647B2244-AC3A-441A-A6FB-6136FA04F429}" type="pres">
      <dgm:prSet presAssocID="{A2322D3A-7AC2-4C5C-9D7E-EAB2313D47D4}" presName="composite" presStyleCnt="0"/>
      <dgm:spPr/>
    </dgm:pt>
    <dgm:pt modelId="{59606EB9-9F10-4D12-A33F-A242FDCC0D0F}" type="pres">
      <dgm:prSet presAssocID="{A2322D3A-7AC2-4C5C-9D7E-EAB2313D47D4}" presName="parTx" presStyleLbl="alignNode1" presStyleIdx="4" presStyleCnt="5" custLinFactNeighborY="-56478">
        <dgm:presLayoutVars>
          <dgm:chMax val="0"/>
          <dgm:chPref val="0"/>
        </dgm:presLayoutVars>
      </dgm:prSet>
      <dgm:spPr/>
    </dgm:pt>
    <dgm:pt modelId="{C8429E68-36DD-4F6A-A2F4-7CCDADCEFAD1}" type="pres">
      <dgm:prSet presAssocID="{A2322D3A-7AC2-4C5C-9D7E-EAB2313D47D4}" presName="desTx" presStyleLbl="alignAccFollowNode1" presStyleIdx="4" presStyleCnt="5" custScaleX="99917" custScaleY="173186" custLinFactNeighborY="13200">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31826907-E438-4A1B-A800-F181C547104F}" type="presOf" srcId="{30A490C8-22B4-4D68-875C-0F0DE2FF864D}" destId="{22359DD7-1BFB-4900-BAE6-6084F2F57988}" srcOrd="0" destOrd="0" presId="urn:microsoft.com/office/officeart/2016/7/layout/HorizontalActionList"/>
    <dgm:cxn modelId="{A0077D09-C12C-46D0-8DF7-194B6911362A}" srcId="{0DD8915E-DC14-41D6-9BB5-F49E1C265163}" destId="{73D947E0-108F-4D20-A71E-3CF329F97212}" srcOrd="0" destOrd="0" parTransId="{9D249532-A24D-4D8F-848A-9F42F2E486C9}" sibTransId="{AE813459-65AB-4FA9-B717-330DDA6DFA4E}"/>
    <dgm:cxn modelId="{5A5BA622-5DEB-48B9-88D9-C1DE36C711E5}" srcId="{B1AFA1AF-0FF8-45B3-A6D0-0E255A2F637D}" destId="{50418D2B-9486-42DE-AFDD-1D31420040FF}" srcOrd="0" destOrd="0" parTransId="{D5A17F6B-93F5-442B-938A-0F38C281BE88}" sibTransId="{1D87A0A5-8024-4710-846B-D5BFAC785107}"/>
    <dgm:cxn modelId="{711E093C-AD42-45A4-8D40-A2D39702062E}" srcId="{A2322D3A-7AC2-4C5C-9D7E-EAB2313D47D4}" destId="{8FE81FEC-2664-411F-AEB3-065F29F52751}" srcOrd="0" destOrd="0" parTransId="{BCBC007E-0269-421B-9C41-DE26D5C3A822}" sibTransId="{80230EB7-7230-4881-A631-309C07417378}"/>
    <dgm:cxn modelId="{77A55366-077C-403B-A9E1-B9C6B5CA3288}" type="presOf" srcId="{73D947E0-108F-4D20-A71E-3CF329F97212}" destId="{BDBD7220-3F85-45D2-BED6-5BBFBC23EAE3}" srcOrd="0" destOrd="0" presId="urn:microsoft.com/office/officeart/2016/7/layout/HorizontalActionList"/>
    <dgm:cxn modelId="{F942F56C-9025-4AA1-9B36-C5AE0A93B0F5}" srcId="{4F85505A-81B6-4FDA-A144-900B71DAD946}" destId="{FEB4A941-E9FA-4A86-A673-85FF34B35F20}" srcOrd="0" destOrd="0" parTransId="{39522508-BC4E-4DD5-A744-AFEFFE36DB74}" sibTransId="{97624CC8-6315-4683-B26C-C30D552DA5A6}"/>
    <dgm:cxn modelId="{B7F6ED6E-855A-4A7B-AE18-3BD04546002C}" type="presOf" srcId="{B1AFA1AF-0FF8-45B3-A6D0-0E255A2F637D}" destId="{C4F84DEA-2002-4D32-8E80-70EEE05E345A}" srcOrd="0" destOrd="0" presId="urn:microsoft.com/office/officeart/2016/7/layout/HorizontalActionList"/>
    <dgm:cxn modelId="{51563A4F-C0EB-47D6-B5BC-47A4E599AD4B}" srcId="{E9682B4F-0217-4B50-923E-C104AA24290F}" destId="{0EC0C300-11E4-45CF-8418-973585107209}" srcOrd="0" destOrd="0" parTransId="{1E4DD98E-100E-46B7-B24A-408BBF69E9FA}" sibTransId="{90FAB5D1-62B3-4FF6-A07D-EE607F529C32}"/>
    <dgm:cxn modelId="{6291F24F-B536-4688-99BC-6A4CB5E15E15}" type="presOf" srcId="{4F85505A-81B6-4FDA-A144-900B71DAD946}" destId="{4132ECB1-6BEF-4935-AFA3-B2EAA48FDE7E}" srcOrd="0" destOrd="0" presId="urn:microsoft.com/office/officeart/2016/7/layout/HorizontalActionList"/>
    <dgm:cxn modelId="{2D633B56-E147-4EFC-B9EE-6C0413F329B0}" srcId="{0DD8915E-DC14-41D6-9BB5-F49E1C265163}" destId="{4F85505A-81B6-4FDA-A144-900B71DAD946}" srcOrd="3" destOrd="0" parTransId="{D9A96E25-7BBE-4DDD-8DDE-B4970D4340A8}" sibTransId="{68F74A88-49DC-44B1-BC0D-220A7B97601C}"/>
    <dgm:cxn modelId="{110097B3-0B24-42EE-9C79-845C028B379B}" type="presOf" srcId="{E9682B4F-0217-4B50-923E-C104AA24290F}" destId="{49B7F8FA-D256-41EF-9327-52A3551D9A60}" srcOrd="0" destOrd="0" presId="urn:microsoft.com/office/officeart/2016/7/layout/HorizontalActionList"/>
    <dgm:cxn modelId="{C54EA6C2-0E6B-42D8-9A4A-4456127A91A8}" type="presOf" srcId="{A2322D3A-7AC2-4C5C-9D7E-EAB2313D47D4}" destId="{59606EB9-9F10-4D12-A33F-A242FDCC0D0F}" srcOrd="0" destOrd="0" presId="urn:microsoft.com/office/officeart/2016/7/layout/HorizontalActionList"/>
    <dgm:cxn modelId="{E339F9C8-AD35-4E33-9434-788C81500EB2}" type="presOf" srcId="{8FE81FEC-2664-411F-AEB3-065F29F52751}" destId="{C8429E68-36DD-4F6A-A2F4-7CCDADCEFAD1}" srcOrd="0" destOrd="0" presId="urn:microsoft.com/office/officeart/2016/7/layout/HorizontalActionList"/>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0" destOrd="0" parTransId="{035C64B0-4F0C-4FD1-BD23-B1D4C9887CBE}" sibTransId="{45495DA8-8707-41E3-A12B-FA5766269C44}"/>
    <dgm:cxn modelId="{179FAFCF-F878-464E-A8A6-1185EFA0E380}" srcId="{0DD8915E-DC14-41D6-9BB5-F49E1C265163}" destId="{A2322D3A-7AC2-4C5C-9D7E-EAB2313D47D4}" srcOrd="4" destOrd="0" parTransId="{4A8C15D4-B36F-4764-B4FF-F2AF790D3E17}" sibTransId="{84DE1C3A-3FC7-4DB3-88ED-33F65A71557A}"/>
    <dgm:cxn modelId="{8CB96BD1-8B01-481A-B525-C5C507C9951C}" type="presOf" srcId="{0EC0C300-11E4-45CF-8418-973585107209}" destId="{6B5FE59C-B471-448A-AA7A-B526DCC4D4CA}" srcOrd="0" destOrd="0" presId="urn:microsoft.com/office/officeart/2016/7/layout/HorizontalActionList"/>
    <dgm:cxn modelId="{36A4EED2-16DE-4F21-9B57-BD053CD7ED3D}" type="presOf" srcId="{FEB4A941-E9FA-4A86-A673-85FF34B35F20}" destId="{C42A8BDE-B838-475D-AFDE-17B60D744AB6}" srcOrd="0" destOrd="0" presId="urn:microsoft.com/office/officeart/2016/7/layout/HorizontalActionList"/>
    <dgm:cxn modelId="{BF1349D4-34AE-476D-8D7B-F3ABAB74304F}" type="presOf" srcId="{50418D2B-9486-42DE-AFDD-1D31420040FF}" destId="{4FEB85EB-D046-4CDB-8A62-BBCE260C4490}" srcOrd="0" destOrd="0" presId="urn:microsoft.com/office/officeart/2016/7/layout/HorizontalActionList"/>
    <dgm:cxn modelId="{825BC9D8-F515-4FBF-8CF8-23CD32968E1D}" type="presOf" srcId="{0DD8915E-DC14-41D6-9BB5-F49E1C265163}" destId="{E4B4F7C4-5024-45F0-9FD7-C5068A1AE6C4}" srcOrd="0" destOrd="0" presId="urn:microsoft.com/office/officeart/2016/7/layout/HorizontalActionList"/>
    <dgm:cxn modelId="{E9D2B9D9-3B26-471C-AF45-E02D1C258CD3}" type="presParOf" srcId="{E4B4F7C4-5024-45F0-9FD7-C5068A1AE6C4}" destId="{473E2436-1BC1-4A6C-8568-5C38418F52D1}" srcOrd="0" destOrd="0" presId="urn:microsoft.com/office/officeart/2016/7/layout/HorizontalActionList"/>
    <dgm:cxn modelId="{A151C920-5872-4C88-8534-922E9C800B9B}" type="presParOf" srcId="{473E2436-1BC1-4A6C-8568-5C38418F52D1}" destId="{BDBD7220-3F85-45D2-BED6-5BBFBC23EAE3}" srcOrd="0" destOrd="0" presId="urn:microsoft.com/office/officeart/2016/7/layout/HorizontalActionList"/>
    <dgm:cxn modelId="{45373909-AB37-4D9A-936C-DC8447BC111D}" type="presParOf" srcId="{473E2436-1BC1-4A6C-8568-5C38418F52D1}" destId="{22359DD7-1BFB-4900-BAE6-6084F2F57988}" srcOrd="1" destOrd="0" presId="urn:microsoft.com/office/officeart/2016/7/layout/HorizontalActionList"/>
    <dgm:cxn modelId="{CFC7E7C1-85BC-47FC-BC11-D0BACA8440B9}" type="presParOf" srcId="{E4B4F7C4-5024-45F0-9FD7-C5068A1AE6C4}" destId="{38C65349-0C40-499F-9765-B6F38C2DC3C3}" srcOrd="1" destOrd="0" presId="urn:microsoft.com/office/officeart/2016/7/layout/HorizontalActionList"/>
    <dgm:cxn modelId="{86FF1107-69E9-4310-A0D8-2BF61292A72B}" type="presParOf" srcId="{E4B4F7C4-5024-45F0-9FD7-C5068A1AE6C4}" destId="{C6650FDC-3601-45F5-9125-6E3F90A53F8A}" srcOrd="2" destOrd="0" presId="urn:microsoft.com/office/officeart/2016/7/layout/HorizontalActionList"/>
    <dgm:cxn modelId="{1C7F1C64-2F3D-4695-A56C-92B1B848B0C2}" type="presParOf" srcId="{C6650FDC-3601-45F5-9125-6E3F90A53F8A}" destId="{C4F84DEA-2002-4D32-8E80-70EEE05E345A}" srcOrd="0" destOrd="0" presId="urn:microsoft.com/office/officeart/2016/7/layout/HorizontalActionList"/>
    <dgm:cxn modelId="{DC59A3FF-666D-48A7-B3BE-98A9F829402D}" type="presParOf" srcId="{C6650FDC-3601-45F5-9125-6E3F90A53F8A}" destId="{4FEB85EB-D046-4CDB-8A62-BBCE260C4490}" srcOrd="1" destOrd="0" presId="urn:microsoft.com/office/officeart/2016/7/layout/HorizontalActionList"/>
    <dgm:cxn modelId="{AAE65B9C-F662-4FAA-8FDB-82E7FB86BB24}" type="presParOf" srcId="{E4B4F7C4-5024-45F0-9FD7-C5068A1AE6C4}" destId="{40F59683-723F-44D1-8379-95635EED1AA8}" srcOrd="3" destOrd="0" presId="urn:microsoft.com/office/officeart/2016/7/layout/HorizontalActionList"/>
    <dgm:cxn modelId="{F5BE37E3-59D0-4D56-B08C-9B1D93695802}" type="presParOf" srcId="{E4B4F7C4-5024-45F0-9FD7-C5068A1AE6C4}" destId="{BB2E4F65-C461-40C3-BC82-6A29AA851F44}" srcOrd="4" destOrd="0" presId="urn:microsoft.com/office/officeart/2016/7/layout/HorizontalActionList"/>
    <dgm:cxn modelId="{1FC3B8DB-8632-4AA8-99E5-4F0C12504130}" type="presParOf" srcId="{BB2E4F65-C461-40C3-BC82-6A29AA851F44}" destId="{49B7F8FA-D256-41EF-9327-52A3551D9A60}" srcOrd="0" destOrd="0" presId="urn:microsoft.com/office/officeart/2016/7/layout/HorizontalActionList"/>
    <dgm:cxn modelId="{03A1CBF9-FFCE-4B8C-9850-8B297556CCF4}" type="presParOf" srcId="{BB2E4F65-C461-40C3-BC82-6A29AA851F44}" destId="{6B5FE59C-B471-448A-AA7A-B526DCC4D4CA}" srcOrd="1" destOrd="0" presId="urn:microsoft.com/office/officeart/2016/7/layout/HorizontalActionList"/>
    <dgm:cxn modelId="{BAB9C1C4-8A05-4AE7-B42E-55875981524E}" type="presParOf" srcId="{E4B4F7C4-5024-45F0-9FD7-C5068A1AE6C4}" destId="{A91542D9-4FB3-4302-AD03-3D6EF82E6748}" srcOrd="5" destOrd="0" presId="urn:microsoft.com/office/officeart/2016/7/layout/HorizontalActionList"/>
    <dgm:cxn modelId="{F7DEAAC8-FCAD-4F6B-92BD-91B8342F3277}" type="presParOf" srcId="{E4B4F7C4-5024-45F0-9FD7-C5068A1AE6C4}" destId="{1A7C3045-2DAF-4A19-82DB-79436B2E4575}" srcOrd="6" destOrd="0" presId="urn:microsoft.com/office/officeart/2016/7/layout/HorizontalActionList"/>
    <dgm:cxn modelId="{13555CA3-20BE-41F8-BD09-0BA8CEE1C702}" type="presParOf" srcId="{1A7C3045-2DAF-4A19-82DB-79436B2E4575}" destId="{4132ECB1-6BEF-4935-AFA3-B2EAA48FDE7E}" srcOrd="0" destOrd="0" presId="urn:microsoft.com/office/officeart/2016/7/layout/HorizontalActionList"/>
    <dgm:cxn modelId="{0848E8B2-6BD5-4CB6-B7E0-F8F1B1F78E2F}" type="presParOf" srcId="{1A7C3045-2DAF-4A19-82DB-79436B2E4575}" destId="{C42A8BDE-B838-475D-AFDE-17B60D744AB6}" srcOrd="1" destOrd="0" presId="urn:microsoft.com/office/officeart/2016/7/layout/HorizontalActionList"/>
    <dgm:cxn modelId="{FD5AD2F1-E5D1-4359-99EB-D3225676DF7F}" type="presParOf" srcId="{E4B4F7C4-5024-45F0-9FD7-C5068A1AE6C4}" destId="{D0DC94A3-770A-4810-A89A-7DB7918862F6}" srcOrd="7" destOrd="0" presId="urn:microsoft.com/office/officeart/2016/7/layout/HorizontalActionList"/>
    <dgm:cxn modelId="{2608DA2F-9259-4A20-98D1-9A5F5780B66F}" type="presParOf" srcId="{E4B4F7C4-5024-45F0-9FD7-C5068A1AE6C4}" destId="{647B2244-AC3A-441A-A6FB-6136FA04F429}" srcOrd="8" destOrd="0" presId="urn:microsoft.com/office/officeart/2016/7/layout/HorizontalActionList"/>
    <dgm:cxn modelId="{F55613FD-292F-4CCF-A44A-E9FC24D70E0E}" type="presParOf" srcId="{647B2244-AC3A-441A-A6FB-6136FA04F429}" destId="{59606EB9-9F10-4D12-A33F-A242FDCC0D0F}" srcOrd="0" destOrd="0" presId="urn:microsoft.com/office/officeart/2016/7/layout/HorizontalActionList"/>
    <dgm:cxn modelId="{7B4FE576-C66F-4D92-B6AC-DA1D068316E4}" type="presParOf" srcId="{647B2244-AC3A-441A-A6FB-6136FA04F429}" destId="{C8429E68-36DD-4F6A-A2F4-7CCDADCEFAD1}" srcOrd="1" destOrd="0" presId="urn:microsoft.com/office/officeart/2016/7/layout/HorizontalAction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DF1ABFB3-B399-406F-91BD-DCDF9A38526B}">
      <dgm:prSet phldrT="[Text]" phldr="0" custT="1"/>
      <dgm:spPr/>
      <dgm:t>
        <a:bodyPr/>
        <a:lstStyle/>
        <a:p>
          <a:r>
            <a:rPr lang="en-US" sz="1350" b="0" i="0">
              <a:solidFill>
                <a:schemeClr val="accent3"/>
              </a:solidFill>
              <a:latin typeface="Gill Sans Nova Light (Body)"/>
              <a:cs typeface="Gill Sans Light" panose="020B0302020104020203" pitchFamily="34" charset="-79"/>
            </a:rPr>
            <a:t>Never</a:t>
          </a:r>
          <a:r>
            <a:rPr lang="en-US" sz="1350" b="0" i="0" baseline="0">
              <a:solidFill>
                <a:schemeClr val="accent3"/>
              </a:solidFill>
              <a:latin typeface="Gill Sans Nova Light (Body)"/>
              <a:cs typeface="Gill Sans Light" panose="020B0302020104020203" pitchFamily="34" charset="-79"/>
            </a:rPr>
            <a:t> miss your </a:t>
          </a:r>
          <a:r>
            <a:rPr lang="en-US" sz="1350" b="0" i="0" baseline="0" err="1">
              <a:solidFill>
                <a:schemeClr val="accent3"/>
              </a:solidFill>
              <a:latin typeface="Gill Sans Nova Light (Body)"/>
              <a:cs typeface="Gill Sans Light" panose="020B0302020104020203" pitchFamily="34" charset="-79"/>
            </a:rPr>
            <a:t>Witr</a:t>
          </a:r>
          <a:r>
            <a:rPr lang="en-US" sz="1350" b="0" i="0" baseline="0">
              <a:solidFill>
                <a:schemeClr val="accent3"/>
              </a:solidFill>
              <a:latin typeface="Gill Sans Nova Light (Body)"/>
              <a:cs typeface="Gill Sans Light" panose="020B0302020104020203" pitchFamily="34" charset="-79"/>
            </a:rPr>
            <a:t> Salah.</a:t>
          </a:r>
        </a:p>
        <a:p>
          <a:r>
            <a:rPr lang="en-US" sz="1350" b="0" i="0">
              <a:solidFill>
                <a:schemeClr val="accent3"/>
              </a:solidFill>
              <a:latin typeface="Gill Sans Nova Light (Body)"/>
              <a:cs typeface="Gill Sans Light" panose="020B0302020104020203" pitchFamily="34" charset="-79"/>
            </a:rPr>
            <a:t>Don’t miss the opportunities to make a dua after Salah, e.g. even if you say “</a:t>
          </a:r>
          <a:r>
            <a:rPr lang="en-US" sz="1350" b="0" i="0" err="1">
              <a:solidFill>
                <a:schemeClr val="accent3"/>
              </a:solidFill>
              <a:latin typeface="Gill Sans Nova Light (Body)"/>
              <a:cs typeface="Gill Sans Light" panose="020B0302020104020203" pitchFamily="34" charset="-79"/>
            </a:rPr>
            <a:t>Alhamdulillaah</a:t>
          </a:r>
          <a:r>
            <a:rPr lang="en-US" sz="1350" b="0" i="0">
              <a:solidFill>
                <a:schemeClr val="accent3"/>
              </a:solidFill>
              <a:latin typeface="Gill Sans Nova Light (Body)"/>
              <a:cs typeface="Gill Sans Light" panose="020B0302020104020203" pitchFamily="34" charset="-79"/>
            </a:rPr>
            <a:t>”</a:t>
          </a:r>
        </a:p>
      </dgm:t>
    </dgm:pt>
    <dgm:pt modelId="{78CB0E27-958C-4066-A189-8B36505E8204}" type="parTrans" cxnId="{15319551-A9EA-462E-845B-E5251E84291F}">
      <dgm:prSet/>
      <dgm:spPr/>
      <dgm:t>
        <a:bodyPr/>
        <a:lstStyle/>
        <a:p>
          <a:endParaRPr lang="en-US"/>
        </a:p>
      </dgm:t>
    </dgm:pt>
    <dgm:pt modelId="{70E4A1D3-514E-4327-991D-5CC9C6B41885}" type="sibTrans" cxnId="{15319551-A9EA-462E-845B-E5251E84291F}">
      <dgm:prSet/>
      <dgm:spPr/>
      <dgm:t>
        <a:bodyPr/>
        <a:lstStyle/>
        <a:p>
          <a:endParaRPr lang="en-US"/>
        </a:p>
      </dgm:t>
    </dgm:pt>
    <dgm:pt modelId="{58FF46FB-368D-4E9C-A650-0513B8879DA8}">
      <dgm:prSet phldr="0" custT="1"/>
      <dgm:spPr/>
      <dgm:t>
        <a:bodyPr/>
        <a:lstStyle/>
        <a:p>
          <a:pPr>
            <a:defRPr b="1"/>
          </a:pPr>
          <a:r>
            <a:rPr lang="en-US" sz="1800" b="1">
              <a:solidFill>
                <a:schemeClr val="accent3"/>
              </a:solidFill>
              <a:latin typeface="Gill Sans Nova Light (Body)"/>
              <a:ea typeface="Baskerville" panose="02020502070401020303" pitchFamily="18" charset="0"/>
            </a:rPr>
            <a:t>  </a:t>
          </a:r>
          <a:r>
            <a:rPr lang="en-US" sz="1800" b="1" err="1">
              <a:solidFill>
                <a:schemeClr val="accent3"/>
              </a:solidFill>
              <a:latin typeface="Gill Sans Nova Light (Body)"/>
              <a:ea typeface="Baskerville" panose="02020502070401020303" pitchFamily="18" charset="0"/>
            </a:rPr>
            <a:t>Fajr</a:t>
          </a:r>
          <a:r>
            <a:rPr lang="en-US" sz="1800" b="1">
              <a:solidFill>
                <a:schemeClr val="accent3"/>
              </a:solidFill>
              <a:latin typeface="Gill Sans Nova Light (Body)"/>
              <a:ea typeface="Baskerville" panose="02020502070401020303" pitchFamily="18" charset="0"/>
            </a:rPr>
            <a:t> (Early Morning Prayer)</a:t>
          </a:r>
        </a:p>
      </dgm:t>
    </dgm:pt>
    <dgm:pt modelId="{11DFA284-5E99-474D-BF05-364A45269DC7}" type="parTrans" cxnId="{C5645B39-CB65-4A0A-B369-E455C3B827C3}">
      <dgm:prSet/>
      <dgm:spPr/>
      <dgm:t>
        <a:bodyPr/>
        <a:lstStyle/>
        <a:p>
          <a:endParaRPr lang="en-US"/>
        </a:p>
      </dgm:t>
    </dgm:pt>
    <dgm:pt modelId="{CFA40740-0682-470C-AD5A-CFF53CD12BD2}" type="sibTrans" cxnId="{C5645B39-CB65-4A0A-B369-E455C3B827C3}">
      <dgm:prSet/>
      <dgm:spPr/>
      <dgm:t>
        <a:bodyPr/>
        <a:lstStyle/>
        <a:p>
          <a:endParaRPr lang="en-US"/>
        </a:p>
      </dgm:t>
    </dgm:pt>
    <dgm:pt modelId="{9A875394-CA1E-4432-AEEB-9054FCFF5E0E}">
      <dgm:prSet phldr="0" custT="1"/>
      <dgm:spPr/>
      <dgm:t>
        <a:bodyPr/>
        <a:lstStyle/>
        <a:p>
          <a:r>
            <a:rPr lang="en-US" sz="1350" b="0" i="0">
              <a:solidFill>
                <a:schemeClr val="accent3"/>
              </a:solidFill>
              <a:latin typeface="Gill Sans Nova Light (Body)"/>
              <a:cs typeface="Gill Sans Light" panose="020B0302020104020203" pitchFamily="34" charset="-79"/>
            </a:rPr>
            <a:t>The two units of </a:t>
          </a:r>
          <a:r>
            <a:rPr lang="en-US" sz="1350" b="0" i="0" err="1">
              <a:solidFill>
                <a:schemeClr val="accent3"/>
              </a:solidFill>
              <a:latin typeface="Gill Sans Nova Light (Body)"/>
              <a:cs typeface="Gill Sans Light" panose="020B0302020104020203" pitchFamily="34" charset="-79"/>
            </a:rPr>
            <a:t>Fajr</a:t>
          </a:r>
          <a:r>
            <a:rPr lang="en-US" sz="1350" b="0" i="0">
              <a:solidFill>
                <a:schemeClr val="accent3"/>
              </a:solidFill>
              <a:latin typeface="Gill Sans Nova Light (Body)"/>
              <a:cs typeface="Gill Sans Light" panose="020B0302020104020203" pitchFamily="34" charset="-79"/>
            </a:rPr>
            <a:t> sunnah is better for you than this world and everything it contains.</a:t>
          </a:r>
        </a:p>
        <a:p>
          <a:r>
            <a:rPr lang="en-US" sz="1350" b="0" i="0">
              <a:solidFill>
                <a:schemeClr val="accent3"/>
              </a:solidFill>
              <a:latin typeface="Gill Sans Nova Light (Body)"/>
              <a:cs typeface="Gill Sans Light" panose="020B0302020104020203" pitchFamily="34" charset="-79"/>
            </a:rPr>
            <a:t>Pray </a:t>
          </a:r>
          <a:r>
            <a:rPr lang="en-US" sz="1350" b="0" i="0" err="1">
              <a:solidFill>
                <a:schemeClr val="accent3"/>
              </a:solidFill>
              <a:latin typeface="Gill Sans Nova Light (Body)"/>
              <a:cs typeface="Gill Sans Light" panose="020B0302020104020203" pitchFamily="34" charset="-79"/>
            </a:rPr>
            <a:t>Fajr</a:t>
          </a:r>
          <a:r>
            <a:rPr lang="en-US" sz="1350" b="0" i="0">
              <a:solidFill>
                <a:schemeClr val="accent3"/>
              </a:solidFill>
              <a:latin typeface="Gill Sans Nova Light (Body)"/>
              <a:cs typeface="Gill Sans Light" panose="020B0302020104020203" pitchFamily="34" charset="-79"/>
            </a:rPr>
            <a:t> minimum </a:t>
          </a:r>
          <a:r>
            <a:rPr lang="en-US" sz="1350" b="0" i="0">
              <a:solidFill>
                <a:srgbClr val="00B050"/>
              </a:solidFill>
              <a:latin typeface="Gill Sans Nova Light (Body)"/>
              <a:cs typeface="Gill Sans Light" panose="020B0302020104020203" pitchFamily="34" charset="-79"/>
            </a:rPr>
            <a:t>15 minutes before Sunrise</a:t>
          </a:r>
        </a:p>
      </dgm:t>
    </dgm:pt>
    <dgm:pt modelId="{FCC92BDD-6EA3-421D-9DA8-7D3A12D003B6}" type="parTrans" cxnId="{B659504B-18E4-4D89-A17C-34ABB280AE52}">
      <dgm:prSet/>
      <dgm:spPr/>
      <dgm:t>
        <a:bodyPr/>
        <a:lstStyle/>
        <a:p>
          <a:endParaRPr lang="en-US"/>
        </a:p>
      </dgm:t>
    </dgm:pt>
    <dgm:pt modelId="{0314452B-82A0-42F4-9551-DF00CFFC3580}" type="sibTrans" cxnId="{B659504B-18E4-4D89-A17C-34ABB280AE52}">
      <dgm:prSet/>
      <dgm:spPr/>
      <dgm:t>
        <a:bodyPr/>
        <a:lstStyle/>
        <a:p>
          <a:endParaRPr lang="en-US"/>
        </a:p>
      </dgm:t>
    </dgm:pt>
    <dgm:pt modelId="{D05E1923-5021-40F7-B4EF-E582E23A699D}">
      <dgm:prSet phldr="0" custT="1"/>
      <dgm:spPr/>
      <dgm:t>
        <a:bodyPr/>
        <a:lstStyle/>
        <a:p>
          <a:pPr>
            <a:defRPr b="1"/>
          </a:pPr>
          <a:r>
            <a:rPr lang="en-US" sz="1800" b="1">
              <a:solidFill>
                <a:schemeClr val="accent3"/>
              </a:solidFill>
              <a:latin typeface="Gill Sans Nova Light (Body)"/>
              <a:ea typeface="Baskerville" panose="02020502070401020303" pitchFamily="18" charset="0"/>
            </a:rPr>
            <a:t>Zuhr (After Midday Prayer)</a:t>
          </a:r>
        </a:p>
      </dgm:t>
    </dgm:pt>
    <dgm:pt modelId="{FD6C5CD2-9CED-4BE6-89CD-A5A5CCE63B3E}" type="parTrans" cxnId="{72C4D6D9-419A-42C1-A76D-84599F65BB08}">
      <dgm:prSet/>
      <dgm:spPr/>
      <dgm:t>
        <a:bodyPr/>
        <a:lstStyle/>
        <a:p>
          <a:endParaRPr lang="en-US"/>
        </a:p>
      </dgm:t>
    </dgm:pt>
    <dgm:pt modelId="{F020958C-EF86-4274-85F9-318F2792F7B6}" type="sibTrans" cxnId="{72C4D6D9-419A-42C1-A76D-84599F65BB08}">
      <dgm:prSet/>
      <dgm:spPr/>
      <dgm:t>
        <a:bodyPr/>
        <a:lstStyle/>
        <a:p>
          <a:endParaRPr lang="en-US"/>
        </a:p>
      </dgm:t>
    </dgm:pt>
    <dgm:pt modelId="{579089A8-5362-4BA4-9163-D19228C1808F}">
      <dgm:prSet phldr="0" custT="1"/>
      <dgm:spPr/>
      <dgm:t>
        <a:bodyPr/>
        <a:lstStyle/>
        <a:p>
          <a:r>
            <a:rPr lang="en-US" sz="1350" b="0" i="0">
              <a:solidFill>
                <a:schemeClr val="accent3"/>
              </a:solidFill>
              <a:latin typeface="Gill Sans Nova Light (Body)"/>
              <a:cs typeface="Gill Sans Light" panose="020B0302020104020203" pitchFamily="34" charset="-79"/>
            </a:rPr>
            <a:t>Build a house in Jannah by consistently praying the 12 units of sunnah (2 at </a:t>
          </a:r>
          <a:r>
            <a:rPr lang="en-US" sz="1350" b="0" i="0" err="1">
              <a:solidFill>
                <a:schemeClr val="accent3"/>
              </a:solidFill>
              <a:latin typeface="Gill Sans Nova Light (Body)"/>
              <a:cs typeface="Gill Sans Light" panose="020B0302020104020203" pitchFamily="34" charset="-79"/>
            </a:rPr>
            <a:t>Fajr</a:t>
          </a:r>
          <a:r>
            <a:rPr lang="en-US" sz="1350" b="0" i="0">
              <a:solidFill>
                <a:schemeClr val="accent3"/>
              </a:solidFill>
              <a:latin typeface="Gill Sans Nova Light (Body)"/>
              <a:cs typeface="Gill Sans Light" panose="020B0302020104020203" pitchFamily="34" charset="-79"/>
            </a:rPr>
            <a:t>, 4 &amp; 2 at </a:t>
          </a:r>
          <a:r>
            <a:rPr lang="en-US" sz="1350" b="0" i="0" err="1">
              <a:solidFill>
                <a:schemeClr val="accent3"/>
              </a:solidFill>
              <a:latin typeface="Gill Sans Nova Light (Body)"/>
              <a:cs typeface="Gill Sans Light" panose="020B0302020104020203" pitchFamily="34" charset="-79"/>
            </a:rPr>
            <a:t>Zhur</a:t>
          </a:r>
          <a:r>
            <a:rPr lang="en-US" sz="1350" b="0" i="0">
              <a:solidFill>
                <a:schemeClr val="accent3"/>
              </a:solidFill>
              <a:latin typeface="Gill Sans Nova Light (Body)"/>
              <a:cs typeface="Gill Sans Light" panose="020B0302020104020203" pitchFamily="34" charset="-79"/>
            </a:rPr>
            <a:t>, 2 at Maghrib and 2 at Isa)</a:t>
          </a:r>
        </a:p>
      </dgm:t>
    </dgm:pt>
    <dgm:pt modelId="{FB2DEB6E-B29F-4E51-960A-23ECC62EBF38}" type="parTrans" cxnId="{4876CF51-F110-4E25-8FD4-08D25B4B0AB8}">
      <dgm:prSet/>
      <dgm:spPr/>
      <dgm:t>
        <a:bodyPr/>
        <a:lstStyle/>
        <a:p>
          <a:endParaRPr lang="en-US"/>
        </a:p>
      </dgm:t>
    </dgm:pt>
    <dgm:pt modelId="{1C5328B1-AC18-4CF7-A034-BB0592F4A2A1}" type="sibTrans" cxnId="{4876CF51-F110-4E25-8FD4-08D25B4B0AB8}">
      <dgm:prSet/>
      <dgm:spPr/>
      <dgm:t>
        <a:bodyPr/>
        <a:lstStyle/>
        <a:p>
          <a:endParaRPr lang="en-US"/>
        </a:p>
      </dgm:t>
    </dgm:pt>
    <dgm:pt modelId="{FA8F44BD-C8C7-462C-9756-1EC498E86842}">
      <dgm:prSet phldr="0" custT="1"/>
      <dgm:spPr/>
      <dgm:t>
        <a:bodyPr/>
        <a:lstStyle/>
        <a:p>
          <a:pPr>
            <a:defRPr b="1"/>
          </a:pPr>
          <a:r>
            <a:rPr lang="en-US" sz="1800" b="1">
              <a:solidFill>
                <a:schemeClr val="accent3"/>
              </a:solidFill>
              <a:latin typeface="Gill Sans Nova Light (Body)"/>
              <a:ea typeface="Baskerville" panose="02020502070401020303" pitchFamily="18" charset="0"/>
            </a:rPr>
            <a:t> Asr (Late Afternoon prayer)</a:t>
          </a:r>
        </a:p>
      </dgm:t>
    </dgm:pt>
    <dgm:pt modelId="{F47063EE-4B58-4EDE-A4F2-A4BD81B82F21}" type="parTrans" cxnId="{0D51BD2E-4619-469B-B233-EBAC3D4D0BA6}">
      <dgm:prSet/>
      <dgm:spPr/>
      <dgm:t>
        <a:bodyPr/>
        <a:lstStyle/>
        <a:p>
          <a:endParaRPr lang="en-US"/>
        </a:p>
      </dgm:t>
    </dgm:pt>
    <dgm:pt modelId="{8C8A9736-03DA-4B1C-A590-10B4AD89452B}" type="sibTrans" cxnId="{0D51BD2E-4619-469B-B233-EBAC3D4D0BA6}">
      <dgm:prSet/>
      <dgm:spPr/>
      <dgm:t>
        <a:bodyPr/>
        <a:lstStyle/>
        <a:p>
          <a:endParaRPr lang="en-US"/>
        </a:p>
      </dgm:t>
    </dgm:pt>
    <dgm:pt modelId="{EFEB4D61-3A9C-4140-977F-3C3F5C9EE9D1}">
      <dgm:prSet phldr="0" custT="1"/>
      <dgm:spPr/>
      <dgm:t>
        <a:bodyPr/>
        <a:lstStyle/>
        <a:p>
          <a:r>
            <a:rPr lang="en-US" sz="1350" b="0" i="0">
              <a:solidFill>
                <a:schemeClr val="accent3"/>
              </a:solidFill>
              <a:latin typeface="Gill Sans Nova Light (Body)"/>
              <a:cs typeface="Gill Sans Light" panose="020B0302020104020203" pitchFamily="34" charset="-79"/>
            </a:rPr>
            <a:t>Always offer Salah in it’s proper time.</a:t>
          </a:r>
        </a:p>
        <a:p>
          <a:r>
            <a:rPr lang="en-US" sz="1350" b="0" i="0">
              <a:solidFill>
                <a:srgbClr val="FF0000"/>
              </a:solidFill>
              <a:latin typeface="Gill Sans Nova Light (Body)"/>
              <a:cs typeface="Gill Sans Light" panose="020B0302020104020203" pitchFamily="34" charset="-79"/>
            </a:rPr>
            <a:t>It’s </a:t>
          </a:r>
          <a:r>
            <a:rPr lang="en-US" sz="1350" b="0" i="0" err="1">
              <a:solidFill>
                <a:srgbClr val="FF0000"/>
              </a:solidFill>
              <a:latin typeface="Gill Sans Nova Light (Body)"/>
              <a:cs typeface="Gill Sans Light" panose="020B0302020104020203" pitchFamily="34" charset="-79"/>
            </a:rPr>
            <a:t>Makrooh</a:t>
          </a:r>
          <a:r>
            <a:rPr lang="en-US" sz="1350" b="0" i="0">
              <a:solidFill>
                <a:srgbClr val="FF0000"/>
              </a:solidFill>
              <a:latin typeface="Gill Sans Nova Light (Body)"/>
              <a:cs typeface="Gill Sans Light" panose="020B0302020104020203" pitchFamily="34" charset="-79"/>
            </a:rPr>
            <a:t> to read Asr 20 minutes before Sunset.</a:t>
          </a:r>
        </a:p>
      </dgm:t>
    </dgm:pt>
    <dgm:pt modelId="{57D352E4-0431-4F68-B8F1-61BFA34799AA}" type="parTrans" cxnId="{1B32EF2C-9DB5-4504-A9DA-B4956CC00208}">
      <dgm:prSet/>
      <dgm:spPr/>
      <dgm:t>
        <a:bodyPr/>
        <a:lstStyle/>
        <a:p>
          <a:endParaRPr lang="en-US"/>
        </a:p>
      </dgm:t>
    </dgm:pt>
    <dgm:pt modelId="{0ECC32B6-1E7C-4AA4-9DBF-D69B7C5E64A9}" type="sibTrans" cxnId="{1B32EF2C-9DB5-4504-A9DA-B4956CC00208}">
      <dgm:prSet/>
      <dgm:spPr/>
      <dgm:t>
        <a:bodyPr/>
        <a:lstStyle/>
        <a:p>
          <a:endParaRPr lang="en-US"/>
        </a:p>
      </dgm:t>
    </dgm:pt>
    <dgm:pt modelId="{8BAB5E6F-A65E-41DB-A296-0818B0E49F7C}">
      <dgm:prSet phldr="0" custT="1"/>
      <dgm:spPr/>
      <dgm:t>
        <a:bodyPr/>
        <a:lstStyle/>
        <a:p>
          <a:pPr>
            <a:defRPr b="1"/>
          </a:pPr>
          <a:r>
            <a:rPr lang="en-US" sz="1800" b="1">
              <a:solidFill>
                <a:schemeClr val="accent3"/>
              </a:solidFill>
              <a:latin typeface="Gill Sans Nova Light (Body)"/>
              <a:ea typeface="Baskerville" panose="02020502070401020303" pitchFamily="18" charset="0"/>
            </a:rPr>
            <a:t>Maghrib (Evening Prayer)</a:t>
          </a:r>
        </a:p>
      </dgm:t>
    </dgm:pt>
    <dgm:pt modelId="{886842C6-3EFC-4BE7-B417-415595758830}" type="parTrans" cxnId="{66B49C6C-FAFD-47B4-BF22-05A295C23D4E}">
      <dgm:prSet/>
      <dgm:spPr/>
      <dgm:t>
        <a:bodyPr/>
        <a:lstStyle/>
        <a:p>
          <a:endParaRPr lang="en-US"/>
        </a:p>
      </dgm:t>
    </dgm:pt>
    <dgm:pt modelId="{B407F4C3-8FC9-4E91-A0EC-6B33713CC9A5}" type="sibTrans" cxnId="{66B49C6C-FAFD-47B4-BF22-05A295C23D4E}">
      <dgm:prSet/>
      <dgm:spPr/>
      <dgm:t>
        <a:bodyPr/>
        <a:lstStyle/>
        <a:p>
          <a:endParaRPr lang="en-US"/>
        </a:p>
      </dgm:t>
    </dgm:pt>
    <dgm:pt modelId="{332BC85C-1CF3-4F8F-ACB7-5B6D53744AE1}">
      <dgm:prSet phldr="0" custT="1"/>
      <dgm:spPr/>
      <dgm:t>
        <a:bodyPr/>
        <a:lstStyle/>
        <a:p>
          <a:r>
            <a:rPr lang="en-US" sz="1350" b="1" i="0" u="sng">
              <a:solidFill>
                <a:schemeClr val="accent3"/>
              </a:solidFill>
              <a:latin typeface="Gill Sans Nova Light (Body)"/>
              <a:cs typeface="Gill Sans Light" panose="020B0302020104020203" pitchFamily="34" charset="-79"/>
            </a:rPr>
            <a:t>Do not </a:t>
          </a:r>
          <a:r>
            <a:rPr lang="en-US" sz="1350" b="0" i="0">
              <a:solidFill>
                <a:schemeClr val="accent3"/>
              </a:solidFill>
              <a:latin typeface="Gill Sans Nova Light (Body)"/>
              <a:cs typeface="Gill Sans Light" panose="020B0302020104020203" pitchFamily="34" charset="-79"/>
            </a:rPr>
            <a:t>read Salah at...</a:t>
          </a:r>
        </a:p>
        <a:p>
          <a:r>
            <a:rPr lang="en-US" sz="1350" b="1" i="0">
              <a:solidFill>
                <a:schemeClr val="accent3"/>
              </a:solidFill>
              <a:latin typeface="Gill Sans Nova Light (Body)"/>
              <a:cs typeface="Gill Sans Light" panose="020B0302020104020203" pitchFamily="34" charset="-79"/>
            </a:rPr>
            <a:t>1. </a:t>
          </a:r>
          <a:r>
            <a:rPr lang="en-US" sz="1350" b="0" i="0">
              <a:solidFill>
                <a:schemeClr val="accent3"/>
              </a:solidFill>
              <a:latin typeface="Gill Sans Nova Light (Body)"/>
              <a:cs typeface="Gill Sans Light" panose="020B0302020104020203" pitchFamily="34" charset="-79"/>
            </a:rPr>
            <a:t>Sunrise </a:t>
          </a:r>
          <a:r>
            <a:rPr lang="en-US" sz="1350" b="1" i="0">
              <a:solidFill>
                <a:schemeClr val="accent3"/>
              </a:solidFill>
              <a:latin typeface="Gill Sans Nova Light (Body)"/>
              <a:cs typeface="Gill Sans Light" panose="020B0302020104020203" pitchFamily="34" charset="-79"/>
            </a:rPr>
            <a:t>2. </a:t>
          </a:r>
          <a:r>
            <a:rPr lang="en-US" sz="1350" b="0" i="0">
              <a:solidFill>
                <a:schemeClr val="accent3"/>
              </a:solidFill>
              <a:latin typeface="Gill Sans Nova Light (Body)"/>
              <a:cs typeface="Gill Sans Light" panose="020B0302020104020203" pitchFamily="34" charset="-79"/>
            </a:rPr>
            <a:t>Sun’s at its highest peak (</a:t>
          </a:r>
          <a:r>
            <a:rPr lang="en-US" sz="1350" b="0" i="0" err="1">
              <a:solidFill>
                <a:schemeClr val="accent3"/>
              </a:solidFill>
              <a:latin typeface="Gill Sans Nova Light (Body)"/>
              <a:cs typeface="Gill Sans Light" panose="020B0302020104020203" pitchFamily="34" charset="-79"/>
            </a:rPr>
            <a:t>Zawaal</a:t>
          </a:r>
          <a:r>
            <a:rPr lang="en-US" sz="1350" b="0" i="0">
              <a:solidFill>
                <a:schemeClr val="accent3"/>
              </a:solidFill>
              <a:latin typeface="Gill Sans Nova Light (Body)"/>
              <a:cs typeface="Gill Sans Light" panose="020B0302020104020203" pitchFamily="34" charset="-79"/>
            </a:rPr>
            <a:t> - Usually midday / always check time) </a:t>
          </a:r>
          <a:r>
            <a:rPr lang="en-US" sz="1350" b="1" i="0">
              <a:solidFill>
                <a:schemeClr val="accent3"/>
              </a:solidFill>
              <a:latin typeface="Gill Sans Nova Light (Body)"/>
              <a:cs typeface="Gill Sans Light" panose="020B0302020104020203" pitchFamily="34" charset="-79"/>
            </a:rPr>
            <a:t>3. </a:t>
          </a:r>
          <a:r>
            <a:rPr lang="en-US" sz="1350" b="0" i="0">
              <a:solidFill>
                <a:schemeClr val="accent3"/>
              </a:solidFill>
              <a:latin typeface="Gill Sans Nova Light (Body)"/>
              <a:cs typeface="Gill Sans Light" panose="020B0302020104020203" pitchFamily="34" charset="-79"/>
            </a:rPr>
            <a:t>Sunset</a:t>
          </a:r>
        </a:p>
      </dgm:t>
    </dgm:pt>
    <dgm:pt modelId="{99F218FD-90FE-450E-A368-B3E3677E74E8}" type="parTrans" cxnId="{2617C475-F537-46A6-ADE1-4EB764853601}">
      <dgm:prSet/>
      <dgm:spPr/>
      <dgm:t>
        <a:bodyPr/>
        <a:lstStyle/>
        <a:p>
          <a:endParaRPr lang="en-US"/>
        </a:p>
      </dgm:t>
    </dgm:pt>
    <dgm:pt modelId="{8D1CC686-B05C-4470-A959-236CC9C8BB70}" type="sibTrans" cxnId="{2617C475-F537-46A6-ADE1-4EB764853601}">
      <dgm:prSet/>
      <dgm:spPr/>
      <dgm:t>
        <a:bodyPr/>
        <a:lstStyle/>
        <a:p>
          <a:endParaRPr lang="en-US"/>
        </a:p>
      </dgm:t>
    </dgm:pt>
    <dgm:pt modelId="{8B9AF88A-E1F7-4D3A-905F-87228D6A8655}">
      <dgm:prSet phldr="0" custT="1"/>
      <dgm:spPr/>
      <dgm:t>
        <a:bodyPr/>
        <a:lstStyle/>
        <a:p>
          <a:pPr>
            <a:defRPr b="1"/>
          </a:pPr>
          <a:r>
            <a:rPr lang="en-US" sz="1800" b="1">
              <a:solidFill>
                <a:schemeClr val="accent3"/>
              </a:solidFill>
              <a:latin typeface="Gill Sans Nova Light (Body)"/>
              <a:ea typeface="Baskerville" panose="02020502070401020303" pitchFamily="18" charset="0"/>
            </a:rPr>
            <a:t>Isha (Night Prayer)</a:t>
          </a:r>
        </a:p>
      </dgm:t>
    </dgm:pt>
    <dgm:pt modelId="{933A8FED-7B84-4ED0-B6AA-2EE26A89B8EA}" type="parTrans" cxnId="{E1474FF3-8E3C-4B30-985C-CE88BA0FE324}">
      <dgm:prSet/>
      <dgm:spPr/>
      <dgm:t>
        <a:bodyPr/>
        <a:lstStyle/>
        <a:p>
          <a:endParaRPr lang="en-US"/>
        </a:p>
      </dgm:t>
    </dgm:pt>
    <dgm:pt modelId="{F11DD6EC-352C-4A0E-84AA-FEBE2F06BCF9}" type="sibTrans" cxnId="{E1474FF3-8E3C-4B30-985C-CE88BA0FE324}">
      <dgm:prSet/>
      <dgm:spPr/>
      <dgm:t>
        <a:bodyPr/>
        <a:lstStyle/>
        <a:p>
          <a:endParaRPr lang="en-US"/>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custLinFactNeighborY="0"/>
      <dgm:spPr>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1"/>
        </a:solidFill>
        <a:ln>
          <a:solidFill>
            <a:srgbClr val="4F5945"/>
          </a:solidFill>
        </a:ln>
      </dgm:spPr>
    </dgm:pt>
    <dgm:pt modelId="{5B7FC7CF-F58D-48D5-8BCC-38D6EE87890B}" type="pres">
      <dgm:prSet presAssocID="{58FF46FB-368D-4E9C-A650-0513B8879DA8}" presName="Ellipse" presStyleLbl="fgAcc1" presStyleIdx="1" presStyleCnt="6"/>
      <dgm:spPr>
        <a:solidFill>
          <a:schemeClr val="tx2">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107962" custScaleY="105555">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1"/>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dgm:pt>
    <dgm:pt modelId="{B1A1A837-F261-404B-A808-B2F4154CE8A2}" type="pres">
      <dgm:prSet presAssocID="{D05E1923-5021-40F7-B4EF-E582E23A699D}" presName="Ellipse" presStyleLbl="fgAcc1" presStyleIdx="2" presStyleCnt="6"/>
      <dgm:spPr>
        <a:solidFill>
          <a:schemeClr val="tx2">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1">
              <a:hueOff val="0"/>
              <a:satOff val="0"/>
              <a:lumOff val="0"/>
              <a:alphaOff val="0"/>
            </a:schemeClr>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1"/>
        </a:solidFill>
        <a:ln>
          <a:solidFill>
            <a:schemeClr val="accent1"/>
          </a:solidFill>
        </a:ln>
      </dgm:spPr>
    </dgm:pt>
    <dgm:pt modelId="{5D519322-C1DD-47AE-92C0-13575134BC76}" type="pres">
      <dgm:prSet presAssocID="{FA8F44BD-C8C7-462C-9756-1EC498E86842}" presName="Ellipse" presStyleLbl="fgAcc1" presStyleIdx="3" presStyleCnt="6"/>
      <dgm:spPr>
        <a:solidFill>
          <a:srgbClr val="CCD8D6">
            <a:alpha val="90000"/>
          </a:srgb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105083">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1"/>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dgm:pt>
    <dgm:pt modelId="{515AAB83-BD07-4B9E-9A3B-858C0B126F9C}" type="pres">
      <dgm:prSet presAssocID="{8BAB5E6F-A65E-41DB-A296-0818B0E49F7C}" presName="Ellipse" presStyleLbl="fgAcc1" presStyleIdx="4" presStyleCnt="6"/>
      <dgm:spPr>
        <a:solidFill>
          <a:schemeClr val="tx2">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1">
              <a:hueOff val="0"/>
              <a:satOff val="0"/>
              <a:lumOff val="0"/>
              <a:alphaOff val="0"/>
            </a:schemeClr>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1"/>
        </a:solidFill>
        <a:ln>
          <a:solidFill>
            <a:schemeClr val="accent1"/>
          </a:solidFill>
        </a:ln>
      </dgm:spPr>
    </dgm:pt>
    <dgm:pt modelId="{A22B1C16-7FF0-4DBE-B32E-E43FEB1E2EAC}" type="pres">
      <dgm:prSet presAssocID="{8B9AF88A-E1F7-4D3A-905F-87228D6A8655}" presName="Ellipse" presStyleLbl="fgAcc1" presStyleIdx="5" presStyleCnt="6"/>
      <dgm:spPr>
        <a:solidFill>
          <a:srgbClr val="CCD8D6">
            <a:alpha val="90000"/>
          </a:srgb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1">
              <a:hueOff val="0"/>
              <a:satOff val="0"/>
              <a:lumOff val="0"/>
              <a:alphaOff val="0"/>
            </a:schemeClr>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D8915E-DC14-41D6-9BB5-F49E1C265163}"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a:solidFill>
          <a:schemeClr val="accent2"/>
        </a:solidFill>
        <a:ln>
          <a:noFill/>
        </a:ln>
      </dgm:spPr>
      <dgm:t>
        <a:bodyPr/>
        <a:lstStyle/>
        <a:p>
          <a:pPr algn="r" rtl="0"/>
          <a:r>
            <a:rPr lang="en-US" sz="2000" b="1">
              <a:solidFill>
                <a:schemeClr val="bg1"/>
              </a:solidFill>
              <a:latin typeface="Gill Sans Nova Light (Body)"/>
              <a:ea typeface="Baskerville" panose="02020502070401020303" pitchFamily="18" charset="0"/>
            </a:rPr>
            <a:t>Wudu &amp;</a:t>
          </a:r>
        </a:p>
        <a:p>
          <a:pPr algn="r" rtl="0"/>
          <a:r>
            <a:rPr lang="en-US" sz="2000" b="1">
              <a:solidFill>
                <a:schemeClr val="bg1"/>
              </a:solidFill>
              <a:latin typeface="Gill Sans Nova Light (Body)"/>
              <a:ea typeface="Baskerville" panose="02020502070401020303" pitchFamily="18" charset="0"/>
            </a:rPr>
            <a:t>Water</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pPr marL="0" lvl="1" indent="0" algn="l" defTabSz="711200">
            <a:lnSpc>
              <a:spcPct val="100000"/>
            </a:lnSpc>
            <a:spcBef>
              <a:spcPct val="0"/>
            </a:spcBef>
            <a:spcAft>
              <a:spcPct val="15000"/>
            </a:spcAft>
            <a:buNone/>
          </a:pPr>
          <a:r>
            <a:rPr lang="en-GB" sz="1600" kern="1200">
              <a:solidFill>
                <a:schemeClr val="accent3"/>
              </a:solidFill>
              <a:latin typeface="Gill Sans Nova Light (Body)"/>
            </a:rPr>
            <a:t>Use a container or a small bottle to make wudu and try not to waste water. Add additional intentions, e.g.</a:t>
          </a:r>
          <a:endParaRPr lang="en-US" sz="1600" b="1" i="0" kern="1200">
            <a:solidFill>
              <a:schemeClr val="accent3"/>
            </a:solidFill>
            <a:latin typeface="Gill Sans Nova Light (Body)"/>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b="1">
              <a:solidFill>
                <a:schemeClr val="bg1"/>
              </a:solidFill>
              <a:latin typeface="Gill Sans Nova Light (Body)"/>
              <a:ea typeface="Baskerville" panose="02020502070401020303" pitchFamily="18" charset="0"/>
            </a:rPr>
            <a:t> Intention of </a:t>
          </a:r>
        </a:p>
        <a:p>
          <a:r>
            <a:rPr lang="en-US" sz="2000" b="1">
              <a:solidFill>
                <a:schemeClr val="bg1"/>
              </a:solidFill>
              <a:latin typeface="Gill Sans Nova Light (Body)"/>
              <a:ea typeface="Baskerville" panose="02020502070401020303" pitchFamily="18" charset="0"/>
            </a:rPr>
            <a:t>Wudu </a:t>
          </a:r>
        </a:p>
        <a:p>
          <a:r>
            <a:rPr lang="en-US" sz="2000" b="1">
              <a:solidFill>
                <a:schemeClr val="bg1"/>
              </a:solidFill>
              <a:latin typeface="Gill Sans Nova Light (Body)"/>
              <a:ea typeface="Baskerville" panose="02020502070401020303" pitchFamily="18" charset="0"/>
            </a:rPr>
            <a:t>for 24 hours</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a:ln>
          <a:solidFill>
            <a:schemeClr val="bg1">
              <a:alpha val="90000"/>
            </a:schemeClr>
          </a:solidFill>
        </a:ln>
      </dgm:spPr>
      <dgm:t>
        <a:bodyPr/>
        <a:lstStyle/>
        <a:p>
          <a:pPr>
            <a:lnSpc>
              <a:spcPct val="100000"/>
            </a:lnSpc>
            <a:buFont typeface="Arial" panose="020B0604020202020204" pitchFamily="34" charset="0"/>
            <a:buChar char="•"/>
          </a:pPr>
          <a:r>
            <a:rPr lang="en-GB" sz="1600">
              <a:solidFill>
                <a:schemeClr val="accent3"/>
              </a:solidFill>
              <a:latin typeface="Gill Sans Nova Light (Body)"/>
            </a:rPr>
            <a:t>Get into to the habit of making Wudu when showering or having a bath.</a:t>
          </a:r>
          <a:endParaRPr lang="en-US" sz="1600" b="1" i="0">
            <a:solidFill>
              <a:schemeClr val="accent3"/>
            </a:solidFill>
            <a:latin typeface="Gill Sans Nova Light (Body)"/>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B3D70134-BB1F-4B71-8BBD-5F108AB7B4DE}">
      <dgm:prSet custT="1"/>
      <dgm:spPr>
        <a:ln>
          <a:solidFill>
            <a:schemeClr val="bg1">
              <a:alpha val="90000"/>
            </a:schemeClr>
          </a:solidFill>
        </a:ln>
      </dgm:spPr>
      <dgm:t>
        <a:bodyPr/>
        <a:lstStyle/>
        <a:p>
          <a:pPr>
            <a:lnSpc>
              <a:spcPct val="100000"/>
            </a:lnSpc>
            <a:buFont typeface="Arial" panose="020B0604020202020204" pitchFamily="34" charset="0"/>
            <a:buChar char="•"/>
          </a:pPr>
          <a:r>
            <a:rPr lang="en-GB" sz="1600">
              <a:solidFill>
                <a:schemeClr val="accent3"/>
              </a:solidFill>
              <a:latin typeface="Gill Sans Nova Light (Body)"/>
            </a:rPr>
            <a:t>Go to bed and sleep with Wudu.</a:t>
          </a:r>
          <a:endParaRPr lang="en-GB" sz="1600" b="1">
            <a:solidFill>
              <a:schemeClr val="accent3"/>
            </a:solidFill>
            <a:latin typeface="Gill Sans Nova Light (Body)"/>
          </a:endParaRPr>
        </a:p>
      </dgm:t>
    </dgm:pt>
    <dgm:pt modelId="{AF498261-552C-4977-BE9B-687F43BBC427}" type="parTrans" cxnId="{4477E3C1-AA34-40FE-9D8D-0F648FA4E0D7}">
      <dgm:prSet/>
      <dgm:spPr/>
      <dgm:t>
        <a:bodyPr/>
        <a:lstStyle/>
        <a:p>
          <a:endParaRPr lang="en-GB"/>
        </a:p>
      </dgm:t>
    </dgm:pt>
    <dgm:pt modelId="{5EA492BD-7C53-4FFF-92B2-20F04666CE7A}" type="sibTrans" cxnId="{4477E3C1-AA34-40FE-9D8D-0F648FA4E0D7}">
      <dgm:prSet/>
      <dgm:spPr/>
      <dgm:t>
        <a:bodyPr/>
        <a:lstStyle/>
        <a:p>
          <a:endParaRPr lang="en-GB"/>
        </a:p>
      </dgm:t>
    </dgm:pt>
    <dgm:pt modelId="{82838D1C-C733-48BC-91C3-1AA3135FF0D0}">
      <dgm:prSet custT="1"/>
      <dgm:spPr/>
      <dgm:t>
        <a:bodyPr/>
        <a:lstStyle/>
        <a:p>
          <a:pPr marL="360363" lvl="2" indent="-131763" algn="l" defTabSz="711200">
            <a:lnSpc>
              <a:spcPct val="100000"/>
            </a:lnSpc>
            <a:spcBef>
              <a:spcPct val="0"/>
            </a:spcBef>
            <a:spcAft>
              <a:spcPct val="15000"/>
            </a:spcAft>
            <a:buChar char="•"/>
          </a:pPr>
          <a:r>
            <a:rPr lang="en-GB" sz="1600" kern="1200">
              <a:solidFill>
                <a:srgbClr val="4A3A1C"/>
              </a:solidFill>
              <a:latin typeface="Gill Sans Nova Light (Body)"/>
              <a:ea typeface="+mn-ea"/>
              <a:cs typeface="+mn-cs"/>
            </a:rPr>
            <a:t> I am following the sunnah.</a:t>
          </a:r>
        </a:p>
      </dgm:t>
    </dgm:pt>
    <dgm:pt modelId="{6DC1CC70-CDBC-4F70-8BF4-38F71ABD9C24}" type="parTrans" cxnId="{E6E96804-9E20-4A21-A50E-9DC9110CADCF}">
      <dgm:prSet/>
      <dgm:spPr/>
      <dgm:t>
        <a:bodyPr/>
        <a:lstStyle/>
        <a:p>
          <a:endParaRPr lang="en-GB"/>
        </a:p>
      </dgm:t>
    </dgm:pt>
    <dgm:pt modelId="{C765520B-969E-495E-9D5A-FDBAEA0DA151}" type="sibTrans" cxnId="{E6E96804-9E20-4A21-A50E-9DC9110CADCF}">
      <dgm:prSet/>
      <dgm:spPr/>
      <dgm:t>
        <a:bodyPr/>
        <a:lstStyle/>
        <a:p>
          <a:endParaRPr lang="en-GB"/>
        </a:p>
      </dgm:t>
    </dgm:pt>
    <dgm:pt modelId="{F555AAE5-3879-45E3-A7CD-E71E73B2A4F0}">
      <dgm:prSet custT="1"/>
      <dgm:spPr/>
      <dgm:t>
        <a:bodyPr/>
        <a:lstStyle/>
        <a:p>
          <a:pPr marL="360363" lvl="2" indent="-131763" algn="l" defTabSz="711200">
            <a:lnSpc>
              <a:spcPct val="100000"/>
            </a:lnSpc>
            <a:spcBef>
              <a:spcPct val="0"/>
            </a:spcBef>
            <a:spcAft>
              <a:spcPct val="15000"/>
            </a:spcAft>
            <a:buChar char="•"/>
          </a:pPr>
          <a:r>
            <a:rPr lang="en-GB" sz="1600" kern="1200">
              <a:solidFill>
                <a:schemeClr val="accent3"/>
              </a:solidFill>
              <a:latin typeface="Gill Sans Nova Light (Body)"/>
            </a:rPr>
            <a:t> </a:t>
          </a:r>
          <a:r>
            <a:rPr lang="en-GB" sz="1600" kern="1200">
              <a:solidFill>
                <a:srgbClr val="4A3A1C"/>
              </a:solidFill>
              <a:latin typeface="Gill Sans Nova Light (Body)"/>
              <a:ea typeface="+mn-ea"/>
              <a:cs typeface="+mn-cs"/>
            </a:rPr>
            <a:t>I don’t want to be wasteful and I’m doing this to be obedient and please Allah (SWT).</a:t>
          </a:r>
        </a:p>
      </dgm:t>
    </dgm:pt>
    <dgm:pt modelId="{06F1B179-CBFA-4089-86EC-4A6CB12F2039}" type="parTrans" cxnId="{0F9692D1-5C5C-4542-9F6C-5635E438AD7B}">
      <dgm:prSet/>
      <dgm:spPr/>
      <dgm:t>
        <a:bodyPr/>
        <a:lstStyle/>
        <a:p>
          <a:endParaRPr lang="en-GB"/>
        </a:p>
      </dgm:t>
    </dgm:pt>
    <dgm:pt modelId="{115B463A-5EF6-407E-87CA-425EA74DD332}" type="sibTrans" cxnId="{0F9692D1-5C5C-4542-9F6C-5635E438AD7B}">
      <dgm:prSet/>
      <dgm:spPr/>
      <dgm:t>
        <a:bodyPr/>
        <a:lstStyle/>
        <a:p>
          <a:endParaRPr lang="en-GB"/>
        </a:p>
      </dgm:t>
    </dgm:pt>
    <dgm:pt modelId="{ABF6363A-BEDF-4E74-A49A-F7E6E1A76674}">
      <dgm:prSet custT="1"/>
      <dgm:spPr>
        <a:ln>
          <a:solidFill>
            <a:schemeClr val="bg1">
              <a:alpha val="90000"/>
            </a:schemeClr>
          </a:solidFill>
        </a:ln>
      </dgm:spPr>
      <dgm:t>
        <a:bodyPr/>
        <a:lstStyle/>
        <a:p>
          <a:pPr>
            <a:lnSpc>
              <a:spcPct val="100000"/>
            </a:lnSpc>
            <a:buFont typeface="Arial" panose="020B0604020202020204" pitchFamily="34" charset="0"/>
            <a:buChar char="•"/>
          </a:pPr>
          <a:r>
            <a:rPr lang="en-GB" sz="1600" b="1">
              <a:solidFill>
                <a:schemeClr val="accent3"/>
              </a:solidFill>
              <a:latin typeface="Gill Sans Nova Light (Body)"/>
            </a:rPr>
            <a:t>Top Tip – </a:t>
          </a:r>
          <a:r>
            <a:rPr lang="en-GB" sz="1600">
              <a:solidFill>
                <a:schemeClr val="accent3"/>
              </a:solidFill>
              <a:latin typeface="Gill Sans Nova Light (Body)"/>
            </a:rPr>
            <a:t>start with one habit, once you’re consistent and it becomes natural and easy, In Sha Allah work on the next habit (This works with any goals). </a:t>
          </a:r>
          <a:r>
            <a:rPr lang="en-GB" sz="1600" b="1" u="sng">
              <a:solidFill>
                <a:schemeClr val="accent4">
                  <a:lumMod val="75000"/>
                </a:schemeClr>
              </a:solidFill>
              <a:latin typeface="Gill Sans Nova Light (Body)"/>
            </a:rPr>
            <a:t>Do not </a:t>
          </a:r>
          <a:r>
            <a:rPr lang="en-GB" sz="1600">
              <a:solidFill>
                <a:schemeClr val="accent3"/>
              </a:solidFill>
              <a:latin typeface="Gill Sans Nova Light (Body)"/>
            </a:rPr>
            <a:t>try and achieve everything at once.</a:t>
          </a:r>
          <a:endParaRPr lang="en-GB" sz="1600" b="1">
            <a:solidFill>
              <a:schemeClr val="accent3"/>
            </a:solidFill>
            <a:latin typeface="Gill Sans Nova Light (Body)"/>
          </a:endParaRPr>
        </a:p>
      </dgm:t>
    </dgm:pt>
    <dgm:pt modelId="{E0DC47AE-3872-43E4-8992-644BB731A8E1}" type="parTrans" cxnId="{CC025992-9C21-405D-87DF-D0786E54D6CB}">
      <dgm:prSet/>
      <dgm:spPr/>
      <dgm:t>
        <a:bodyPr/>
        <a:lstStyle/>
        <a:p>
          <a:endParaRPr lang="en-GB"/>
        </a:p>
      </dgm:t>
    </dgm:pt>
    <dgm:pt modelId="{DAE7DB04-7066-4985-86F3-A13703E2312D}" type="sibTrans" cxnId="{CC025992-9C21-405D-87DF-D0786E54D6CB}">
      <dgm:prSet/>
      <dgm:spPr/>
      <dgm:t>
        <a:bodyPr/>
        <a:lstStyle/>
        <a:p>
          <a:endParaRPr lang="en-GB"/>
        </a:p>
      </dgm:t>
    </dgm:pt>
    <dgm:pt modelId="{F9C61970-10BA-41D5-A74F-DDE3A8C3E546}">
      <dgm:prSet custT="1"/>
      <dgm:spPr>
        <a:ln>
          <a:solidFill>
            <a:schemeClr val="bg1">
              <a:alpha val="90000"/>
            </a:schemeClr>
          </a:solidFill>
        </a:ln>
      </dgm:spPr>
      <dgm:t>
        <a:bodyPr/>
        <a:lstStyle/>
        <a:p>
          <a:pPr>
            <a:lnSpc>
              <a:spcPct val="100000"/>
            </a:lnSpc>
            <a:buFont typeface="Arial" panose="020B0604020202020204" pitchFamily="34" charset="0"/>
            <a:buChar char="•"/>
          </a:pPr>
          <a:r>
            <a:rPr lang="en-GB" sz="1600">
              <a:solidFill>
                <a:schemeClr val="accent3"/>
              </a:solidFill>
              <a:latin typeface="Gill Sans Nova Light (Body)"/>
            </a:rPr>
            <a:t>Have Wudu before you set out for the day.</a:t>
          </a:r>
          <a:endParaRPr lang="en-GB" sz="1600" b="1">
            <a:solidFill>
              <a:schemeClr val="accent3"/>
            </a:solidFill>
            <a:latin typeface="Gill Sans Nova Light (Body)"/>
          </a:endParaRPr>
        </a:p>
      </dgm:t>
    </dgm:pt>
    <dgm:pt modelId="{1CA5A887-F32D-4CF6-8FA8-A3F0614AE433}" type="parTrans" cxnId="{83CEAD98-4B81-4BD1-869C-6A623A8F8F7F}">
      <dgm:prSet/>
      <dgm:spPr/>
      <dgm:t>
        <a:bodyPr/>
        <a:lstStyle/>
        <a:p>
          <a:endParaRPr lang="en-GB"/>
        </a:p>
      </dgm:t>
    </dgm:pt>
    <dgm:pt modelId="{AA2BB34D-487D-4825-92C1-B538F356F5BA}" type="sibTrans" cxnId="{83CEAD98-4B81-4BD1-869C-6A623A8F8F7F}">
      <dgm:prSet/>
      <dgm:spPr/>
      <dgm:t>
        <a:bodyPr/>
        <a:lstStyle/>
        <a:p>
          <a:endParaRPr lang="en-GB"/>
        </a:p>
      </dgm:t>
    </dgm:pt>
    <dgm:pt modelId="{459369FD-A529-467D-B958-0C5746575F85}">
      <dgm:prSet custT="1"/>
      <dgm:spPr/>
      <dgm:t>
        <a:bodyPr/>
        <a:lstStyle/>
        <a:p>
          <a:pPr marL="360363" lvl="2" indent="-131763" algn="l" defTabSz="711200">
            <a:lnSpc>
              <a:spcPct val="100000"/>
            </a:lnSpc>
            <a:spcBef>
              <a:spcPct val="0"/>
            </a:spcBef>
            <a:spcAft>
              <a:spcPct val="15000"/>
            </a:spcAft>
          </a:pPr>
          <a:r>
            <a:rPr lang="en-GB" sz="1600" kern="1200">
              <a:solidFill>
                <a:schemeClr val="accent3"/>
              </a:solidFill>
              <a:latin typeface="Gill Sans Nova Light (Body)"/>
            </a:rPr>
            <a:t>In Sha Allah I will extend this and not be wasteful with other things, general tap water, food, time, clothes etc.</a:t>
          </a:r>
        </a:p>
      </dgm:t>
    </dgm:pt>
    <dgm:pt modelId="{E5EEDFFD-3DA3-42E8-B429-76F4BB4C2720}" type="sibTrans" cxnId="{66E8B4AD-9E65-4ABA-BADE-8E7ACA37DD5D}">
      <dgm:prSet/>
      <dgm:spPr/>
      <dgm:t>
        <a:bodyPr/>
        <a:lstStyle/>
        <a:p>
          <a:endParaRPr lang="en-GB"/>
        </a:p>
      </dgm:t>
    </dgm:pt>
    <dgm:pt modelId="{61465762-EF02-45AB-9377-B8688E9B0890}" type="parTrans" cxnId="{66E8B4AD-9E65-4ABA-BADE-8E7ACA37DD5D}">
      <dgm:prSet/>
      <dgm:spPr/>
      <dgm:t>
        <a:bodyPr/>
        <a:lstStyle/>
        <a:p>
          <a:endParaRPr lang="en-GB"/>
        </a:p>
      </dgm:t>
    </dgm:pt>
    <dgm:pt modelId="{76790B9A-6D0F-409E-AFC6-DEC3F6DEA334}">
      <dgm:prSet custT="1"/>
      <dgm:spPr/>
      <dgm:t>
        <a:bodyPr/>
        <a:lstStyle/>
        <a:p>
          <a:pPr marL="360363" indent="-131763">
            <a:lnSpc>
              <a:spcPct val="100000"/>
            </a:lnSpc>
          </a:pPr>
          <a:endParaRPr lang="en-GB" sz="1600">
            <a:solidFill>
              <a:schemeClr val="accent3"/>
            </a:solidFill>
            <a:latin typeface="Gill Sans Nova Light (Body)"/>
          </a:endParaRPr>
        </a:p>
      </dgm:t>
    </dgm:pt>
    <dgm:pt modelId="{9456BC7D-7ECA-4D3E-A8D0-C79B223A9BDC}" type="sibTrans" cxnId="{2D0893B9-53AF-440E-B381-103DC5B16B54}">
      <dgm:prSet/>
      <dgm:spPr/>
      <dgm:t>
        <a:bodyPr/>
        <a:lstStyle/>
        <a:p>
          <a:endParaRPr lang="en-GB"/>
        </a:p>
      </dgm:t>
    </dgm:pt>
    <dgm:pt modelId="{AC06F953-2EA9-43E6-ADB5-0BF11A3D4282}" type="parTrans" cxnId="{2D0893B9-53AF-440E-B381-103DC5B16B54}">
      <dgm:prSet/>
      <dgm:spPr/>
      <dgm:t>
        <a:bodyPr/>
        <a:lstStyle/>
        <a:p>
          <a:endParaRPr lang="en-GB"/>
        </a:p>
      </dgm:t>
    </dgm:pt>
    <dgm:pt modelId="{FFAC2D76-E9B3-46AD-A582-E21913682008}" type="pres">
      <dgm:prSet presAssocID="{0DD8915E-DC14-41D6-9BB5-F49E1C265163}" presName="Name0" presStyleCnt="0">
        <dgm:presLayoutVars>
          <dgm:dir/>
          <dgm:animLvl val="lvl"/>
          <dgm:resizeHandles val="exact"/>
        </dgm:presLayoutVars>
      </dgm:prSet>
      <dgm:spPr/>
    </dgm:pt>
    <dgm:pt modelId="{5848FA93-2E8A-49EC-B624-760D1989313B}" type="pres">
      <dgm:prSet presAssocID="{73D947E0-108F-4D20-A71E-3CF329F97212}" presName="linNode" presStyleCnt="0"/>
      <dgm:spPr/>
    </dgm:pt>
    <dgm:pt modelId="{44C548BC-5D89-4FAF-9347-55044D4F79A0}" type="pres">
      <dgm:prSet presAssocID="{73D947E0-108F-4D20-A71E-3CF329F97212}" presName="parTx" presStyleLbl="revTx" presStyleIdx="0" presStyleCnt="3">
        <dgm:presLayoutVars>
          <dgm:chMax val="1"/>
          <dgm:bulletEnabled val="1"/>
        </dgm:presLayoutVars>
      </dgm:prSet>
      <dgm:spPr/>
    </dgm:pt>
    <dgm:pt modelId="{CB7142FF-DF24-43C0-A5DD-F2C4BB30A58C}" type="pres">
      <dgm:prSet presAssocID="{73D947E0-108F-4D20-A71E-3CF329F97212}" presName="bracket" presStyleLbl="parChTrans1D1" presStyleIdx="0" presStyleCnt="3"/>
      <dgm:spPr/>
    </dgm:pt>
    <dgm:pt modelId="{1589F354-742A-467D-B09C-14155B9B0150}" type="pres">
      <dgm:prSet presAssocID="{73D947E0-108F-4D20-A71E-3CF329F97212}" presName="spH" presStyleCnt="0"/>
      <dgm:spPr/>
    </dgm:pt>
    <dgm:pt modelId="{5D2C598B-6500-4F6F-80FC-7143DE834D1B}" type="pres">
      <dgm:prSet presAssocID="{73D947E0-108F-4D20-A71E-3CF329F97212}" presName="desTx" presStyleLbl="node1" presStyleIdx="0" presStyleCnt="2">
        <dgm:presLayoutVars>
          <dgm:bulletEnabled val="1"/>
        </dgm:presLayoutVars>
      </dgm:prSet>
      <dgm:spPr/>
    </dgm:pt>
    <dgm:pt modelId="{06018193-DD90-4AFD-901A-1A3822A43ED7}" type="pres">
      <dgm:prSet presAssocID="{AE813459-65AB-4FA9-B717-330DDA6DFA4E}" presName="spV" presStyleCnt="0"/>
      <dgm:spPr/>
    </dgm:pt>
    <dgm:pt modelId="{0483538A-0A7F-47DF-B41C-40FEFD07FFDE}" type="pres">
      <dgm:prSet presAssocID="{76790B9A-6D0F-409E-AFC6-DEC3F6DEA334}" presName="linNode" presStyleCnt="0"/>
      <dgm:spPr/>
    </dgm:pt>
    <dgm:pt modelId="{CE55C88D-79C1-40A6-9B33-D70A91D6FB8A}" type="pres">
      <dgm:prSet presAssocID="{76790B9A-6D0F-409E-AFC6-DEC3F6DEA334}" presName="parTx" presStyleLbl="revTx" presStyleIdx="1" presStyleCnt="3">
        <dgm:presLayoutVars>
          <dgm:chMax val="1"/>
          <dgm:bulletEnabled val="1"/>
        </dgm:presLayoutVars>
      </dgm:prSet>
      <dgm:spPr/>
    </dgm:pt>
    <dgm:pt modelId="{F36BC631-A9DA-4627-8458-2D8AEAD3AE04}" type="pres">
      <dgm:prSet presAssocID="{76790B9A-6D0F-409E-AFC6-DEC3F6DEA334}" presName="bracket" presStyleLbl="parChTrans1D1" presStyleIdx="1" presStyleCnt="3" custLinFactX="-375817" custLinFactNeighborX="-400000" custLinFactNeighborY="-45585"/>
      <dgm:spPr>
        <a:ln>
          <a:solidFill>
            <a:srgbClr val="CAD8D6"/>
          </a:solidFill>
        </a:ln>
      </dgm:spPr>
    </dgm:pt>
    <dgm:pt modelId="{10DEEBEC-87BB-4835-B4B5-9BA163E8EB82}" type="pres">
      <dgm:prSet presAssocID="{76790B9A-6D0F-409E-AFC6-DEC3F6DEA334}" presName="spH" presStyleCnt="0"/>
      <dgm:spPr/>
    </dgm:pt>
    <dgm:pt modelId="{A130C0AA-EB56-48FA-A74B-6A37E5C3646B}" type="pres">
      <dgm:prSet presAssocID="{9456BC7D-7ECA-4D3E-A8D0-C79B223A9BDC}" presName="spV" presStyleCnt="0"/>
      <dgm:spPr/>
    </dgm:pt>
    <dgm:pt modelId="{883BDCEC-16D3-4390-9F08-F5C08AE1C957}" type="pres">
      <dgm:prSet presAssocID="{B1AFA1AF-0FF8-45B3-A6D0-0E255A2F637D}" presName="linNode" presStyleCnt="0"/>
      <dgm:spPr/>
    </dgm:pt>
    <dgm:pt modelId="{4CA539AB-A6DE-4890-A132-AB310B3EEE9E}" type="pres">
      <dgm:prSet presAssocID="{B1AFA1AF-0FF8-45B3-A6D0-0E255A2F637D}" presName="parTx" presStyleLbl="revTx" presStyleIdx="2" presStyleCnt="3">
        <dgm:presLayoutVars>
          <dgm:chMax val="1"/>
          <dgm:bulletEnabled val="1"/>
        </dgm:presLayoutVars>
      </dgm:prSet>
      <dgm:spPr/>
    </dgm:pt>
    <dgm:pt modelId="{D71752AC-7D16-44E1-9A3D-2A949F94BEE0}" type="pres">
      <dgm:prSet presAssocID="{B1AFA1AF-0FF8-45B3-A6D0-0E255A2F637D}" presName="bracket" presStyleLbl="parChTrans1D1" presStyleIdx="2" presStyleCnt="3"/>
      <dgm:spPr/>
    </dgm:pt>
    <dgm:pt modelId="{3FEBBF8D-457F-4FDD-9EEF-FE44AE407F37}" type="pres">
      <dgm:prSet presAssocID="{B1AFA1AF-0FF8-45B3-A6D0-0E255A2F637D}" presName="spH" presStyleCnt="0"/>
      <dgm:spPr/>
    </dgm:pt>
    <dgm:pt modelId="{18C0E49C-CB69-49E9-9A73-2372E777CB69}" type="pres">
      <dgm:prSet presAssocID="{B1AFA1AF-0FF8-45B3-A6D0-0E255A2F637D}" presName="desTx" presStyleLbl="node1" presStyleIdx="1" presStyleCnt="2">
        <dgm:presLayoutVars>
          <dgm:bulletEnabled val="1"/>
        </dgm:presLayoutVars>
      </dgm:prSet>
      <dgm:spPr/>
    </dgm:pt>
  </dgm:ptLst>
  <dgm:cxnLst>
    <dgm:cxn modelId="{F28D7702-2FC3-49BD-BB13-C989E5EE622A}" srcId="{0DD8915E-DC14-41D6-9BB5-F49E1C265163}" destId="{B1AFA1AF-0FF8-45B3-A6D0-0E255A2F637D}" srcOrd="2" destOrd="0" parTransId="{10C68AF5-481C-45AA-A216-8BBBB04515B9}" sibTransId="{88649F7A-400B-4056-965D-C9AC0B3AD942}"/>
    <dgm:cxn modelId="{E6E96804-9E20-4A21-A50E-9DC9110CADCF}" srcId="{30A490C8-22B4-4D68-875C-0F0DE2FF864D}" destId="{82838D1C-C733-48BC-91C3-1AA3135FF0D0}" srcOrd="0" destOrd="0" parTransId="{6DC1CC70-CDBC-4F70-8BF4-38F71ABD9C24}" sibTransId="{C765520B-969E-495E-9D5A-FDBAEA0DA151}"/>
    <dgm:cxn modelId="{D0AD4705-23F2-4226-B7AA-22819CEEFA2D}" type="presOf" srcId="{F555AAE5-3879-45E3-A7CD-E71E73B2A4F0}" destId="{5D2C598B-6500-4F6F-80FC-7143DE834D1B}" srcOrd="0" destOrd="2" presId="urn:diagrams.loki3.com/BracketList"/>
    <dgm:cxn modelId="{A0077D09-C12C-46D0-8DF7-194B6911362A}" srcId="{0DD8915E-DC14-41D6-9BB5-F49E1C265163}" destId="{73D947E0-108F-4D20-A71E-3CF329F97212}" srcOrd="0" destOrd="0" parTransId="{9D249532-A24D-4D8F-848A-9F42F2E486C9}" sibTransId="{AE813459-65AB-4FA9-B717-330DDA6DFA4E}"/>
    <dgm:cxn modelId="{7BB66F17-B3E9-4447-A7B8-1E2E4A44FD95}" type="presOf" srcId="{459369FD-A529-467D-B958-0C5746575F85}" destId="{5D2C598B-6500-4F6F-80FC-7143DE834D1B}" srcOrd="0" destOrd="3" presId="urn:diagrams.loki3.com/BracketList"/>
    <dgm:cxn modelId="{5A5BA622-5DEB-48B9-88D9-C1DE36C711E5}" srcId="{B1AFA1AF-0FF8-45B3-A6D0-0E255A2F637D}" destId="{50418D2B-9486-42DE-AFDD-1D31420040FF}" srcOrd="0" destOrd="0" parTransId="{D5A17F6B-93F5-442B-938A-0F38C281BE88}" sibTransId="{1D87A0A5-8024-4710-846B-D5BFAC785107}"/>
    <dgm:cxn modelId="{EC502E24-7774-4867-A56F-57A390E61DC3}" type="presOf" srcId="{76790B9A-6D0F-409E-AFC6-DEC3F6DEA334}" destId="{CE55C88D-79C1-40A6-9B33-D70A91D6FB8A}" srcOrd="0" destOrd="0" presId="urn:diagrams.loki3.com/BracketList"/>
    <dgm:cxn modelId="{7ED49C34-EDBA-4C05-9AA3-D172824BF126}" type="presOf" srcId="{30A490C8-22B4-4D68-875C-0F0DE2FF864D}" destId="{5D2C598B-6500-4F6F-80FC-7143DE834D1B}" srcOrd="0" destOrd="0" presId="urn:diagrams.loki3.com/BracketList"/>
    <dgm:cxn modelId="{3DEB125C-959B-4D8E-ABF6-18705385DD33}" type="presOf" srcId="{50418D2B-9486-42DE-AFDD-1D31420040FF}" destId="{18C0E49C-CB69-49E9-9A73-2372E777CB69}" srcOrd="0" destOrd="0" presId="urn:diagrams.loki3.com/BracketList"/>
    <dgm:cxn modelId="{403CB069-688B-4A6B-9BB5-F3DD3EACA87F}" type="presOf" srcId="{B1AFA1AF-0FF8-45B3-A6D0-0E255A2F637D}" destId="{4CA539AB-A6DE-4890-A132-AB310B3EEE9E}" srcOrd="0" destOrd="0" presId="urn:diagrams.loki3.com/BracketList"/>
    <dgm:cxn modelId="{E0C6B784-456B-45B3-A2BD-93143D6198DA}" type="presOf" srcId="{ABF6363A-BEDF-4E74-A49A-F7E6E1A76674}" destId="{18C0E49C-CB69-49E9-9A73-2372E777CB69}" srcOrd="0" destOrd="3" presId="urn:diagrams.loki3.com/BracketList"/>
    <dgm:cxn modelId="{97F7FF87-669C-4B73-B008-1C1A2F1E75F1}" type="presOf" srcId="{82838D1C-C733-48BC-91C3-1AA3135FF0D0}" destId="{5D2C598B-6500-4F6F-80FC-7143DE834D1B}" srcOrd="0" destOrd="1" presId="urn:diagrams.loki3.com/BracketList"/>
    <dgm:cxn modelId="{CC025992-9C21-405D-87DF-D0786E54D6CB}" srcId="{B1AFA1AF-0FF8-45B3-A6D0-0E255A2F637D}" destId="{ABF6363A-BEDF-4E74-A49A-F7E6E1A76674}" srcOrd="3" destOrd="0" parTransId="{E0DC47AE-3872-43E4-8992-644BB731A8E1}" sibTransId="{DAE7DB04-7066-4985-86F3-A13703E2312D}"/>
    <dgm:cxn modelId="{83CEAD98-4B81-4BD1-869C-6A623A8F8F7F}" srcId="{B1AFA1AF-0FF8-45B3-A6D0-0E255A2F637D}" destId="{F9C61970-10BA-41D5-A74F-DDE3A8C3E546}" srcOrd="2" destOrd="0" parTransId="{1CA5A887-F32D-4CF6-8FA8-A3F0614AE433}" sibTransId="{AA2BB34D-487D-4825-92C1-B538F356F5BA}"/>
    <dgm:cxn modelId="{1C5560A2-8DD4-4A10-A892-79B98C72D3F6}" type="presOf" srcId="{B3D70134-BB1F-4B71-8BBD-5F108AB7B4DE}" destId="{18C0E49C-CB69-49E9-9A73-2372E777CB69}" srcOrd="0" destOrd="1" presId="urn:diagrams.loki3.com/BracketList"/>
    <dgm:cxn modelId="{66E8B4AD-9E65-4ABA-BADE-8E7ACA37DD5D}" srcId="{30A490C8-22B4-4D68-875C-0F0DE2FF864D}" destId="{459369FD-A529-467D-B958-0C5746575F85}" srcOrd="2" destOrd="0" parTransId="{61465762-EF02-45AB-9377-B8688E9B0890}" sibTransId="{E5EEDFFD-3DA3-42E8-B429-76F4BB4C2720}"/>
    <dgm:cxn modelId="{65CFBCB5-1061-4684-9770-40BA6B6ED7C6}" type="presOf" srcId="{73D947E0-108F-4D20-A71E-3CF329F97212}" destId="{44C548BC-5D89-4FAF-9347-55044D4F79A0}" srcOrd="0" destOrd="0" presId="urn:diagrams.loki3.com/BracketList"/>
    <dgm:cxn modelId="{2D0893B9-53AF-440E-B381-103DC5B16B54}" srcId="{0DD8915E-DC14-41D6-9BB5-F49E1C265163}" destId="{76790B9A-6D0F-409E-AFC6-DEC3F6DEA334}" srcOrd="1" destOrd="0" parTransId="{AC06F953-2EA9-43E6-ADB5-0BF11A3D4282}" sibTransId="{9456BC7D-7ECA-4D3E-A8D0-C79B223A9BDC}"/>
    <dgm:cxn modelId="{48CFF7BB-12CF-4A50-B12F-5047402EDBE4}" type="presOf" srcId="{0DD8915E-DC14-41D6-9BB5-F49E1C265163}" destId="{FFAC2D76-E9B3-46AD-A582-E21913682008}" srcOrd="0" destOrd="0" presId="urn:diagrams.loki3.com/BracketList"/>
    <dgm:cxn modelId="{4477E3C1-AA34-40FE-9D8D-0F648FA4E0D7}" srcId="{B1AFA1AF-0FF8-45B3-A6D0-0E255A2F637D}" destId="{B3D70134-BB1F-4B71-8BBD-5F108AB7B4DE}" srcOrd="1" destOrd="0" parTransId="{AF498261-552C-4977-BE9B-687F43BBC427}" sibTransId="{5EA492BD-7C53-4FFF-92B2-20F04666CE7A}"/>
    <dgm:cxn modelId="{3946EAC4-704A-4B8E-AAB4-91A2945F74DE}" type="presOf" srcId="{F9C61970-10BA-41D5-A74F-DDE3A8C3E546}" destId="{18C0E49C-CB69-49E9-9A73-2372E777CB69}" srcOrd="0" destOrd="2" presId="urn:diagrams.loki3.com/BracketList"/>
    <dgm:cxn modelId="{381FE1CC-8184-4745-8EB3-6DE11655998D}" srcId="{73D947E0-108F-4D20-A71E-3CF329F97212}" destId="{30A490C8-22B4-4D68-875C-0F0DE2FF864D}" srcOrd="0" destOrd="0" parTransId="{035C64B0-4F0C-4FD1-BD23-B1D4C9887CBE}" sibTransId="{45495DA8-8707-41E3-A12B-FA5766269C44}"/>
    <dgm:cxn modelId="{0F9692D1-5C5C-4542-9F6C-5635E438AD7B}" srcId="{30A490C8-22B4-4D68-875C-0F0DE2FF864D}" destId="{F555AAE5-3879-45E3-A7CD-E71E73B2A4F0}" srcOrd="1" destOrd="0" parTransId="{06F1B179-CBFA-4089-86EC-4A6CB12F2039}" sibTransId="{115B463A-5EF6-407E-87CA-425EA74DD332}"/>
    <dgm:cxn modelId="{82A9D223-EAC7-45B3-A0EB-506DD2A6994F}" type="presParOf" srcId="{FFAC2D76-E9B3-46AD-A582-E21913682008}" destId="{5848FA93-2E8A-49EC-B624-760D1989313B}" srcOrd="0" destOrd="0" presId="urn:diagrams.loki3.com/BracketList"/>
    <dgm:cxn modelId="{E56080C2-FDB6-48FC-ADE3-E9A4BE5107FC}" type="presParOf" srcId="{5848FA93-2E8A-49EC-B624-760D1989313B}" destId="{44C548BC-5D89-4FAF-9347-55044D4F79A0}" srcOrd="0" destOrd="0" presId="urn:diagrams.loki3.com/BracketList"/>
    <dgm:cxn modelId="{038B7F67-9857-45B0-9E7D-2990EE85DD63}" type="presParOf" srcId="{5848FA93-2E8A-49EC-B624-760D1989313B}" destId="{CB7142FF-DF24-43C0-A5DD-F2C4BB30A58C}" srcOrd="1" destOrd="0" presId="urn:diagrams.loki3.com/BracketList"/>
    <dgm:cxn modelId="{E9143052-79CA-46B7-88FA-1D48D5DF7302}" type="presParOf" srcId="{5848FA93-2E8A-49EC-B624-760D1989313B}" destId="{1589F354-742A-467D-B09C-14155B9B0150}" srcOrd="2" destOrd="0" presId="urn:diagrams.loki3.com/BracketList"/>
    <dgm:cxn modelId="{CC574F2D-A31A-4F0C-80B5-0366F5C916FF}" type="presParOf" srcId="{5848FA93-2E8A-49EC-B624-760D1989313B}" destId="{5D2C598B-6500-4F6F-80FC-7143DE834D1B}" srcOrd="3" destOrd="0" presId="urn:diagrams.loki3.com/BracketList"/>
    <dgm:cxn modelId="{4EA953FC-2066-42E6-B174-BE60AEDF738C}" type="presParOf" srcId="{FFAC2D76-E9B3-46AD-A582-E21913682008}" destId="{06018193-DD90-4AFD-901A-1A3822A43ED7}" srcOrd="1" destOrd="0" presId="urn:diagrams.loki3.com/BracketList"/>
    <dgm:cxn modelId="{384173A2-7589-4C39-835C-AC0C254A8EF0}" type="presParOf" srcId="{FFAC2D76-E9B3-46AD-A582-E21913682008}" destId="{0483538A-0A7F-47DF-B41C-40FEFD07FFDE}" srcOrd="2" destOrd="0" presId="urn:diagrams.loki3.com/BracketList"/>
    <dgm:cxn modelId="{4B7BD097-2F7B-4C7D-8303-38B1D85D1796}" type="presParOf" srcId="{0483538A-0A7F-47DF-B41C-40FEFD07FFDE}" destId="{CE55C88D-79C1-40A6-9B33-D70A91D6FB8A}" srcOrd="0" destOrd="0" presId="urn:diagrams.loki3.com/BracketList"/>
    <dgm:cxn modelId="{0F467A26-1E46-4624-8660-BCBC9AA35E7F}" type="presParOf" srcId="{0483538A-0A7F-47DF-B41C-40FEFD07FFDE}" destId="{F36BC631-A9DA-4627-8458-2D8AEAD3AE04}" srcOrd="1" destOrd="0" presId="urn:diagrams.loki3.com/BracketList"/>
    <dgm:cxn modelId="{AC8388D9-F1AE-4C96-9D2A-CBD3F41E4633}" type="presParOf" srcId="{0483538A-0A7F-47DF-B41C-40FEFD07FFDE}" destId="{10DEEBEC-87BB-4835-B4B5-9BA163E8EB82}" srcOrd="2" destOrd="0" presId="urn:diagrams.loki3.com/BracketList"/>
    <dgm:cxn modelId="{D5D54183-FE3F-414D-923D-FA7FAFB13824}" type="presParOf" srcId="{FFAC2D76-E9B3-46AD-A582-E21913682008}" destId="{A130C0AA-EB56-48FA-A74B-6A37E5C3646B}" srcOrd="3" destOrd="0" presId="urn:diagrams.loki3.com/BracketList"/>
    <dgm:cxn modelId="{ED4C6DA7-2BF7-4005-AAF6-3BD305590903}" type="presParOf" srcId="{FFAC2D76-E9B3-46AD-A582-E21913682008}" destId="{883BDCEC-16D3-4390-9F08-F5C08AE1C957}" srcOrd="4" destOrd="0" presId="urn:diagrams.loki3.com/BracketList"/>
    <dgm:cxn modelId="{46DD47C8-E196-48B5-9200-3FCBD7E38BD0}" type="presParOf" srcId="{883BDCEC-16D3-4390-9F08-F5C08AE1C957}" destId="{4CA539AB-A6DE-4890-A132-AB310B3EEE9E}" srcOrd="0" destOrd="0" presId="urn:diagrams.loki3.com/BracketList"/>
    <dgm:cxn modelId="{24F65F2A-368D-45F8-9334-BD6D31382BBC}" type="presParOf" srcId="{883BDCEC-16D3-4390-9F08-F5C08AE1C957}" destId="{D71752AC-7D16-44E1-9A3D-2A949F94BEE0}" srcOrd="1" destOrd="0" presId="urn:diagrams.loki3.com/BracketList"/>
    <dgm:cxn modelId="{53ABA2DA-E090-43EA-9BC5-12D54B3C5965}" type="presParOf" srcId="{883BDCEC-16D3-4390-9F08-F5C08AE1C957}" destId="{3FEBBF8D-457F-4FDD-9EEF-FE44AE407F37}" srcOrd="2" destOrd="0" presId="urn:diagrams.loki3.com/BracketList"/>
    <dgm:cxn modelId="{EA0F3F87-03EE-4C82-AC66-40E9950BAE65}" type="presParOf" srcId="{883BDCEC-16D3-4390-9F08-F5C08AE1C957}" destId="{18C0E49C-CB69-49E9-9A73-2372E777CB6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D8915E-DC14-41D6-9BB5-F49E1C265163}"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a:solidFill>
          <a:schemeClr val="accent2"/>
        </a:solidFill>
        <a:ln>
          <a:noFill/>
        </a:ln>
      </dgm:spPr>
      <dgm:t>
        <a:bodyPr/>
        <a:lstStyle/>
        <a:p>
          <a:pPr rtl="0"/>
          <a:r>
            <a:rPr lang="en-US" sz="2000" b="1">
              <a:latin typeface="Gill Sans Nova Light (Body)"/>
              <a:ea typeface="Baskerville" panose="02020502070401020303" pitchFamily="18" charset="0"/>
            </a:rPr>
            <a:t>     </a:t>
          </a:r>
          <a:r>
            <a:rPr lang="en-US" sz="2000" b="1">
              <a:solidFill>
                <a:schemeClr val="bg1"/>
              </a:solidFill>
              <a:latin typeface="Gill Sans Nova Light (Body)"/>
              <a:ea typeface="Baskerville" panose="02020502070401020303" pitchFamily="18" charset="0"/>
            </a:rPr>
            <a:t>Dua &amp;</a:t>
          </a:r>
        </a:p>
        <a:p>
          <a:pPr rtl="0"/>
          <a:r>
            <a:rPr lang="en-US" sz="2000" b="1">
              <a:solidFill>
                <a:schemeClr val="bg1"/>
              </a:solidFill>
              <a:latin typeface="Gill Sans Nova Light (Body)"/>
              <a:ea typeface="Baskerville" panose="02020502070401020303" pitchFamily="18" charset="0"/>
            </a:rPr>
            <a:t>Deeds</a:t>
          </a:r>
        </a:p>
      </dgm:t>
    </dgm:pt>
    <dgm:pt modelId="{9D249532-A24D-4D8F-848A-9F42F2E486C9}" type="parTrans" cxnId="{A0077D09-C12C-46D0-8DF7-194B6911362A}">
      <dgm:prSet/>
      <dgm:spPr/>
      <dgm:t>
        <a:bodyPr/>
        <a:lstStyle/>
        <a:p>
          <a:endParaRPr lang="en-US"/>
        </a:p>
      </dgm:t>
    </dgm:pt>
    <dgm:pt modelId="{AE813459-65AB-4FA9-B717-330DDA6DFA4E}" type="sibTrans" cxnId="{A0077D09-C12C-46D0-8DF7-194B6911362A}">
      <dgm:prSet/>
      <dgm:spPr/>
      <dgm:t>
        <a:bodyPr/>
        <a:lstStyle/>
        <a:p>
          <a:endParaRPr lang="en-US"/>
        </a:p>
      </dgm:t>
    </dgm:pt>
    <dgm:pt modelId="{30A490C8-22B4-4D68-875C-0F0DE2FF864D}">
      <dgm:prSet phldr="0" custT="1"/>
      <dgm:spPr>
        <a:solidFill>
          <a:schemeClr val="bg1">
            <a:alpha val="90000"/>
          </a:schemeClr>
        </a:solidFill>
        <a:ln>
          <a:noFill/>
        </a:ln>
      </dgm:spPr>
      <dgm:t>
        <a:bodyPr/>
        <a:lstStyle/>
        <a:p>
          <a:pPr marL="182563" indent="-182563">
            <a:lnSpc>
              <a:spcPct val="100000"/>
            </a:lnSpc>
            <a:buFont typeface="Arial" panose="020B0604020202020204" pitchFamily="34" charset="0"/>
            <a:buChar char="•"/>
          </a:pPr>
          <a:r>
            <a:rPr lang="en-GB" sz="1600">
              <a:solidFill>
                <a:schemeClr val="accent3"/>
              </a:solidFill>
              <a:latin typeface="Gill Sans Nova Light (Body)"/>
            </a:rPr>
            <a:t>Learn the Dua after Wudu that opens the doors to </a:t>
          </a:r>
          <a:r>
            <a:rPr lang="en-GB" sz="1600" b="1" u="sng">
              <a:solidFill>
                <a:srgbClr val="00B050"/>
              </a:solidFill>
              <a:latin typeface="Gill Sans Nova Light (Body)"/>
            </a:rPr>
            <a:t>8 gates to Paradise</a:t>
          </a:r>
          <a:r>
            <a:rPr lang="en-GB" sz="1600">
              <a:solidFill>
                <a:srgbClr val="00B050"/>
              </a:solidFill>
              <a:latin typeface="Gill Sans Nova Light (Body)"/>
            </a:rPr>
            <a:t> </a:t>
          </a:r>
          <a:r>
            <a:rPr lang="en-GB" sz="1600">
              <a:solidFill>
                <a:schemeClr val="accent3"/>
              </a:solidFill>
              <a:latin typeface="Gill Sans Nova Light (Body)"/>
            </a:rPr>
            <a:t>and reflect on the meaning of what you are reciting each time.</a:t>
          </a:r>
          <a:endParaRPr lang="en-US" sz="1600" b="1" i="0">
            <a:solidFill>
              <a:schemeClr val="accent3"/>
            </a:solidFill>
            <a:latin typeface="Gill Sans Nova Light (Body)"/>
            <a:cs typeface="Gill Sans Light" panose="020B0302020104020203" pitchFamily="34" charset="-79"/>
          </a:endParaRPr>
        </a:p>
      </dgm:t>
    </dgm:pt>
    <dgm:pt modelId="{035C64B0-4F0C-4FD1-BD23-B1D4C9887CBE}" type="parTrans" cxnId="{381FE1CC-8184-4745-8EB3-6DE11655998D}">
      <dgm:prSet/>
      <dgm:spPr/>
      <dgm:t>
        <a:bodyPr/>
        <a:lstStyle/>
        <a:p>
          <a:endParaRPr lang="en-US"/>
        </a:p>
      </dgm:t>
    </dgm:pt>
    <dgm:pt modelId="{45495DA8-8707-41E3-A12B-FA5766269C44}" type="sibTrans" cxnId="{381FE1CC-8184-4745-8EB3-6DE11655998D}">
      <dgm:prSet/>
      <dgm:spPr/>
      <dgm:t>
        <a:bodyPr/>
        <a:lstStyle/>
        <a:p>
          <a:endParaRPr lang="en-US"/>
        </a:p>
      </dgm:t>
    </dgm:pt>
    <dgm:pt modelId="{B1AFA1AF-0FF8-45B3-A6D0-0E255A2F637D}">
      <dgm:prSet phldr="0" custT="1"/>
      <dgm:spPr>
        <a:solidFill>
          <a:schemeClr val="accent2"/>
        </a:solidFill>
        <a:ln>
          <a:noFill/>
        </a:ln>
      </dgm:spPr>
      <dgm:t>
        <a:bodyPr/>
        <a:lstStyle/>
        <a:p>
          <a:r>
            <a:rPr lang="en-US" sz="2000" b="1">
              <a:solidFill>
                <a:schemeClr val="bg1"/>
              </a:solidFill>
              <a:latin typeface="Gill Sans Nova Light (Body)"/>
              <a:ea typeface="Baskerville" panose="02020502070401020303" pitchFamily="18" charset="0"/>
            </a:rPr>
            <a:t> Learn about</a:t>
          </a:r>
        </a:p>
        <a:p>
          <a:r>
            <a:rPr lang="en-US" sz="2000" b="1">
              <a:solidFill>
                <a:schemeClr val="bg1"/>
              </a:solidFill>
              <a:latin typeface="Gill Sans Nova Light (Body)"/>
              <a:ea typeface="Baskerville" panose="02020502070401020303" pitchFamily="18" charset="0"/>
            </a:rPr>
            <a:t>Other Sunnah</a:t>
          </a:r>
        </a:p>
        <a:p>
          <a:r>
            <a:rPr lang="en-US" sz="2000" b="1">
              <a:solidFill>
                <a:schemeClr val="bg1"/>
              </a:solidFill>
              <a:latin typeface="Gill Sans Nova Light (Body)"/>
              <a:ea typeface="Baskerville" panose="02020502070401020303" pitchFamily="18" charset="0"/>
            </a:rPr>
            <a:t>Salah &amp; it’s Rewards </a:t>
          </a:r>
        </a:p>
      </dgm:t>
    </dgm:pt>
    <dgm:pt modelId="{10C68AF5-481C-45AA-A216-8BBBB04515B9}" type="parTrans" cxnId="{F28D7702-2FC3-49BD-BB13-C989E5EE622A}">
      <dgm:prSet/>
      <dgm:spPr/>
      <dgm:t>
        <a:bodyPr/>
        <a:lstStyle/>
        <a:p>
          <a:endParaRPr lang="en-US"/>
        </a:p>
      </dgm:t>
    </dgm:pt>
    <dgm:pt modelId="{88649F7A-400B-4056-965D-C9AC0B3AD942}" type="sibTrans" cxnId="{F28D7702-2FC3-49BD-BB13-C989E5EE622A}">
      <dgm:prSet/>
      <dgm:spPr/>
      <dgm:t>
        <a:bodyPr/>
        <a:lstStyle/>
        <a:p>
          <a:endParaRPr lang="en-US"/>
        </a:p>
      </dgm:t>
    </dgm:pt>
    <dgm:pt modelId="{50418D2B-9486-42DE-AFDD-1D31420040FF}">
      <dgm:prSet phldr="0" custT="1"/>
      <dgm:spPr>
        <a:solidFill>
          <a:schemeClr val="bg1">
            <a:lumMod val="95000"/>
            <a:alpha val="90000"/>
          </a:schemeClr>
        </a:solidFill>
        <a:ln>
          <a:solidFill>
            <a:schemeClr val="bg1">
              <a:alpha val="90000"/>
            </a:schemeClr>
          </a:solidFill>
        </a:ln>
      </dgm:spPr>
      <dgm:t>
        <a:bodyPr/>
        <a:lstStyle/>
        <a:p>
          <a:pPr>
            <a:lnSpc>
              <a:spcPct val="100000"/>
            </a:lnSpc>
            <a:buFont typeface="Arial" panose="020B0604020202020204" pitchFamily="34" charset="0"/>
            <a:buChar char="•"/>
          </a:pPr>
          <a:r>
            <a:rPr lang="en-GB" sz="1600" b="1">
              <a:solidFill>
                <a:schemeClr val="accent3"/>
              </a:solidFill>
              <a:latin typeface="Gill Sans Nova Light (Body)"/>
            </a:rPr>
            <a:t>Planning is key - </a:t>
          </a:r>
          <a:r>
            <a:rPr lang="en-GB" sz="1600">
              <a:solidFill>
                <a:schemeClr val="accent3"/>
              </a:solidFill>
              <a:latin typeface="Gill Sans Nova Light (Body)"/>
            </a:rPr>
            <a:t>wake up for </a:t>
          </a:r>
          <a:r>
            <a:rPr lang="en-GB" sz="1600" err="1">
              <a:solidFill>
                <a:schemeClr val="accent3"/>
              </a:solidFill>
              <a:latin typeface="Gill Sans Nova Light (Body)"/>
            </a:rPr>
            <a:t>Tahajjud</a:t>
          </a:r>
          <a:r>
            <a:rPr lang="en-GB" sz="1600">
              <a:solidFill>
                <a:schemeClr val="accent3"/>
              </a:solidFill>
              <a:latin typeface="Gill Sans Nova Light (Body)"/>
            </a:rPr>
            <a:t> over the weekend. Make intention of building this to praying every day in Ramadan and extend your intention to  pray throughout the year In Sha Allah (</a:t>
          </a:r>
          <a:r>
            <a:rPr lang="en-GB" sz="1600" b="1">
              <a:solidFill>
                <a:schemeClr val="accent3"/>
              </a:solidFill>
              <a:latin typeface="Gill Sans Nova Light (Body)"/>
            </a:rPr>
            <a:t>don’t forget </a:t>
          </a:r>
          <a:r>
            <a:rPr lang="en-GB" sz="1600">
              <a:solidFill>
                <a:schemeClr val="accent3"/>
              </a:solidFill>
              <a:latin typeface="Gill Sans Nova Light (Body)"/>
            </a:rPr>
            <a:t>you get rewarded for your intentions, even if you didn’t achieve the goal).</a:t>
          </a:r>
          <a:endParaRPr lang="en-US" sz="1600" b="1" i="0">
            <a:solidFill>
              <a:schemeClr val="accent3"/>
            </a:solidFill>
            <a:latin typeface="Gill Sans Nova Light (Body)"/>
            <a:cs typeface="Gill Sans Light" panose="020B0302020104020203" pitchFamily="34" charset="-79"/>
          </a:endParaRPr>
        </a:p>
      </dgm:t>
    </dgm:pt>
    <dgm:pt modelId="{D5A17F6B-93F5-442B-938A-0F38C281BE88}" type="parTrans" cxnId="{5A5BA622-5DEB-48B9-88D9-C1DE36C711E5}">
      <dgm:prSet/>
      <dgm:spPr/>
      <dgm:t>
        <a:bodyPr/>
        <a:lstStyle/>
        <a:p>
          <a:endParaRPr lang="en-US"/>
        </a:p>
      </dgm:t>
    </dgm:pt>
    <dgm:pt modelId="{1D87A0A5-8024-4710-846B-D5BFAC785107}" type="sibTrans" cxnId="{5A5BA622-5DEB-48B9-88D9-C1DE36C711E5}">
      <dgm:prSet/>
      <dgm:spPr/>
      <dgm:t>
        <a:bodyPr/>
        <a:lstStyle/>
        <a:p>
          <a:endParaRPr lang="en-US"/>
        </a:p>
      </dgm:t>
    </dgm:pt>
    <dgm:pt modelId="{D8D07240-AF95-40BD-8287-594940C83887}">
      <dgm:prSet custT="1"/>
      <dgm:spPr/>
      <dgm:t>
        <a:bodyPr/>
        <a:lstStyle/>
        <a:p>
          <a:pPr marL="182563" indent="-182563">
            <a:lnSpc>
              <a:spcPct val="100000"/>
            </a:lnSpc>
            <a:buFont typeface="Arial" panose="020B0604020202020204" pitchFamily="34" charset="0"/>
            <a:buChar char="•"/>
          </a:pPr>
          <a:r>
            <a:rPr lang="en-GB" sz="1600">
              <a:solidFill>
                <a:schemeClr val="accent3"/>
              </a:solidFill>
              <a:latin typeface="Gill Sans Nova Light (Body)"/>
            </a:rPr>
            <a:t>Keep the Ummah in your duas! When you make Dua for others the Angels make Dua for you!!!</a:t>
          </a:r>
        </a:p>
      </dgm:t>
    </dgm:pt>
    <dgm:pt modelId="{2EA73C5C-5DDE-425B-8369-E2A6D8F9CBED}" type="parTrans" cxnId="{83CD944B-4E44-4E97-950A-8B418D661189}">
      <dgm:prSet/>
      <dgm:spPr/>
      <dgm:t>
        <a:bodyPr/>
        <a:lstStyle/>
        <a:p>
          <a:endParaRPr lang="en-GB"/>
        </a:p>
      </dgm:t>
    </dgm:pt>
    <dgm:pt modelId="{FACDE176-1485-4A59-B6C6-93E9154134D3}" type="sibTrans" cxnId="{83CD944B-4E44-4E97-950A-8B418D661189}">
      <dgm:prSet/>
      <dgm:spPr/>
      <dgm:t>
        <a:bodyPr/>
        <a:lstStyle/>
        <a:p>
          <a:endParaRPr lang="en-GB"/>
        </a:p>
      </dgm:t>
    </dgm:pt>
    <dgm:pt modelId="{2A1BE2BC-82A8-4528-949E-D2C9388963C5}">
      <dgm:prSet phldr="0" custT="1"/>
      <dgm:spPr>
        <a:solidFill>
          <a:schemeClr val="bg1">
            <a:alpha val="90000"/>
          </a:schemeClr>
        </a:solidFill>
        <a:ln>
          <a:noFill/>
        </a:ln>
      </dgm:spPr>
      <dgm:t>
        <a:bodyPr/>
        <a:lstStyle/>
        <a:p>
          <a:pPr marL="182563" indent="-182563">
            <a:lnSpc>
              <a:spcPct val="100000"/>
            </a:lnSpc>
            <a:buFont typeface="Arial" panose="020B0604020202020204" pitchFamily="34" charset="0"/>
            <a:buChar char="•"/>
          </a:pPr>
          <a:r>
            <a:rPr lang="en-GB" sz="1600">
              <a:solidFill>
                <a:schemeClr val="accent3"/>
              </a:solidFill>
              <a:latin typeface="Gill Sans Nova Light (Body)"/>
            </a:rPr>
            <a:t>Try to keep your deeds </a:t>
          </a:r>
          <a:r>
            <a:rPr lang="en-GB" sz="1600" b="1">
              <a:solidFill>
                <a:schemeClr val="accent3"/>
              </a:solidFill>
              <a:latin typeface="Gill Sans Nova Light (Body)"/>
            </a:rPr>
            <a:t>between you and Allah</a:t>
          </a:r>
          <a:r>
            <a:rPr lang="en-GB" sz="1600">
              <a:solidFill>
                <a:schemeClr val="accent3"/>
              </a:solidFill>
              <a:latin typeface="Gill Sans Nova Light (Body)"/>
            </a:rPr>
            <a:t>. (i.e. </a:t>
          </a:r>
          <a:r>
            <a:rPr lang="en-GB" sz="1600" err="1">
              <a:solidFill>
                <a:schemeClr val="accent3"/>
              </a:solidFill>
              <a:latin typeface="Gill Sans Nova Light (Body)"/>
            </a:rPr>
            <a:t>Tahajjud</a:t>
          </a:r>
          <a:r>
            <a:rPr lang="en-GB" sz="1600">
              <a:solidFill>
                <a:schemeClr val="accent3"/>
              </a:solidFill>
              <a:latin typeface="Gill Sans Nova Light (Body)"/>
            </a:rPr>
            <a:t> prayer, charity, voluntary fasts).</a:t>
          </a:r>
          <a:endParaRPr lang="en-US" sz="1600" b="1" i="0">
            <a:solidFill>
              <a:schemeClr val="accent3"/>
            </a:solidFill>
            <a:latin typeface="Gill Sans Nova Light (Body)"/>
            <a:cs typeface="Gill Sans Light" panose="020B0302020104020203" pitchFamily="34" charset="-79"/>
          </a:endParaRPr>
        </a:p>
      </dgm:t>
    </dgm:pt>
    <dgm:pt modelId="{814C2DD8-6464-4DD4-AE63-B480B67B9755}" type="parTrans" cxnId="{93D81460-5D06-447C-A8D2-781812F09993}">
      <dgm:prSet/>
      <dgm:spPr/>
      <dgm:t>
        <a:bodyPr/>
        <a:lstStyle/>
        <a:p>
          <a:endParaRPr lang="en-GB"/>
        </a:p>
      </dgm:t>
    </dgm:pt>
    <dgm:pt modelId="{C88320E2-1942-43D6-8605-591B0D7AA6C0}" type="sibTrans" cxnId="{93D81460-5D06-447C-A8D2-781812F09993}">
      <dgm:prSet/>
      <dgm:spPr/>
      <dgm:t>
        <a:bodyPr/>
        <a:lstStyle/>
        <a:p>
          <a:endParaRPr lang="en-GB"/>
        </a:p>
      </dgm:t>
    </dgm:pt>
    <dgm:pt modelId="{3D08688E-0286-4932-9C80-D44985EE7A05}">
      <dgm:prSet phldr="0" custT="1"/>
      <dgm:spPr>
        <a:solidFill>
          <a:schemeClr val="bg1">
            <a:lumMod val="95000"/>
            <a:alpha val="90000"/>
          </a:schemeClr>
        </a:solidFill>
        <a:ln>
          <a:solidFill>
            <a:schemeClr val="bg1">
              <a:alpha val="90000"/>
            </a:schemeClr>
          </a:solidFill>
        </a:ln>
      </dgm:spPr>
      <dgm:t>
        <a:bodyPr/>
        <a:lstStyle/>
        <a:p>
          <a:pPr>
            <a:lnSpc>
              <a:spcPct val="100000"/>
            </a:lnSpc>
            <a:buFont typeface="Arial" panose="020B0604020202020204" pitchFamily="34" charset="0"/>
            <a:buChar char="•"/>
          </a:pPr>
          <a:r>
            <a:rPr lang="en-GB" sz="1600" err="1">
              <a:solidFill>
                <a:schemeClr val="accent3"/>
              </a:solidFill>
              <a:latin typeface="Gill Sans Nova Light (Body)"/>
            </a:rPr>
            <a:t>Tahajjud</a:t>
          </a:r>
          <a:r>
            <a:rPr lang="en-GB" sz="1600">
              <a:solidFill>
                <a:schemeClr val="accent3"/>
              </a:solidFill>
              <a:latin typeface="Gill Sans Nova Light (Body)"/>
            </a:rPr>
            <a:t> is a powerful prayer. Wake up a little early and pray </a:t>
          </a:r>
          <a:r>
            <a:rPr lang="en-GB" sz="1600" b="1">
              <a:solidFill>
                <a:schemeClr val="accent3"/>
              </a:solidFill>
              <a:latin typeface="Gill Sans Nova Light (Body)"/>
            </a:rPr>
            <a:t>before </a:t>
          </a:r>
          <a:r>
            <a:rPr lang="en-GB" sz="1600" b="1" err="1">
              <a:solidFill>
                <a:schemeClr val="accent3"/>
              </a:solidFill>
              <a:latin typeface="Gill Sans Nova Light (Body)"/>
            </a:rPr>
            <a:t>Fajr</a:t>
          </a:r>
          <a:r>
            <a:rPr lang="en-GB" sz="1600" b="1">
              <a:solidFill>
                <a:schemeClr val="accent3"/>
              </a:solidFill>
              <a:latin typeface="Gill Sans Nova Light (Body)"/>
            </a:rPr>
            <a:t> starts</a:t>
          </a:r>
          <a:r>
            <a:rPr lang="en-GB" sz="1600">
              <a:solidFill>
                <a:schemeClr val="accent3"/>
              </a:solidFill>
              <a:latin typeface="Gill Sans Nova Light (Body)"/>
            </a:rPr>
            <a:t>, take the opportunity to talk to Allah.</a:t>
          </a:r>
          <a:endParaRPr lang="en-US" sz="1600" b="1" i="0">
            <a:solidFill>
              <a:schemeClr val="accent3"/>
            </a:solidFill>
            <a:latin typeface="Gill Sans Nova Light (Body)"/>
            <a:cs typeface="Gill Sans Light" panose="020B0302020104020203" pitchFamily="34" charset="-79"/>
          </a:endParaRPr>
        </a:p>
      </dgm:t>
    </dgm:pt>
    <dgm:pt modelId="{A6DEFD86-B230-457C-BDDB-E1A727E0233E}" type="parTrans" cxnId="{2C9FEF16-B56A-484F-931F-CC8D4F2D975B}">
      <dgm:prSet/>
      <dgm:spPr/>
      <dgm:t>
        <a:bodyPr/>
        <a:lstStyle/>
        <a:p>
          <a:endParaRPr lang="en-GB"/>
        </a:p>
      </dgm:t>
    </dgm:pt>
    <dgm:pt modelId="{E89E11B8-C442-4043-9DCD-A8D28146B52F}" type="sibTrans" cxnId="{2C9FEF16-B56A-484F-931F-CC8D4F2D975B}">
      <dgm:prSet/>
      <dgm:spPr/>
      <dgm:t>
        <a:bodyPr/>
        <a:lstStyle/>
        <a:p>
          <a:endParaRPr lang="en-GB"/>
        </a:p>
      </dgm:t>
    </dgm:pt>
    <dgm:pt modelId="{20B46762-4BE5-492D-9876-361475C7E84A}">
      <dgm:prSet phldr="0" custT="1"/>
      <dgm:spPr>
        <a:solidFill>
          <a:schemeClr val="bg1">
            <a:lumMod val="95000"/>
            <a:alpha val="90000"/>
          </a:schemeClr>
        </a:solidFill>
        <a:ln>
          <a:solidFill>
            <a:schemeClr val="bg1">
              <a:alpha val="90000"/>
            </a:schemeClr>
          </a:solidFill>
        </a:ln>
      </dgm:spPr>
      <dgm:t>
        <a:bodyPr/>
        <a:lstStyle/>
        <a:p>
          <a:pPr>
            <a:lnSpc>
              <a:spcPct val="100000"/>
            </a:lnSpc>
            <a:buFont typeface="Arial" panose="020B0604020202020204" pitchFamily="34" charset="0"/>
            <a:buNone/>
          </a:pPr>
          <a:endParaRPr lang="en-US" sz="500" b="1" i="0">
            <a:solidFill>
              <a:schemeClr val="accent3"/>
            </a:solidFill>
            <a:latin typeface="Gill Sans Nova Light (Body)"/>
            <a:cs typeface="Gill Sans Light" panose="020B0302020104020203" pitchFamily="34" charset="-79"/>
          </a:endParaRPr>
        </a:p>
      </dgm:t>
    </dgm:pt>
    <dgm:pt modelId="{744BF513-0A3E-4B6D-8210-5B250B252108}" type="parTrans" cxnId="{516FB173-C853-4F6F-82C7-EE0E18AB6CF1}">
      <dgm:prSet/>
      <dgm:spPr/>
      <dgm:t>
        <a:bodyPr/>
        <a:lstStyle/>
        <a:p>
          <a:endParaRPr lang="en-GB"/>
        </a:p>
      </dgm:t>
    </dgm:pt>
    <dgm:pt modelId="{C1EC18CF-F884-4D52-B6B4-3879331893BE}" type="sibTrans" cxnId="{516FB173-C853-4F6F-82C7-EE0E18AB6CF1}">
      <dgm:prSet/>
      <dgm:spPr/>
      <dgm:t>
        <a:bodyPr/>
        <a:lstStyle/>
        <a:p>
          <a:endParaRPr lang="en-GB"/>
        </a:p>
      </dgm:t>
    </dgm:pt>
    <dgm:pt modelId="{FFAC2D76-E9B3-46AD-A582-E21913682008}" type="pres">
      <dgm:prSet presAssocID="{0DD8915E-DC14-41D6-9BB5-F49E1C265163}" presName="Name0" presStyleCnt="0">
        <dgm:presLayoutVars>
          <dgm:dir/>
          <dgm:animLvl val="lvl"/>
          <dgm:resizeHandles val="exact"/>
        </dgm:presLayoutVars>
      </dgm:prSet>
      <dgm:spPr/>
    </dgm:pt>
    <dgm:pt modelId="{5848FA93-2E8A-49EC-B624-760D1989313B}" type="pres">
      <dgm:prSet presAssocID="{73D947E0-108F-4D20-A71E-3CF329F97212}" presName="linNode" presStyleCnt="0"/>
      <dgm:spPr/>
    </dgm:pt>
    <dgm:pt modelId="{44C548BC-5D89-4FAF-9347-55044D4F79A0}" type="pres">
      <dgm:prSet presAssocID="{73D947E0-108F-4D20-A71E-3CF329F97212}" presName="parTx" presStyleLbl="revTx" presStyleIdx="0" presStyleCnt="2">
        <dgm:presLayoutVars>
          <dgm:chMax val="1"/>
          <dgm:bulletEnabled val="1"/>
        </dgm:presLayoutVars>
      </dgm:prSet>
      <dgm:spPr/>
    </dgm:pt>
    <dgm:pt modelId="{CB7142FF-DF24-43C0-A5DD-F2C4BB30A58C}" type="pres">
      <dgm:prSet presAssocID="{73D947E0-108F-4D20-A71E-3CF329F97212}" presName="bracket" presStyleLbl="parChTrans1D1" presStyleIdx="0" presStyleCnt="2"/>
      <dgm:spPr/>
    </dgm:pt>
    <dgm:pt modelId="{1589F354-742A-467D-B09C-14155B9B0150}" type="pres">
      <dgm:prSet presAssocID="{73D947E0-108F-4D20-A71E-3CF329F97212}" presName="spH" presStyleCnt="0"/>
      <dgm:spPr/>
    </dgm:pt>
    <dgm:pt modelId="{5D2C598B-6500-4F6F-80FC-7143DE834D1B}" type="pres">
      <dgm:prSet presAssocID="{73D947E0-108F-4D20-A71E-3CF329F97212}" presName="desTx" presStyleLbl="node1" presStyleIdx="0" presStyleCnt="2">
        <dgm:presLayoutVars>
          <dgm:bulletEnabled val="1"/>
        </dgm:presLayoutVars>
      </dgm:prSet>
      <dgm:spPr/>
    </dgm:pt>
    <dgm:pt modelId="{06018193-DD90-4AFD-901A-1A3822A43ED7}" type="pres">
      <dgm:prSet presAssocID="{AE813459-65AB-4FA9-B717-330DDA6DFA4E}" presName="spV" presStyleCnt="0"/>
      <dgm:spPr/>
    </dgm:pt>
    <dgm:pt modelId="{883BDCEC-16D3-4390-9F08-F5C08AE1C957}" type="pres">
      <dgm:prSet presAssocID="{B1AFA1AF-0FF8-45B3-A6D0-0E255A2F637D}" presName="linNode" presStyleCnt="0"/>
      <dgm:spPr/>
    </dgm:pt>
    <dgm:pt modelId="{4CA539AB-A6DE-4890-A132-AB310B3EEE9E}" type="pres">
      <dgm:prSet presAssocID="{B1AFA1AF-0FF8-45B3-A6D0-0E255A2F637D}" presName="parTx" presStyleLbl="revTx" presStyleIdx="1" presStyleCnt="2">
        <dgm:presLayoutVars>
          <dgm:chMax val="1"/>
          <dgm:bulletEnabled val="1"/>
        </dgm:presLayoutVars>
      </dgm:prSet>
      <dgm:spPr/>
    </dgm:pt>
    <dgm:pt modelId="{D71752AC-7D16-44E1-9A3D-2A949F94BEE0}" type="pres">
      <dgm:prSet presAssocID="{B1AFA1AF-0FF8-45B3-A6D0-0E255A2F637D}" presName="bracket" presStyleLbl="parChTrans1D1" presStyleIdx="1" presStyleCnt="2"/>
      <dgm:spPr/>
    </dgm:pt>
    <dgm:pt modelId="{3FEBBF8D-457F-4FDD-9EEF-FE44AE407F37}" type="pres">
      <dgm:prSet presAssocID="{B1AFA1AF-0FF8-45B3-A6D0-0E255A2F637D}" presName="spH" presStyleCnt="0"/>
      <dgm:spPr/>
    </dgm:pt>
    <dgm:pt modelId="{18C0E49C-CB69-49E9-9A73-2372E777CB69}" type="pres">
      <dgm:prSet presAssocID="{B1AFA1AF-0FF8-45B3-A6D0-0E255A2F637D}" presName="desTx" presStyleLbl="node1" presStyleIdx="1" presStyleCnt="2">
        <dgm:presLayoutVars>
          <dgm:bulletEnabled val="1"/>
        </dgm:presLayoutVars>
      </dgm:prSet>
      <dgm:spPr/>
    </dgm:pt>
  </dgm:ptLst>
  <dgm:cxnLst>
    <dgm:cxn modelId="{F28D7702-2FC3-49BD-BB13-C989E5EE622A}" srcId="{0DD8915E-DC14-41D6-9BB5-F49E1C265163}" destId="{B1AFA1AF-0FF8-45B3-A6D0-0E255A2F637D}" srcOrd="1" destOrd="0" parTransId="{10C68AF5-481C-45AA-A216-8BBBB04515B9}" sibTransId="{88649F7A-400B-4056-965D-C9AC0B3AD942}"/>
    <dgm:cxn modelId="{5CF39307-3B2E-4901-AE38-BAE95AFD6014}" type="presOf" srcId="{3D08688E-0286-4932-9C80-D44985EE7A05}" destId="{18C0E49C-CB69-49E9-9A73-2372E777CB69}" srcOrd="0" destOrd="2" presId="urn:diagrams.loki3.com/BracketList"/>
    <dgm:cxn modelId="{A0077D09-C12C-46D0-8DF7-194B6911362A}" srcId="{0DD8915E-DC14-41D6-9BB5-F49E1C265163}" destId="{73D947E0-108F-4D20-A71E-3CF329F97212}" srcOrd="0" destOrd="0" parTransId="{9D249532-A24D-4D8F-848A-9F42F2E486C9}" sibTransId="{AE813459-65AB-4FA9-B717-330DDA6DFA4E}"/>
    <dgm:cxn modelId="{2C9FEF16-B56A-484F-931F-CC8D4F2D975B}" srcId="{B1AFA1AF-0FF8-45B3-A6D0-0E255A2F637D}" destId="{3D08688E-0286-4932-9C80-D44985EE7A05}" srcOrd="2" destOrd="0" parTransId="{A6DEFD86-B230-457C-BDDB-E1A727E0233E}" sibTransId="{E89E11B8-C442-4043-9DCD-A8D28146B52F}"/>
    <dgm:cxn modelId="{5A5BA622-5DEB-48B9-88D9-C1DE36C711E5}" srcId="{B1AFA1AF-0FF8-45B3-A6D0-0E255A2F637D}" destId="{50418D2B-9486-42DE-AFDD-1D31420040FF}" srcOrd="0" destOrd="0" parTransId="{D5A17F6B-93F5-442B-938A-0F38C281BE88}" sibTransId="{1D87A0A5-8024-4710-846B-D5BFAC785107}"/>
    <dgm:cxn modelId="{7ED49C34-EDBA-4C05-9AA3-D172824BF126}" type="presOf" srcId="{30A490C8-22B4-4D68-875C-0F0DE2FF864D}" destId="{5D2C598B-6500-4F6F-80FC-7143DE834D1B}" srcOrd="0" destOrd="0" presId="urn:diagrams.loki3.com/BracketList"/>
    <dgm:cxn modelId="{3DEB125C-959B-4D8E-ABF6-18705385DD33}" type="presOf" srcId="{50418D2B-9486-42DE-AFDD-1D31420040FF}" destId="{18C0E49C-CB69-49E9-9A73-2372E777CB69}" srcOrd="0" destOrd="0" presId="urn:diagrams.loki3.com/BracketList"/>
    <dgm:cxn modelId="{93D81460-5D06-447C-A8D2-781812F09993}" srcId="{73D947E0-108F-4D20-A71E-3CF329F97212}" destId="{2A1BE2BC-82A8-4528-949E-D2C9388963C5}" srcOrd="1" destOrd="0" parTransId="{814C2DD8-6464-4DD4-AE63-B480B67B9755}" sibTransId="{C88320E2-1942-43D6-8605-591B0D7AA6C0}"/>
    <dgm:cxn modelId="{403CB069-688B-4A6B-9BB5-F3DD3EACA87F}" type="presOf" srcId="{B1AFA1AF-0FF8-45B3-A6D0-0E255A2F637D}" destId="{4CA539AB-A6DE-4890-A132-AB310B3EEE9E}" srcOrd="0" destOrd="0" presId="urn:diagrams.loki3.com/BracketList"/>
    <dgm:cxn modelId="{83CD944B-4E44-4E97-950A-8B418D661189}" srcId="{73D947E0-108F-4D20-A71E-3CF329F97212}" destId="{D8D07240-AF95-40BD-8287-594940C83887}" srcOrd="2" destOrd="0" parTransId="{2EA73C5C-5DDE-425B-8369-E2A6D8F9CBED}" sibTransId="{FACDE176-1485-4A59-B6C6-93E9154134D3}"/>
    <dgm:cxn modelId="{516FB173-C853-4F6F-82C7-EE0E18AB6CF1}" srcId="{B1AFA1AF-0FF8-45B3-A6D0-0E255A2F637D}" destId="{20B46762-4BE5-492D-9876-361475C7E84A}" srcOrd="1" destOrd="0" parTransId="{744BF513-0A3E-4B6D-8210-5B250B252108}" sibTransId="{C1EC18CF-F884-4D52-B6B4-3879331893BE}"/>
    <dgm:cxn modelId="{CA79CE76-F278-41F8-9AB8-B531E91A74AD}" type="presOf" srcId="{2A1BE2BC-82A8-4528-949E-D2C9388963C5}" destId="{5D2C598B-6500-4F6F-80FC-7143DE834D1B}" srcOrd="0" destOrd="1" presId="urn:diagrams.loki3.com/BracketList"/>
    <dgm:cxn modelId="{65CFBCB5-1061-4684-9770-40BA6B6ED7C6}" type="presOf" srcId="{73D947E0-108F-4D20-A71E-3CF329F97212}" destId="{44C548BC-5D89-4FAF-9347-55044D4F79A0}" srcOrd="0" destOrd="0" presId="urn:diagrams.loki3.com/BracketList"/>
    <dgm:cxn modelId="{BA4126B8-1EC2-49F5-BF99-25C0E32DCF5B}" type="presOf" srcId="{D8D07240-AF95-40BD-8287-594940C83887}" destId="{5D2C598B-6500-4F6F-80FC-7143DE834D1B}" srcOrd="0" destOrd="2" presId="urn:diagrams.loki3.com/BracketList"/>
    <dgm:cxn modelId="{48CFF7BB-12CF-4A50-B12F-5047402EDBE4}" type="presOf" srcId="{0DD8915E-DC14-41D6-9BB5-F49E1C265163}" destId="{FFAC2D76-E9B3-46AD-A582-E21913682008}" srcOrd="0" destOrd="0" presId="urn:diagrams.loki3.com/BracketList"/>
    <dgm:cxn modelId="{381FE1CC-8184-4745-8EB3-6DE11655998D}" srcId="{73D947E0-108F-4D20-A71E-3CF329F97212}" destId="{30A490C8-22B4-4D68-875C-0F0DE2FF864D}" srcOrd="0" destOrd="0" parTransId="{035C64B0-4F0C-4FD1-BD23-B1D4C9887CBE}" sibTransId="{45495DA8-8707-41E3-A12B-FA5766269C44}"/>
    <dgm:cxn modelId="{17C581CE-6102-43F0-8776-F5840702C28D}" type="presOf" srcId="{20B46762-4BE5-492D-9876-361475C7E84A}" destId="{18C0E49C-CB69-49E9-9A73-2372E777CB69}" srcOrd="0" destOrd="1" presId="urn:diagrams.loki3.com/BracketList"/>
    <dgm:cxn modelId="{82A9D223-EAC7-45B3-A0EB-506DD2A6994F}" type="presParOf" srcId="{FFAC2D76-E9B3-46AD-A582-E21913682008}" destId="{5848FA93-2E8A-49EC-B624-760D1989313B}" srcOrd="0" destOrd="0" presId="urn:diagrams.loki3.com/BracketList"/>
    <dgm:cxn modelId="{E56080C2-FDB6-48FC-ADE3-E9A4BE5107FC}" type="presParOf" srcId="{5848FA93-2E8A-49EC-B624-760D1989313B}" destId="{44C548BC-5D89-4FAF-9347-55044D4F79A0}" srcOrd="0" destOrd="0" presId="urn:diagrams.loki3.com/BracketList"/>
    <dgm:cxn modelId="{038B7F67-9857-45B0-9E7D-2990EE85DD63}" type="presParOf" srcId="{5848FA93-2E8A-49EC-B624-760D1989313B}" destId="{CB7142FF-DF24-43C0-A5DD-F2C4BB30A58C}" srcOrd="1" destOrd="0" presId="urn:diagrams.loki3.com/BracketList"/>
    <dgm:cxn modelId="{E9143052-79CA-46B7-88FA-1D48D5DF7302}" type="presParOf" srcId="{5848FA93-2E8A-49EC-B624-760D1989313B}" destId="{1589F354-742A-467D-B09C-14155B9B0150}" srcOrd="2" destOrd="0" presId="urn:diagrams.loki3.com/BracketList"/>
    <dgm:cxn modelId="{CC574F2D-A31A-4F0C-80B5-0366F5C916FF}" type="presParOf" srcId="{5848FA93-2E8A-49EC-B624-760D1989313B}" destId="{5D2C598B-6500-4F6F-80FC-7143DE834D1B}" srcOrd="3" destOrd="0" presId="urn:diagrams.loki3.com/BracketList"/>
    <dgm:cxn modelId="{4EA953FC-2066-42E6-B174-BE60AEDF738C}" type="presParOf" srcId="{FFAC2D76-E9B3-46AD-A582-E21913682008}" destId="{06018193-DD90-4AFD-901A-1A3822A43ED7}" srcOrd="1" destOrd="0" presId="urn:diagrams.loki3.com/BracketList"/>
    <dgm:cxn modelId="{ED4C6DA7-2BF7-4005-AAF6-3BD305590903}" type="presParOf" srcId="{FFAC2D76-E9B3-46AD-A582-E21913682008}" destId="{883BDCEC-16D3-4390-9F08-F5C08AE1C957}" srcOrd="2" destOrd="0" presId="urn:diagrams.loki3.com/BracketList"/>
    <dgm:cxn modelId="{46DD47C8-E196-48B5-9200-3FCBD7E38BD0}" type="presParOf" srcId="{883BDCEC-16D3-4390-9F08-F5C08AE1C957}" destId="{4CA539AB-A6DE-4890-A132-AB310B3EEE9E}" srcOrd="0" destOrd="0" presId="urn:diagrams.loki3.com/BracketList"/>
    <dgm:cxn modelId="{24F65F2A-368D-45F8-9334-BD6D31382BBC}" type="presParOf" srcId="{883BDCEC-16D3-4390-9F08-F5C08AE1C957}" destId="{D71752AC-7D16-44E1-9A3D-2A949F94BEE0}" srcOrd="1" destOrd="0" presId="urn:diagrams.loki3.com/BracketList"/>
    <dgm:cxn modelId="{53ABA2DA-E090-43EA-9BC5-12D54B3C5965}" type="presParOf" srcId="{883BDCEC-16D3-4390-9F08-F5C08AE1C957}" destId="{3FEBBF8D-457F-4FDD-9EEF-FE44AE407F37}" srcOrd="2" destOrd="0" presId="urn:diagrams.loki3.com/BracketList"/>
    <dgm:cxn modelId="{EA0F3F87-03EE-4C82-AC66-40E9950BAE65}" type="presParOf" srcId="{883BDCEC-16D3-4390-9F08-F5C08AE1C957}" destId="{18C0E49C-CB69-49E9-9A73-2372E777CB69}"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BD7220-3F85-45D2-BED6-5BBFBC23EAE3}">
      <dsp:nvSpPr>
        <dsp:cNvPr id="0" name=""/>
        <dsp:cNvSpPr/>
      </dsp:nvSpPr>
      <dsp:spPr>
        <a:xfrm>
          <a:off x="9833" y="109998"/>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rtl="0">
            <a:lnSpc>
              <a:spcPct val="90000"/>
            </a:lnSpc>
            <a:spcBef>
              <a:spcPct val="0"/>
            </a:spcBef>
            <a:spcAft>
              <a:spcPct val="35000"/>
            </a:spcAft>
            <a:buNone/>
          </a:pPr>
          <a:r>
            <a:rPr lang="en-US" sz="2000" b="1" kern="1200" err="1">
              <a:latin typeface="+mn-lt"/>
              <a:ea typeface="Baskerville" panose="02020502070401020303" pitchFamily="18" charset="0"/>
            </a:rPr>
            <a:t>Fajr</a:t>
          </a:r>
          <a:endParaRPr lang="en-US" sz="2000" b="1" kern="1200">
            <a:latin typeface="+mn-lt"/>
            <a:ea typeface="Baskerville" panose="02020502070401020303" pitchFamily="18" charset="0"/>
          </a:endParaRPr>
        </a:p>
      </dsp:txBody>
      <dsp:txXfrm>
        <a:off x="9833" y="109998"/>
        <a:ext cx="2222326" cy="666697"/>
      </dsp:txXfrm>
    </dsp:sp>
    <dsp:sp modelId="{22359DD7-1BFB-4900-BAE6-6084F2F57988}">
      <dsp:nvSpPr>
        <dsp:cNvPr id="0" name=""/>
        <dsp:cNvSpPr/>
      </dsp:nvSpPr>
      <dsp:spPr>
        <a:xfrm>
          <a:off x="9833" y="736711"/>
          <a:ext cx="2222326" cy="3067413"/>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9833" y="736711"/>
        <a:ext cx="2222326" cy="3067413"/>
      </dsp:txXfrm>
    </dsp:sp>
    <dsp:sp modelId="{C4F84DEA-2002-4D32-8E80-70EEE05E345A}">
      <dsp:nvSpPr>
        <dsp:cNvPr id="0" name=""/>
        <dsp:cNvSpPr/>
      </dsp:nvSpPr>
      <dsp:spPr>
        <a:xfrm>
          <a:off x="2340053" y="109998"/>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a:lnSpc>
              <a:spcPct val="90000"/>
            </a:lnSpc>
            <a:spcBef>
              <a:spcPct val="0"/>
            </a:spcBef>
            <a:spcAft>
              <a:spcPct val="35000"/>
            </a:spcAft>
            <a:buNone/>
          </a:pPr>
          <a:r>
            <a:rPr lang="en-US" sz="2000" b="1" kern="1200">
              <a:latin typeface="+mn-lt"/>
              <a:ea typeface="Baskerville" panose="02020502070401020303" pitchFamily="18" charset="0"/>
            </a:rPr>
            <a:t>Zuhr</a:t>
          </a:r>
        </a:p>
      </dsp:txBody>
      <dsp:txXfrm>
        <a:off x="2340053" y="109998"/>
        <a:ext cx="2222326" cy="666697"/>
      </dsp:txXfrm>
    </dsp:sp>
    <dsp:sp modelId="{4FEB85EB-D046-4CDB-8A62-BBCE260C4490}">
      <dsp:nvSpPr>
        <dsp:cNvPr id="0" name=""/>
        <dsp:cNvSpPr/>
      </dsp:nvSpPr>
      <dsp:spPr>
        <a:xfrm>
          <a:off x="2340053" y="736711"/>
          <a:ext cx="2222326" cy="3067413"/>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2340053" y="736711"/>
        <a:ext cx="2222326" cy="3067413"/>
      </dsp:txXfrm>
    </dsp:sp>
    <dsp:sp modelId="{49B7F8FA-D256-41EF-9327-52A3551D9A60}">
      <dsp:nvSpPr>
        <dsp:cNvPr id="0" name=""/>
        <dsp:cNvSpPr/>
      </dsp:nvSpPr>
      <dsp:spPr>
        <a:xfrm>
          <a:off x="4670274" y="109998"/>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a:lnSpc>
              <a:spcPct val="90000"/>
            </a:lnSpc>
            <a:spcBef>
              <a:spcPct val="0"/>
            </a:spcBef>
            <a:spcAft>
              <a:spcPct val="35000"/>
            </a:spcAft>
            <a:buNone/>
          </a:pPr>
          <a:r>
            <a:rPr lang="en-US" sz="2000" b="1" kern="1200">
              <a:latin typeface="+mn-lt"/>
              <a:ea typeface="Baskerville" panose="02020502070401020303" pitchFamily="18" charset="0"/>
            </a:rPr>
            <a:t>Asr</a:t>
          </a:r>
        </a:p>
      </dsp:txBody>
      <dsp:txXfrm>
        <a:off x="4670274" y="109998"/>
        <a:ext cx="2222326" cy="666697"/>
      </dsp:txXfrm>
    </dsp:sp>
    <dsp:sp modelId="{6B5FE59C-B471-448A-AA7A-B526DCC4D4CA}">
      <dsp:nvSpPr>
        <dsp:cNvPr id="0" name=""/>
        <dsp:cNvSpPr/>
      </dsp:nvSpPr>
      <dsp:spPr>
        <a:xfrm>
          <a:off x="4670274" y="736711"/>
          <a:ext cx="2222326" cy="3067413"/>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4670274" y="736711"/>
        <a:ext cx="2222326" cy="3067413"/>
      </dsp:txXfrm>
    </dsp:sp>
    <dsp:sp modelId="{4132ECB1-6BEF-4935-AFA3-B2EAA48FDE7E}">
      <dsp:nvSpPr>
        <dsp:cNvPr id="0" name=""/>
        <dsp:cNvSpPr/>
      </dsp:nvSpPr>
      <dsp:spPr>
        <a:xfrm>
          <a:off x="7000495" y="109998"/>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a:lnSpc>
              <a:spcPct val="90000"/>
            </a:lnSpc>
            <a:spcBef>
              <a:spcPct val="0"/>
            </a:spcBef>
            <a:spcAft>
              <a:spcPct val="35000"/>
            </a:spcAft>
            <a:buNone/>
          </a:pPr>
          <a:r>
            <a:rPr lang="en-US" sz="2000" b="1" kern="1200">
              <a:latin typeface="+mn-lt"/>
              <a:ea typeface="Baskerville" panose="02020502070401020303" pitchFamily="18" charset="0"/>
            </a:rPr>
            <a:t>   Maghrib</a:t>
          </a:r>
        </a:p>
      </dsp:txBody>
      <dsp:txXfrm>
        <a:off x="7000495" y="109998"/>
        <a:ext cx="2222326" cy="666697"/>
      </dsp:txXfrm>
    </dsp:sp>
    <dsp:sp modelId="{C42A8BDE-B838-475D-AFDE-17B60D744AB6}">
      <dsp:nvSpPr>
        <dsp:cNvPr id="0" name=""/>
        <dsp:cNvSpPr/>
      </dsp:nvSpPr>
      <dsp:spPr>
        <a:xfrm>
          <a:off x="7000495" y="736711"/>
          <a:ext cx="2222326" cy="3067413"/>
        </a:xfrm>
        <a:prstGeom prst="rect">
          <a:avLst/>
        </a:prstGeom>
        <a:solidFill>
          <a:schemeClr val="bg1">
            <a:lumMod val="9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rtl="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7000495" y="736711"/>
        <a:ext cx="2222326" cy="3067413"/>
      </dsp:txXfrm>
    </dsp:sp>
    <dsp:sp modelId="{59606EB9-9F10-4D12-A33F-A242FDCC0D0F}">
      <dsp:nvSpPr>
        <dsp:cNvPr id="0" name=""/>
        <dsp:cNvSpPr/>
      </dsp:nvSpPr>
      <dsp:spPr>
        <a:xfrm>
          <a:off x="9330715" y="111500"/>
          <a:ext cx="2222326" cy="666697"/>
        </a:xfrm>
        <a:prstGeom prst="rect">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613" tIns="175613" rIns="175613" bIns="175613" numCol="1" spcCol="1270" anchor="ctr" anchorCtr="0">
          <a:noAutofit/>
        </a:bodyPr>
        <a:lstStyle/>
        <a:p>
          <a:pPr marL="0" lvl="0" indent="0" algn="ctr" defTabSz="889000">
            <a:lnSpc>
              <a:spcPct val="90000"/>
            </a:lnSpc>
            <a:spcBef>
              <a:spcPct val="0"/>
            </a:spcBef>
            <a:spcAft>
              <a:spcPct val="35000"/>
            </a:spcAft>
            <a:buNone/>
          </a:pPr>
          <a:r>
            <a:rPr lang="en-US" sz="2000" b="1" kern="1200">
              <a:latin typeface="+mn-lt"/>
              <a:ea typeface="Baskerville" panose="02020502070401020303" pitchFamily="18" charset="0"/>
            </a:rPr>
            <a:t>Isha</a:t>
          </a:r>
        </a:p>
      </dsp:txBody>
      <dsp:txXfrm>
        <a:off x="9330715" y="111500"/>
        <a:ext cx="2222326" cy="666697"/>
      </dsp:txXfrm>
    </dsp:sp>
    <dsp:sp modelId="{C8429E68-36DD-4F6A-A2F4-7CCDADCEFAD1}">
      <dsp:nvSpPr>
        <dsp:cNvPr id="0" name=""/>
        <dsp:cNvSpPr/>
      </dsp:nvSpPr>
      <dsp:spPr>
        <a:xfrm>
          <a:off x="9331637" y="741218"/>
          <a:ext cx="2220481" cy="3061403"/>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9516" tIns="219516" rIns="219516" bIns="219516" numCol="1" spcCol="1270" anchor="t" anchorCtr="0">
          <a:noAutofit/>
        </a:bodyPr>
        <a:lstStyle/>
        <a:p>
          <a:pPr marL="0" lvl="0" indent="0" algn="l" defTabSz="711200" rtl="0">
            <a:lnSpc>
              <a:spcPct val="90000"/>
            </a:lnSpc>
            <a:spcBef>
              <a:spcPct val="0"/>
            </a:spcBef>
            <a:spcAft>
              <a:spcPct val="35000"/>
            </a:spcAft>
            <a:buNone/>
          </a:pPr>
          <a:endParaRPr lang="en-US" sz="1600" b="0" i="0" kern="1200">
            <a:solidFill>
              <a:schemeClr val="accent3"/>
            </a:solidFill>
            <a:latin typeface="Gill Sans Nova Light" panose="020B0302020104020203" pitchFamily="34" charset="0"/>
            <a:cs typeface="Gill Sans Light" panose="020B0302020104020203" pitchFamily="34" charset="-79"/>
          </a:endParaRPr>
        </a:p>
      </dsp:txBody>
      <dsp:txXfrm>
        <a:off x="9331637" y="741218"/>
        <a:ext cx="2220481" cy="30614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1781325"/>
          <a:ext cx="10462130" cy="0"/>
        </a:xfrm>
        <a:prstGeom prst="line">
          <a:avLst/>
        </a:prstGeom>
        <a:solidFill>
          <a:schemeClr val="lt1">
            <a:alpha val="90000"/>
            <a:hueOff val="0"/>
            <a:satOff val="0"/>
            <a:lumOff val="0"/>
            <a:alphaOff val="0"/>
          </a:schemeClr>
        </a:solidFill>
        <a:ln w="19050" cap="flat" cmpd="sng" algn="ctr">
          <a:solidFill>
            <a:schemeClr val="accent1"/>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56554" y="415671"/>
          <a:ext cx="261994" cy="261994"/>
        </a:xfrm>
        <a:prstGeom prst="teardrop">
          <a:avLst>
            <a:gd name="adj" fmla="val 115000"/>
          </a:avLst>
        </a:prstGeom>
        <a:solidFill>
          <a:schemeClr val="accent1"/>
        </a:solidFill>
        <a:ln w="12700" cap="flat" cmpd="sng" algn="ctr">
          <a:solidFill>
            <a:srgbClr val="4F594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85659" y="444776"/>
          <a:ext cx="203783" cy="20378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257383" y="702636"/>
          <a:ext cx="3130266" cy="11131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The two units of </a:t>
          </a:r>
          <a:r>
            <a:rPr lang="en-US" sz="1350" b="0" i="0" kern="1200" err="1">
              <a:solidFill>
                <a:schemeClr val="accent3"/>
              </a:solidFill>
              <a:latin typeface="Gill Sans Nova Light (Body)"/>
              <a:cs typeface="Gill Sans Light" panose="020B0302020104020203" pitchFamily="34" charset="-79"/>
            </a:rPr>
            <a:t>Fajr</a:t>
          </a:r>
          <a:r>
            <a:rPr lang="en-US" sz="1350" b="0" i="0" kern="1200">
              <a:solidFill>
                <a:schemeClr val="accent3"/>
              </a:solidFill>
              <a:latin typeface="Gill Sans Nova Light (Body)"/>
              <a:cs typeface="Gill Sans Light" panose="020B0302020104020203" pitchFamily="34" charset="-79"/>
            </a:rPr>
            <a:t> sunnah is better for you than this world and everything it contains.</a:t>
          </a:r>
        </a:p>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Pray </a:t>
          </a:r>
          <a:r>
            <a:rPr lang="en-US" sz="1350" b="0" i="0" kern="1200" err="1">
              <a:solidFill>
                <a:schemeClr val="accent3"/>
              </a:solidFill>
              <a:latin typeface="Gill Sans Nova Light (Body)"/>
              <a:cs typeface="Gill Sans Light" panose="020B0302020104020203" pitchFamily="34" charset="-79"/>
            </a:rPr>
            <a:t>Fajr</a:t>
          </a:r>
          <a:r>
            <a:rPr lang="en-US" sz="1350" b="0" i="0" kern="1200">
              <a:solidFill>
                <a:schemeClr val="accent3"/>
              </a:solidFill>
              <a:latin typeface="Gill Sans Nova Light (Body)"/>
              <a:cs typeface="Gill Sans Light" panose="020B0302020104020203" pitchFamily="34" charset="-79"/>
            </a:rPr>
            <a:t> minimum </a:t>
          </a:r>
          <a:r>
            <a:rPr lang="en-US" sz="1350" b="0" i="0" kern="1200">
              <a:solidFill>
                <a:srgbClr val="00B050"/>
              </a:solidFill>
              <a:latin typeface="Gill Sans Nova Light (Body)"/>
              <a:cs typeface="Gill Sans Light" panose="020B0302020104020203" pitchFamily="34" charset="-79"/>
            </a:rPr>
            <a:t>15 minutes before Sunrise</a:t>
          </a:r>
        </a:p>
      </dsp:txBody>
      <dsp:txXfrm>
        <a:off x="257383" y="702636"/>
        <a:ext cx="3130266" cy="1113124"/>
      </dsp:txXfrm>
    </dsp:sp>
    <dsp:sp modelId="{8E3FB235-DF38-476B-9A0E-B1E583D50944}">
      <dsp:nvSpPr>
        <dsp:cNvPr id="0" name=""/>
        <dsp:cNvSpPr/>
      </dsp:nvSpPr>
      <dsp:spPr>
        <a:xfrm>
          <a:off x="257383" y="351119"/>
          <a:ext cx="3130266" cy="3910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  </a:t>
          </a:r>
          <a:r>
            <a:rPr lang="en-US" sz="1800" b="1" kern="1200" err="1">
              <a:solidFill>
                <a:schemeClr val="accent3"/>
              </a:solidFill>
              <a:latin typeface="Gill Sans Nova Light (Body)"/>
              <a:ea typeface="Baskerville" panose="02020502070401020303" pitchFamily="18" charset="0"/>
            </a:rPr>
            <a:t>Fajr</a:t>
          </a:r>
          <a:r>
            <a:rPr lang="en-US" sz="1800" b="1" kern="1200">
              <a:solidFill>
                <a:schemeClr val="accent3"/>
              </a:solidFill>
              <a:latin typeface="Gill Sans Nova Light (Body)"/>
              <a:ea typeface="Baskerville" panose="02020502070401020303" pitchFamily="18" charset="0"/>
            </a:rPr>
            <a:t> (Early Morning Prayer)</a:t>
          </a:r>
        </a:p>
      </dsp:txBody>
      <dsp:txXfrm>
        <a:off x="257383" y="351119"/>
        <a:ext cx="3130266" cy="391097"/>
      </dsp:txXfrm>
    </dsp:sp>
    <dsp:sp modelId="{9AA05CE5-209F-4AD9-BE2C-2A69F76DA8F4}">
      <dsp:nvSpPr>
        <dsp:cNvPr id="0" name=""/>
        <dsp:cNvSpPr/>
      </dsp:nvSpPr>
      <dsp:spPr>
        <a:xfrm>
          <a:off x="187551" y="731926"/>
          <a:ext cx="0" cy="1054544"/>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54204" y="1753124"/>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97622" y="2890130"/>
          <a:ext cx="261994" cy="261994"/>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826727" y="2919236"/>
          <a:ext cx="203783" cy="20378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113877" y="1781325"/>
          <a:ext cx="2899414" cy="10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Build a house in Jannah by consistently praying the 12 units of sunnah (2 at </a:t>
          </a:r>
          <a:r>
            <a:rPr lang="en-US" sz="1350" b="0" i="0" kern="1200" err="1">
              <a:solidFill>
                <a:schemeClr val="accent3"/>
              </a:solidFill>
              <a:latin typeface="Gill Sans Nova Light (Body)"/>
              <a:cs typeface="Gill Sans Light" panose="020B0302020104020203" pitchFamily="34" charset="-79"/>
            </a:rPr>
            <a:t>Fajr</a:t>
          </a:r>
          <a:r>
            <a:rPr lang="en-US" sz="1350" b="0" i="0" kern="1200">
              <a:solidFill>
                <a:schemeClr val="accent3"/>
              </a:solidFill>
              <a:latin typeface="Gill Sans Nova Light (Body)"/>
              <a:cs typeface="Gill Sans Light" panose="020B0302020104020203" pitchFamily="34" charset="-79"/>
            </a:rPr>
            <a:t>, 4 &amp; 2 at </a:t>
          </a:r>
          <a:r>
            <a:rPr lang="en-US" sz="1350" b="0" i="0" kern="1200" err="1">
              <a:solidFill>
                <a:schemeClr val="accent3"/>
              </a:solidFill>
              <a:latin typeface="Gill Sans Nova Light (Body)"/>
              <a:cs typeface="Gill Sans Light" panose="020B0302020104020203" pitchFamily="34" charset="-79"/>
            </a:rPr>
            <a:t>Zhur</a:t>
          </a:r>
          <a:r>
            <a:rPr lang="en-US" sz="1350" b="0" i="0" kern="1200">
              <a:solidFill>
                <a:schemeClr val="accent3"/>
              </a:solidFill>
              <a:latin typeface="Gill Sans Nova Light (Body)"/>
              <a:cs typeface="Gill Sans Light" panose="020B0302020104020203" pitchFamily="34" charset="-79"/>
            </a:rPr>
            <a:t>, 2 at Maghrib and 2 at Isa)</a:t>
          </a:r>
        </a:p>
      </dsp:txBody>
      <dsp:txXfrm>
        <a:off x="2113877" y="1781325"/>
        <a:ext cx="2899414" cy="1054544"/>
      </dsp:txXfrm>
    </dsp:sp>
    <dsp:sp modelId="{223C5207-4FA2-4A6C-8F43-20BD55767C99}">
      <dsp:nvSpPr>
        <dsp:cNvPr id="0" name=""/>
        <dsp:cNvSpPr/>
      </dsp:nvSpPr>
      <dsp:spPr>
        <a:xfrm>
          <a:off x="2113877" y="2835870"/>
          <a:ext cx="2899414" cy="37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Zuhr (After Midday Prayer)</a:t>
          </a:r>
        </a:p>
      </dsp:txBody>
      <dsp:txXfrm>
        <a:off x="2113877" y="2835870"/>
        <a:ext cx="2899414" cy="370515"/>
      </dsp:txXfrm>
    </dsp:sp>
    <dsp:sp modelId="{4FE5EB5D-4CEF-4D0D-9394-0534E61844BE}">
      <dsp:nvSpPr>
        <dsp:cNvPr id="0" name=""/>
        <dsp:cNvSpPr/>
      </dsp:nvSpPr>
      <dsp:spPr>
        <a:xfrm>
          <a:off x="1928619" y="1781325"/>
          <a:ext cx="0" cy="105454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95272" y="1747979"/>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538690" y="410525"/>
          <a:ext cx="261994" cy="261994"/>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567795" y="439631"/>
          <a:ext cx="203783" cy="20378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781256" y="726780"/>
          <a:ext cx="3046791" cy="10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Always offer Salah in it’s proper time.</a:t>
          </a:r>
        </a:p>
        <a:p>
          <a:pPr marL="0" lvl="0" indent="0" algn="l" defTabSz="600075">
            <a:lnSpc>
              <a:spcPct val="90000"/>
            </a:lnSpc>
            <a:spcBef>
              <a:spcPct val="0"/>
            </a:spcBef>
            <a:spcAft>
              <a:spcPct val="35000"/>
            </a:spcAft>
            <a:buNone/>
          </a:pPr>
          <a:r>
            <a:rPr lang="en-US" sz="1350" b="0" i="0" kern="1200">
              <a:solidFill>
                <a:srgbClr val="FF0000"/>
              </a:solidFill>
              <a:latin typeface="Gill Sans Nova Light (Body)"/>
              <a:cs typeface="Gill Sans Light" panose="020B0302020104020203" pitchFamily="34" charset="-79"/>
            </a:rPr>
            <a:t>It’s </a:t>
          </a:r>
          <a:r>
            <a:rPr lang="en-US" sz="1350" b="0" i="0" kern="1200" err="1">
              <a:solidFill>
                <a:srgbClr val="FF0000"/>
              </a:solidFill>
              <a:latin typeface="Gill Sans Nova Light (Body)"/>
              <a:cs typeface="Gill Sans Light" panose="020B0302020104020203" pitchFamily="34" charset="-79"/>
            </a:rPr>
            <a:t>Makrooh</a:t>
          </a:r>
          <a:r>
            <a:rPr lang="en-US" sz="1350" b="0" i="0" kern="1200">
              <a:solidFill>
                <a:srgbClr val="FF0000"/>
              </a:solidFill>
              <a:latin typeface="Gill Sans Nova Light (Body)"/>
              <a:cs typeface="Gill Sans Light" panose="020B0302020104020203" pitchFamily="34" charset="-79"/>
            </a:rPr>
            <a:t> to read Asr 20 minutes before Sunset.</a:t>
          </a:r>
        </a:p>
      </dsp:txBody>
      <dsp:txXfrm>
        <a:off x="3781256" y="726780"/>
        <a:ext cx="3046791" cy="1054544"/>
      </dsp:txXfrm>
    </dsp:sp>
    <dsp:sp modelId="{2D6C7916-1130-46A8-833B-A6278CBD2192}">
      <dsp:nvSpPr>
        <dsp:cNvPr id="0" name=""/>
        <dsp:cNvSpPr/>
      </dsp:nvSpPr>
      <dsp:spPr>
        <a:xfrm>
          <a:off x="3781256" y="356265"/>
          <a:ext cx="3046791" cy="37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 Asr (Late Afternoon prayer)</a:t>
          </a:r>
        </a:p>
      </dsp:txBody>
      <dsp:txXfrm>
        <a:off x="3781256" y="356265"/>
        <a:ext cx="3046791" cy="370515"/>
      </dsp:txXfrm>
    </dsp:sp>
    <dsp:sp modelId="{4D953791-5C2F-4A75-A8F4-6ED7EAB5E015}">
      <dsp:nvSpPr>
        <dsp:cNvPr id="0" name=""/>
        <dsp:cNvSpPr/>
      </dsp:nvSpPr>
      <dsp:spPr>
        <a:xfrm>
          <a:off x="3669687" y="726780"/>
          <a:ext cx="0" cy="1054544"/>
        </a:xfrm>
        <a:prstGeom prst="line">
          <a:avLst/>
        </a:prstGeom>
        <a:noFill/>
        <a:ln w="12700" cap="flat" cmpd="sng" algn="ctr">
          <a:solidFill>
            <a:schemeClr val="accent1"/>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636341" y="1747979"/>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5279758" y="2890130"/>
          <a:ext cx="261994" cy="261994"/>
        </a:xfrm>
        <a:prstGeom prst="teardrop">
          <a:avLst>
            <a:gd name="adj" fmla="val 11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5308863" y="2919236"/>
          <a:ext cx="203783" cy="203783"/>
        </a:xfrm>
        <a:prstGeom prst="ellipse">
          <a:avLst/>
        </a:prstGeom>
        <a:solidFill>
          <a:schemeClr val="tx2">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96013" y="1781325"/>
          <a:ext cx="2899414" cy="10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00075">
            <a:lnSpc>
              <a:spcPct val="90000"/>
            </a:lnSpc>
            <a:spcBef>
              <a:spcPct val="0"/>
            </a:spcBef>
            <a:spcAft>
              <a:spcPct val="35000"/>
            </a:spcAft>
            <a:buNone/>
          </a:pPr>
          <a:r>
            <a:rPr lang="en-US" sz="1350" b="1" i="0" u="sng" kern="1200">
              <a:solidFill>
                <a:schemeClr val="accent3"/>
              </a:solidFill>
              <a:latin typeface="Gill Sans Nova Light (Body)"/>
              <a:cs typeface="Gill Sans Light" panose="020B0302020104020203" pitchFamily="34" charset="-79"/>
            </a:rPr>
            <a:t>Do not </a:t>
          </a:r>
          <a:r>
            <a:rPr lang="en-US" sz="1350" b="0" i="0" kern="1200">
              <a:solidFill>
                <a:schemeClr val="accent3"/>
              </a:solidFill>
              <a:latin typeface="Gill Sans Nova Light (Body)"/>
              <a:cs typeface="Gill Sans Light" panose="020B0302020104020203" pitchFamily="34" charset="-79"/>
            </a:rPr>
            <a:t>read Salah at...</a:t>
          </a:r>
        </a:p>
        <a:p>
          <a:pPr marL="0" lvl="0" indent="0" algn="l" defTabSz="600075">
            <a:lnSpc>
              <a:spcPct val="90000"/>
            </a:lnSpc>
            <a:spcBef>
              <a:spcPct val="0"/>
            </a:spcBef>
            <a:spcAft>
              <a:spcPct val="35000"/>
            </a:spcAft>
            <a:buNone/>
          </a:pPr>
          <a:r>
            <a:rPr lang="en-US" sz="1350" b="1" i="0" kern="1200">
              <a:solidFill>
                <a:schemeClr val="accent3"/>
              </a:solidFill>
              <a:latin typeface="Gill Sans Nova Light (Body)"/>
              <a:cs typeface="Gill Sans Light" panose="020B0302020104020203" pitchFamily="34" charset="-79"/>
            </a:rPr>
            <a:t>1. </a:t>
          </a:r>
          <a:r>
            <a:rPr lang="en-US" sz="1350" b="0" i="0" kern="1200">
              <a:solidFill>
                <a:schemeClr val="accent3"/>
              </a:solidFill>
              <a:latin typeface="Gill Sans Nova Light (Body)"/>
              <a:cs typeface="Gill Sans Light" panose="020B0302020104020203" pitchFamily="34" charset="-79"/>
            </a:rPr>
            <a:t>Sunrise </a:t>
          </a:r>
          <a:r>
            <a:rPr lang="en-US" sz="1350" b="1" i="0" kern="1200">
              <a:solidFill>
                <a:schemeClr val="accent3"/>
              </a:solidFill>
              <a:latin typeface="Gill Sans Nova Light (Body)"/>
              <a:cs typeface="Gill Sans Light" panose="020B0302020104020203" pitchFamily="34" charset="-79"/>
            </a:rPr>
            <a:t>2. </a:t>
          </a:r>
          <a:r>
            <a:rPr lang="en-US" sz="1350" b="0" i="0" kern="1200">
              <a:solidFill>
                <a:schemeClr val="accent3"/>
              </a:solidFill>
              <a:latin typeface="Gill Sans Nova Light (Body)"/>
              <a:cs typeface="Gill Sans Light" panose="020B0302020104020203" pitchFamily="34" charset="-79"/>
            </a:rPr>
            <a:t>Sun’s at its highest peak (</a:t>
          </a:r>
          <a:r>
            <a:rPr lang="en-US" sz="1350" b="0" i="0" kern="1200" err="1">
              <a:solidFill>
                <a:schemeClr val="accent3"/>
              </a:solidFill>
              <a:latin typeface="Gill Sans Nova Light (Body)"/>
              <a:cs typeface="Gill Sans Light" panose="020B0302020104020203" pitchFamily="34" charset="-79"/>
            </a:rPr>
            <a:t>Zawaal</a:t>
          </a:r>
          <a:r>
            <a:rPr lang="en-US" sz="1350" b="0" i="0" kern="1200">
              <a:solidFill>
                <a:schemeClr val="accent3"/>
              </a:solidFill>
              <a:latin typeface="Gill Sans Nova Light (Body)"/>
              <a:cs typeface="Gill Sans Light" panose="020B0302020104020203" pitchFamily="34" charset="-79"/>
            </a:rPr>
            <a:t> - Usually midday / always check time) </a:t>
          </a:r>
          <a:r>
            <a:rPr lang="en-US" sz="1350" b="1" i="0" kern="1200">
              <a:solidFill>
                <a:schemeClr val="accent3"/>
              </a:solidFill>
              <a:latin typeface="Gill Sans Nova Light (Body)"/>
              <a:cs typeface="Gill Sans Light" panose="020B0302020104020203" pitchFamily="34" charset="-79"/>
            </a:rPr>
            <a:t>3. </a:t>
          </a:r>
          <a:r>
            <a:rPr lang="en-US" sz="1350" b="0" i="0" kern="1200">
              <a:solidFill>
                <a:schemeClr val="accent3"/>
              </a:solidFill>
              <a:latin typeface="Gill Sans Nova Light (Body)"/>
              <a:cs typeface="Gill Sans Light" panose="020B0302020104020203" pitchFamily="34" charset="-79"/>
            </a:rPr>
            <a:t>Sunset</a:t>
          </a:r>
        </a:p>
      </dsp:txBody>
      <dsp:txXfrm>
        <a:off x="5596013" y="1781325"/>
        <a:ext cx="2899414" cy="1054544"/>
      </dsp:txXfrm>
    </dsp:sp>
    <dsp:sp modelId="{7C1E6B4A-59F7-4018-A403-E1CCAEE78BA1}">
      <dsp:nvSpPr>
        <dsp:cNvPr id="0" name=""/>
        <dsp:cNvSpPr/>
      </dsp:nvSpPr>
      <dsp:spPr>
        <a:xfrm>
          <a:off x="5596013" y="2835870"/>
          <a:ext cx="2899414" cy="37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Maghrib (Evening Prayer)</a:t>
          </a:r>
        </a:p>
      </dsp:txBody>
      <dsp:txXfrm>
        <a:off x="5596013" y="2835870"/>
        <a:ext cx="2899414" cy="370515"/>
      </dsp:txXfrm>
    </dsp:sp>
    <dsp:sp modelId="{A03C5372-D306-43AC-B406-6F8183849431}">
      <dsp:nvSpPr>
        <dsp:cNvPr id="0" name=""/>
        <dsp:cNvSpPr/>
      </dsp:nvSpPr>
      <dsp:spPr>
        <a:xfrm>
          <a:off x="5410755" y="1781325"/>
          <a:ext cx="0" cy="105454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377409" y="1747979"/>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7020826" y="410525"/>
          <a:ext cx="261994" cy="261994"/>
        </a:xfrm>
        <a:prstGeom prst="teardrop">
          <a:avLst>
            <a:gd name="adj" fmla="val 11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7049932" y="439631"/>
          <a:ext cx="203783" cy="203783"/>
        </a:xfrm>
        <a:prstGeom prst="ellipse">
          <a:avLst/>
        </a:prstGeom>
        <a:solidFill>
          <a:srgbClr val="CCD8D6">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337081" y="726780"/>
          <a:ext cx="2899414" cy="1054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Never</a:t>
          </a:r>
          <a:r>
            <a:rPr lang="en-US" sz="1350" b="0" i="0" kern="1200" baseline="0">
              <a:solidFill>
                <a:schemeClr val="accent3"/>
              </a:solidFill>
              <a:latin typeface="Gill Sans Nova Light (Body)"/>
              <a:cs typeface="Gill Sans Light" panose="020B0302020104020203" pitchFamily="34" charset="-79"/>
            </a:rPr>
            <a:t> miss your </a:t>
          </a:r>
          <a:r>
            <a:rPr lang="en-US" sz="1350" b="0" i="0" kern="1200" baseline="0" err="1">
              <a:solidFill>
                <a:schemeClr val="accent3"/>
              </a:solidFill>
              <a:latin typeface="Gill Sans Nova Light (Body)"/>
              <a:cs typeface="Gill Sans Light" panose="020B0302020104020203" pitchFamily="34" charset="-79"/>
            </a:rPr>
            <a:t>Witr</a:t>
          </a:r>
          <a:r>
            <a:rPr lang="en-US" sz="1350" b="0" i="0" kern="1200" baseline="0">
              <a:solidFill>
                <a:schemeClr val="accent3"/>
              </a:solidFill>
              <a:latin typeface="Gill Sans Nova Light (Body)"/>
              <a:cs typeface="Gill Sans Light" panose="020B0302020104020203" pitchFamily="34" charset="-79"/>
            </a:rPr>
            <a:t> Salah.</a:t>
          </a:r>
        </a:p>
        <a:p>
          <a:pPr marL="0" lvl="0" indent="0" algn="l" defTabSz="600075">
            <a:lnSpc>
              <a:spcPct val="90000"/>
            </a:lnSpc>
            <a:spcBef>
              <a:spcPct val="0"/>
            </a:spcBef>
            <a:spcAft>
              <a:spcPct val="35000"/>
            </a:spcAft>
            <a:buNone/>
          </a:pPr>
          <a:r>
            <a:rPr lang="en-US" sz="1350" b="0" i="0" kern="1200">
              <a:solidFill>
                <a:schemeClr val="accent3"/>
              </a:solidFill>
              <a:latin typeface="Gill Sans Nova Light (Body)"/>
              <a:cs typeface="Gill Sans Light" panose="020B0302020104020203" pitchFamily="34" charset="-79"/>
            </a:rPr>
            <a:t>Don’t miss the opportunities to make a dua after Salah, e.g. even if you say “</a:t>
          </a:r>
          <a:r>
            <a:rPr lang="en-US" sz="1350" b="0" i="0" kern="1200" err="1">
              <a:solidFill>
                <a:schemeClr val="accent3"/>
              </a:solidFill>
              <a:latin typeface="Gill Sans Nova Light (Body)"/>
              <a:cs typeface="Gill Sans Light" panose="020B0302020104020203" pitchFamily="34" charset="-79"/>
            </a:rPr>
            <a:t>Alhamdulillaah</a:t>
          </a:r>
          <a:r>
            <a:rPr lang="en-US" sz="1350" b="0" i="0" kern="1200">
              <a:solidFill>
                <a:schemeClr val="accent3"/>
              </a:solidFill>
              <a:latin typeface="Gill Sans Nova Light (Body)"/>
              <a:cs typeface="Gill Sans Light" panose="020B0302020104020203" pitchFamily="34" charset="-79"/>
            </a:rPr>
            <a:t>”</a:t>
          </a:r>
        </a:p>
      </dsp:txBody>
      <dsp:txXfrm>
        <a:off x="7337081" y="726780"/>
        <a:ext cx="2899414" cy="1054544"/>
      </dsp:txXfrm>
    </dsp:sp>
    <dsp:sp modelId="{3FA5D5AE-9CAE-4D19-9765-BCEE62095312}">
      <dsp:nvSpPr>
        <dsp:cNvPr id="0" name=""/>
        <dsp:cNvSpPr/>
      </dsp:nvSpPr>
      <dsp:spPr>
        <a:xfrm>
          <a:off x="7337081" y="356265"/>
          <a:ext cx="2899414" cy="370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en-US" sz="1800" b="1" kern="1200">
              <a:solidFill>
                <a:schemeClr val="accent3"/>
              </a:solidFill>
              <a:latin typeface="Gill Sans Nova Light (Body)"/>
              <a:ea typeface="Baskerville" panose="02020502070401020303" pitchFamily="18" charset="0"/>
            </a:rPr>
            <a:t>Isha (Night Prayer)</a:t>
          </a:r>
        </a:p>
      </dsp:txBody>
      <dsp:txXfrm>
        <a:off x="7337081" y="356265"/>
        <a:ext cx="2899414" cy="370515"/>
      </dsp:txXfrm>
    </dsp:sp>
    <dsp:sp modelId="{FE6CA7EB-68EC-4E76-9051-08C4CF370101}">
      <dsp:nvSpPr>
        <dsp:cNvPr id="0" name=""/>
        <dsp:cNvSpPr/>
      </dsp:nvSpPr>
      <dsp:spPr>
        <a:xfrm>
          <a:off x="7151823" y="726780"/>
          <a:ext cx="0" cy="1054544"/>
        </a:xfrm>
        <a:prstGeom prst="line">
          <a:avLst/>
        </a:prstGeom>
        <a:noFill/>
        <a:ln w="12700" cap="flat" cmpd="sng" algn="ctr">
          <a:solidFill>
            <a:schemeClr val="accent1">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7118477" y="1747979"/>
          <a:ext cx="66692" cy="66692"/>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548BC-5D89-4FAF-9347-55044D4F79A0}">
      <dsp:nvSpPr>
        <dsp:cNvPr id="0" name=""/>
        <dsp:cNvSpPr/>
      </dsp:nvSpPr>
      <dsp:spPr>
        <a:xfrm>
          <a:off x="0" y="656130"/>
          <a:ext cx="2608708" cy="633502"/>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rtl="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Wudu &amp;</a:t>
          </a:r>
        </a:p>
        <a:p>
          <a:pPr marL="0" lvl="0" indent="0" algn="r" defTabSz="889000" rtl="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Water</a:t>
          </a:r>
        </a:p>
      </dsp:txBody>
      <dsp:txXfrm>
        <a:off x="0" y="656130"/>
        <a:ext cx="2608708" cy="633502"/>
      </dsp:txXfrm>
    </dsp:sp>
    <dsp:sp modelId="{CB7142FF-DF24-43C0-A5DD-F2C4BB30A58C}">
      <dsp:nvSpPr>
        <dsp:cNvPr id="0" name=""/>
        <dsp:cNvSpPr/>
      </dsp:nvSpPr>
      <dsp:spPr>
        <a:xfrm>
          <a:off x="2608708" y="2830"/>
          <a:ext cx="521741" cy="194010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2C598B-6500-4F6F-80FC-7143DE834D1B}">
      <dsp:nvSpPr>
        <dsp:cNvPr id="0" name=""/>
        <dsp:cNvSpPr/>
      </dsp:nvSpPr>
      <dsp:spPr>
        <a:xfrm>
          <a:off x="3339146" y="2830"/>
          <a:ext cx="7095687" cy="1940102"/>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1" indent="0" algn="l" defTabSz="711200">
            <a:lnSpc>
              <a:spcPct val="100000"/>
            </a:lnSpc>
            <a:spcBef>
              <a:spcPct val="0"/>
            </a:spcBef>
            <a:spcAft>
              <a:spcPct val="15000"/>
            </a:spcAft>
            <a:buNone/>
          </a:pPr>
          <a:r>
            <a:rPr lang="en-GB" sz="1600" kern="1200">
              <a:solidFill>
                <a:schemeClr val="accent3"/>
              </a:solidFill>
              <a:latin typeface="Gill Sans Nova Light (Body)"/>
            </a:rPr>
            <a:t>Use a container or a small bottle to make wudu and try not to waste water. Add additional intentions, e.g.</a:t>
          </a:r>
          <a:endParaRPr lang="en-US" sz="1600" b="1" i="0" kern="1200">
            <a:solidFill>
              <a:schemeClr val="accent3"/>
            </a:solidFill>
            <a:latin typeface="Gill Sans Nova Light (Body)"/>
            <a:cs typeface="Gill Sans Light" panose="020B0302020104020203" pitchFamily="34" charset="-79"/>
          </a:endParaRPr>
        </a:p>
        <a:p>
          <a:pPr marL="360363" lvl="2" indent="-131763" algn="l" defTabSz="711200">
            <a:lnSpc>
              <a:spcPct val="100000"/>
            </a:lnSpc>
            <a:spcBef>
              <a:spcPct val="0"/>
            </a:spcBef>
            <a:spcAft>
              <a:spcPct val="15000"/>
            </a:spcAft>
            <a:buChar char="•"/>
          </a:pPr>
          <a:r>
            <a:rPr lang="en-GB" sz="1600" kern="1200">
              <a:solidFill>
                <a:srgbClr val="4A3A1C"/>
              </a:solidFill>
              <a:latin typeface="Gill Sans Nova Light (Body)"/>
              <a:ea typeface="+mn-ea"/>
              <a:cs typeface="+mn-cs"/>
            </a:rPr>
            <a:t> I am following the sunnah.</a:t>
          </a:r>
        </a:p>
        <a:p>
          <a:pPr marL="360363" lvl="2" indent="-131763" algn="l" defTabSz="711200">
            <a:lnSpc>
              <a:spcPct val="100000"/>
            </a:lnSpc>
            <a:spcBef>
              <a:spcPct val="0"/>
            </a:spcBef>
            <a:spcAft>
              <a:spcPct val="15000"/>
            </a:spcAft>
            <a:buChar char="•"/>
          </a:pPr>
          <a:r>
            <a:rPr lang="en-GB" sz="1600" kern="1200">
              <a:solidFill>
                <a:schemeClr val="accent3"/>
              </a:solidFill>
              <a:latin typeface="Gill Sans Nova Light (Body)"/>
            </a:rPr>
            <a:t> </a:t>
          </a:r>
          <a:r>
            <a:rPr lang="en-GB" sz="1600" kern="1200">
              <a:solidFill>
                <a:srgbClr val="4A3A1C"/>
              </a:solidFill>
              <a:latin typeface="Gill Sans Nova Light (Body)"/>
              <a:ea typeface="+mn-ea"/>
              <a:cs typeface="+mn-cs"/>
            </a:rPr>
            <a:t>I don’t want to be wasteful and I’m doing this to be obedient and please Allah (SWT).</a:t>
          </a:r>
        </a:p>
        <a:p>
          <a:pPr marL="360363" lvl="2" indent="-131763" algn="l" defTabSz="711200">
            <a:lnSpc>
              <a:spcPct val="100000"/>
            </a:lnSpc>
            <a:spcBef>
              <a:spcPct val="0"/>
            </a:spcBef>
            <a:spcAft>
              <a:spcPct val="15000"/>
            </a:spcAft>
            <a:buChar char="•"/>
          </a:pPr>
          <a:r>
            <a:rPr lang="en-GB" sz="1600" kern="1200">
              <a:solidFill>
                <a:schemeClr val="accent3"/>
              </a:solidFill>
              <a:latin typeface="Gill Sans Nova Light (Body)"/>
            </a:rPr>
            <a:t>In Sha Allah I will extend this and not be wasteful with other things, general tap water, food, time, clothes etc.</a:t>
          </a:r>
        </a:p>
      </dsp:txBody>
      <dsp:txXfrm>
        <a:off x="3339146" y="2830"/>
        <a:ext cx="7095687" cy="1940102"/>
      </dsp:txXfrm>
    </dsp:sp>
    <dsp:sp modelId="{CE55C88D-79C1-40A6-9B33-D70A91D6FB8A}">
      <dsp:nvSpPr>
        <dsp:cNvPr id="0" name=""/>
        <dsp:cNvSpPr/>
      </dsp:nvSpPr>
      <dsp:spPr>
        <a:xfrm>
          <a:off x="0" y="1959387"/>
          <a:ext cx="2608708" cy="90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40640" rIns="113792" bIns="40640" numCol="1" spcCol="1270" anchor="ctr" anchorCtr="0">
          <a:noAutofit/>
        </a:bodyPr>
        <a:lstStyle/>
        <a:p>
          <a:pPr marL="360363" lvl="0" indent="-131763" algn="r" defTabSz="711200">
            <a:lnSpc>
              <a:spcPct val="100000"/>
            </a:lnSpc>
            <a:spcBef>
              <a:spcPct val="0"/>
            </a:spcBef>
            <a:spcAft>
              <a:spcPct val="35000"/>
            </a:spcAft>
            <a:buNone/>
          </a:pPr>
          <a:endParaRPr lang="en-GB" sz="1600" kern="1200">
            <a:solidFill>
              <a:schemeClr val="accent3"/>
            </a:solidFill>
            <a:latin typeface="Gill Sans Nova Light (Body)"/>
          </a:endParaRPr>
        </a:p>
      </dsp:txBody>
      <dsp:txXfrm>
        <a:off x="0" y="1959387"/>
        <a:ext cx="2608708" cy="90500"/>
      </dsp:txXfrm>
    </dsp:sp>
    <dsp:sp modelId="{F36BC631-A9DA-4627-8458-2D8AEAD3AE04}">
      <dsp:nvSpPr>
        <dsp:cNvPr id="0" name=""/>
        <dsp:cNvSpPr/>
      </dsp:nvSpPr>
      <dsp:spPr>
        <a:xfrm>
          <a:off x="0" y="1918132"/>
          <a:ext cx="521741" cy="90500"/>
        </a:xfrm>
        <a:prstGeom prst="leftBrace">
          <a:avLst>
            <a:gd name="adj1" fmla="val 35000"/>
            <a:gd name="adj2" fmla="val 50000"/>
          </a:avLst>
        </a:prstGeom>
        <a:noFill/>
        <a:ln w="12700" cap="flat" cmpd="sng" algn="ctr">
          <a:solidFill>
            <a:srgbClr val="CAD8D6"/>
          </a:solidFill>
          <a:prstDash val="solid"/>
          <a:miter lim="800000"/>
        </a:ln>
        <a:effectLst/>
      </dsp:spPr>
      <dsp:style>
        <a:lnRef idx="2">
          <a:scrgbClr r="0" g="0" b="0"/>
        </a:lnRef>
        <a:fillRef idx="0">
          <a:scrgbClr r="0" g="0" b="0"/>
        </a:fillRef>
        <a:effectRef idx="0">
          <a:scrgbClr r="0" g="0" b="0"/>
        </a:effectRef>
        <a:fontRef idx="minor"/>
      </dsp:style>
    </dsp:sp>
    <dsp:sp modelId="{4CA539AB-A6DE-4890-A132-AB310B3EEE9E}">
      <dsp:nvSpPr>
        <dsp:cNvPr id="0" name=""/>
        <dsp:cNvSpPr/>
      </dsp:nvSpPr>
      <dsp:spPr>
        <a:xfrm>
          <a:off x="0" y="2349155"/>
          <a:ext cx="2608708" cy="1131255"/>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 Intention of </a:t>
          </a:r>
        </a:p>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Wudu </a:t>
          </a:r>
        </a:p>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for 24 hours</a:t>
          </a:r>
        </a:p>
      </dsp:txBody>
      <dsp:txXfrm>
        <a:off x="0" y="2349155"/>
        <a:ext cx="2608708" cy="1131255"/>
      </dsp:txXfrm>
    </dsp:sp>
    <dsp:sp modelId="{D71752AC-7D16-44E1-9A3D-2A949F94BEE0}">
      <dsp:nvSpPr>
        <dsp:cNvPr id="0" name=""/>
        <dsp:cNvSpPr/>
      </dsp:nvSpPr>
      <dsp:spPr>
        <a:xfrm>
          <a:off x="2608708" y="2066342"/>
          <a:ext cx="521741" cy="169688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0E49C-CB69-49E9-9A73-2372E777CB69}">
      <dsp:nvSpPr>
        <dsp:cNvPr id="0" name=""/>
        <dsp:cNvSpPr/>
      </dsp:nvSpPr>
      <dsp:spPr>
        <a:xfrm>
          <a:off x="3339146" y="2066342"/>
          <a:ext cx="7095687" cy="1696882"/>
        </a:xfrm>
        <a:prstGeom prst="rect">
          <a:avLst/>
        </a:prstGeom>
        <a:solidFill>
          <a:schemeClr val="bg1">
            <a:lumMod val="95000"/>
            <a:alpha val="90000"/>
          </a:scheme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Get into to the habit of making Wudu when showering or having a bath.</a:t>
          </a:r>
          <a:endParaRPr lang="en-US" sz="1600" b="1" i="0" kern="1200">
            <a:solidFill>
              <a:schemeClr val="accent3"/>
            </a:solidFill>
            <a:latin typeface="Gill Sans Nova Light (Body)"/>
            <a:cs typeface="Gill Sans Light" panose="020B0302020104020203" pitchFamily="34" charset="-79"/>
          </a:endParaRPr>
        </a:p>
        <a:p>
          <a:pPr marL="171450" lvl="1" indent="-171450"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Go to bed and sleep with Wudu.</a:t>
          </a:r>
          <a:endParaRPr lang="en-GB" sz="1600" b="1" kern="1200">
            <a:solidFill>
              <a:schemeClr val="accent3"/>
            </a:solidFill>
            <a:latin typeface="Gill Sans Nova Light (Body)"/>
          </a:endParaRPr>
        </a:p>
        <a:p>
          <a:pPr marL="171450" lvl="1" indent="-171450"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Have Wudu before you set out for the day.</a:t>
          </a:r>
          <a:endParaRPr lang="en-GB" sz="1600" b="1" kern="1200">
            <a:solidFill>
              <a:schemeClr val="accent3"/>
            </a:solidFill>
            <a:latin typeface="Gill Sans Nova Light (Body)"/>
          </a:endParaRPr>
        </a:p>
        <a:p>
          <a:pPr marL="171450" lvl="1" indent="-171450" algn="l" defTabSz="711200">
            <a:lnSpc>
              <a:spcPct val="100000"/>
            </a:lnSpc>
            <a:spcBef>
              <a:spcPct val="0"/>
            </a:spcBef>
            <a:spcAft>
              <a:spcPct val="15000"/>
            </a:spcAft>
            <a:buFont typeface="Arial" panose="020B0604020202020204" pitchFamily="34" charset="0"/>
            <a:buChar char="•"/>
          </a:pPr>
          <a:r>
            <a:rPr lang="en-GB" sz="1600" b="1" kern="1200">
              <a:solidFill>
                <a:schemeClr val="accent3"/>
              </a:solidFill>
              <a:latin typeface="Gill Sans Nova Light (Body)"/>
            </a:rPr>
            <a:t>Top Tip – </a:t>
          </a:r>
          <a:r>
            <a:rPr lang="en-GB" sz="1600" kern="1200">
              <a:solidFill>
                <a:schemeClr val="accent3"/>
              </a:solidFill>
              <a:latin typeface="Gill Sans Nova Light (Body)"/>
            </a:rPr>
            <a:t>start with one habit, once you’re consistent and it becomes natural and easy, In Sha Allah work on the next habit (This works with any goals). </a:t>
          </a:r>
          <a:r>
            <a:rPr lang="en-GB" sz="1600" b="1" u="sng" kern="1200">
              <a:solidFill>
                <a:schemeClr val="accent4">
                  <a:lumMod val="75000"/>
                </a:schemeClr>
              </a:solidFill>
              <a:latin typeface="Gill Sans Nova Light (Body)"/>
            </a:rPr>
            <a:t>Do not </a:t>
          </a:r>
          <a:r>
            <a:rPr lang="en-GB" sz="1600" kern="1200">
              <a:solidFill>
                <a:schemeClr val="accent3"/>
              </a:solidFill>
              <a:latin typeface="Gill Sans Nova Light (Body)"/>
            </a:rPr>
            <a:t>try and achieve everything at once.</a:t>
          </a:r>
          <a:endParaRPr lang="en-GB" sz="1600" b="1" kern="1200">
            <a:solidFill>
              <a:schemeClr val="accent3"/>
            </a:solidFill>
            <a:latin typeface="Gill Sans Nova Light (Body)"/>
          </a:endParaRPr>
        </a:p>
      </dsp:txBody>
      <dsp:txXfrm>
        <a:off x="3339146" y="2066342"/>
        <a:ext cx="7095687" cy="16968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C548BC-5D89-4FAF-9347-55044D4F79A0}">
      <dsp:nvSpPr>
        <dsp:cNvPr id="0" name=""/>
        <dsp:cNvSpPr/>
      </dsp:nvSpPr>
      <dsp:spPr>
        <a:xfrm>
          <a:off x="0" y="500374"/>
          <a:ext cx="2608708" cy="818606"/>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rtl="0">
            <a:lnSpc>
              <a:spcPct val="90000"/>
            </a:lnSpc>
            <a:spcBef>
              <a:spcPct val="0"/>
            </a:spcBef>
            <a:spcAft>
              <a:spcPct val="35000"/>
            </a:spcAft>
            <a:buNone/>
          </a:pPr>
          <a:r>
            <a:rPr lang="en-US" sz="2000" b="1" kern="1200">
              <a:latin typeface="Gill Sans Nova Light (Body)"/>
              <a:ea typeface="Baskerville" panose="02020502070401020303" pitchFamily="18" charset="0"/>
            </a:rPr>
            <a:t>     </a:t>
          </a:r>
          <a:r>
            <a:rPr lang="en-US" sz="2000" b="1" kern="1200">
              <a:solidFill>
                <a:schemeClr val="bg1"/>
              </a:solidFill>
              <a:latin typeface="Gill Sans Nova Light (Body)"/>
              <a:ea typeface="Baskerville" panose="02020502070401020303" pitchFamily="18" charset="0"/>
            </a:rPr>
            <a:t>Dua &amp;</a:t>
          </a:r>
        </a:p>
        <a:p>
          <a:pPr marL="0" lvl="0" indent="0" algn="r" defTabSz="889000" rtl="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Deeds</a:t>
          </a:r>
        </a:p>
      </dsp:txBody>
      <dsp:txXfrm>
        <a:off x="0" y="500374"/>
        <a:ext cx="2608708" cy="818606"/>
      </dsp:txXfrm>
    </dsp:sp>
    <dsp:sp modelId="{CB7142FF-DF24-43C0-A5DD-F2C4BB30A58C}">
      <dsp:nvSpPr>
        <dsp:cNvPr id="0" name=""/>
        <dsp:cNvSpPr/>
      </dsp:nvSpPr>
      <dsp:spPr>
        <a:xfrm>
          <a:off x="2608708" y="14326"/>
          <a:ext cx="521741" cy="1790701"/>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D2C598B-6500-4F6F-80FC-7143DE834D1B}">
      <dsp:nvSpPr>
        <dsp:cNvPr id="0" name=""/>
        <dsp:cNvSpPr/>
      </dsp:nvSpPr>
      <dsp:spPr>
        <a:xfrm>
          <a:off x="3339146" y="14326"/>
          <a:ext cx="7095687" cy="1790701"/>
        </a:xfrm>
        <a:prstGeom prst="rect">
          <a:avLst/>
        </a:prstGeom>
        <a:solidFill>
          <a:schemeClr val="bg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82563" lvl="1" indent="-182563"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Learn the Dua after Wudu that opens the doors to </a:t>
          </a:r>
          <a:r>
            <a:rPr lang="en-GB" sz="1600" b="1" u="sng" kern="1200">
              <a:solidFill>
                <a:srgbClr val="00B050"/>
              </a:solidFill>
              <a:latin typeface="Gill Sans Nova Light (Body)"/>
            </a:rPr>
            <a:t>8 gates to Paradise</a:t>
          </a:r>
          <a:r>
            <a:rPr lang="en-GB" sz="1600" kern="1200">
              <a:solidFill>
                <a:srgbClr val="00B050"/>
              </a:solidFill>
              <a:latin typeface="Gill Sans Nova Light (Body)"/>
            </a:rPr>
            <a:t> </a:t>
          </a:r>
          <a:r>
            <a:rPr lang="en-GB" sz="1600" kern="1200">
              <a:solidFill>
                <a:schemeClr val="accent3"/>
              </a:solidFill>
              <a:latin typeface="Gill Sans Nova Light (Body)"/>
            </a:rPr>
            <a:t>and reflect on the meaning of what you are reciting each time.</a:t>
          </a:r>
          <a:endParaRPr lang="en-US" sz="1600" b="1" i="0" kern="1200">
            <a:solidFill>
              <a:schemeClr val="accent3"/>
            </a:solidFill>
            <a:latin typeface="Gill Sans Nova Light (Body)"/>
            <a:cs typeface="Gill Sans Light" panose="020B0302020104020203" pitchFamily="34" charset="-79"/>
          </a:endParaRPr>
        </a:p>
        <a:p>
          <a:pPr marL="182563" lvl="1" indent="-182563"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Try to keep your deeds </a:t>
          </a:r>
          <a:r>
            <a:rPr lang="en-GB" sz="1600" b="1" kern="1200">
              <a:solidFill>
                <a:schemeClr val="accent3"/>
              </a:solidFill>
              <a:latin typeface="Gill Sans Nova Light (Body)"/>
            </a:rPr>
            <a:t>between you and Allah</a:t>
          </a:r>
          <a:r>
            <a:rPr lang="en-GB" sz="1600" kern="1200">
              <a:solidFill>
                <a:schemeClr val="accent3"/>
              </a:solidFill>
              <a:latin typeface="Gill Sans Nova Light (Body)"/>
            </a:rPr>
            <a:t>. (i.e. </a:t>
          </a:r>
          <a:r>
            <a:rPr lang="en-GB" sz="1600" kern="1200" err="1">
              <a:solidFill>
                <a:schemeClr val="accent3"/>
              </a:solidFill>
              <a:latin typeface="Gill Sans Nova Light (Body)"/>
            </a:rPr>
            <a:t>Tahajjud</a:t>
          </a:r>
          <a:r>
            <a:rPr lang="en-GB" sz="1600" kern="1200">
              <a:solidFill>
                <a:schemeClr val="accent3"/>
              </a:solidFill>
              <a:latin typeface="Gill Sans Nova Light (Body)"/>
            </a:rPr>
            <a:t> prayer, charity, voluntary fasts).</a:t>
          </a:r>
          <a:endParaRPr lang="en-US" sz="1600" b="1" i="0" kern="1200">
            <a:solidFill>
              <a:schemeClr val="accent3"/>
            </a:solidFill>
            <a:latin typeface="Gill Sans Nova Light (Body)"/>
            <a:cs typeface="Gill Sans Light" panose="020B0302020104020203" pitchFamily="34" charset="-79"/>
          </a:endParaRPr>
        </a:p>
        <a:p>
          <a:pPr marL="182563" lvl="1" indent="-182563" algn="l" defTabSz="711200">
            <a:lnSpc>
              <a:spcPct val="100000"/>
            </a:lnSpc>
            <a:spcBef>
              <a:spcPct val="0"/>
            </a:spcBef>
            <a:spcAft>
              <a:spcPct val="15000"/>
            </a:spcAft>
            <a:buFont typeface="Arial" panose="020B0604020202020204" pitchFamily="34" charset="0"/>
            <a:buChar char="•"/>
          </a:pPr>
          <a:r>
            <a:rPr lang="en-GB" sz="1600" kern="1200">
              <a:solidFill>
                <a:schemeClr val="accent3"/>
              </a:solidFill>
              <a:latin typeface="Gill Sans Nova Light (Body)"/>
            </a:rPr>
            <a:t>Keep the Ummah in your duas! When you make Dua for others the Angels make Dua for you!!!</a:t>
          </a:r>
        </a:p>
      </dsp:txBody>
      <dsp:txXfrm>
        <a:off x="3339146" y="14326"/>
        <a:ext cx="7095687" cy="1790701"/>
      </dsp:txXfrm>
    </dsp:sp>
    <dsp:sp modelId="{4CA539AB-A6DE-4890-A132-AB310B3EEE9E}">
      <dsp:nvSpPr>
        <dsp:cNvPr id="0" name=""/>
        <dsp:cNvSpPr/>
      </dsp:nvSpPr>
      <dsp:spPr>
        <a:xfrm>
          <a:off x="0" y="2192478"/>
          <a:ext cx="2608708" cy="1247400"/>
        </a:xfrm>
        <a:prstGeom prst="rect">
          <a:avLst/>
        </a:prstGeom>
        <a:solidFill>
          <a:schemeClr val="accent2"/>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 Learn about</a:t>
          </a:r>
        </a:p>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Other Sunnah</a:t>
          </a:r>
        </a:p>
        <a:p>
          <a:pPr marL="0" lvl="0" indent="0" algn="r" defTabSz="889000">
            <a:lnSpc>
              <a:spcPct val="90000"/>
            </a:lnSpc>
            <a:spcBef>
              <a:spcPct val="0"/>
            </a:spcBef>
            <a:spcAft>
              <a:spcPct val="35000"/>
            </a:spcAft>
            <a:buNone/>
          </a:pPr>
          <a:r>
            <a:rPr lang="en-US" sz="2000" b="1" kern="1200">
              <a:solidFill>
                <a:schemeClr val="bg1"/>
              </a:solidFill>
              <a:latin typeface="Gill Sans Nova Light (Body)"/>
              <a:ea typeface="Baskerville" panose="02020502070401020303" pitchFamily="18" charset="0"/>
            </a:rPr>
            <a:t>Salah &amp; it’s Rewards </a:t>
          </a:r>
        </a:p>
      </dsp:txBody>
      <dsp:txXfrm>
        <a:off x="0" y="2192478"/>
        <a:ext cx="2608708" cy="1247400"/>
      </dsp:txXfrm>
    </dsp:sp>
    <dsp:sp modelId="{D71752AC-7D16-44E1-9A3D-2A949F94BEE0}">
      <dsp:nvSpPr>
        <dsp:cNvPr id="0" name=""/>
        <dsp:cNvSpPr/>
      </dsp:nvSpPr>
      <dsp:spPr>
        <a:xfrm>
          <a:off x="2608708" y="1880628"/>
          <a:ext cx="521741" cy="18711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C0E49C-CB69-49E9-9A73-2372E777CB69}">
      <dsp:nvSpPr>
        <dsp:cNvPr id="0" name=""/>
        <dsp:cNvSpPr/>
      </dsp:nvSpPr>
      <dsp:spPr>
        <a:xfrm>
          <a:off x="3339146" y="1880628"/>
          <a:ext cx="7095687" cy="1871100"/>
        </a:xfrm>
        <a:prstGeom prst="rect">
          <a:avLst/>
        </a:prstGeom>
        <a:solidFill>
          <a:schemeClr val="bg1">
            <a:lumMod val="95000"/>
            <a:alpha val="90000"/>
          </a:schemeClr>
        </a:solidFill>
        <a:ln w="12700" cap="flat" cmpd="sng" algn="ctr">
          <a:solidFill>
            <a:schemeClr val="bg1">
              <a:alpha val="9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100000"/>
            </a:lnSpc>
            <a:spcBef>
              <a:spcPct val="0"/>
            </a:spcBef>
            <a:spcAft>
              <a:spcPct val="15000"/>
            </a:spcAft>
            <a:buFont typeface="Arial" panose="020B0604020202020204" pitchFamily="34" charset="0"/>
            <a:buChar char="•"/>
          </a:pPr>
          <a:r>
            <a:rPr lang="en-GB" sz="1600" b="1" kern="1200">
              <a:solidFill>
                <a:schemeClr val="accent3"/>
              </a:solidFill>
              <a:latin typeface="Gill Sans Nova Light (Body)"/>
            </a:rPr>
            <a:t>Planning is key - </a:t>
          </a:r>
          <a:r>
            <a:rPr lang="en-GB" sz="1600" kern="1200">
              <a:solidFill>
                <a:schemeClr val="accent3"/>
              </a:solidFill>
              <a:latin typeface="Gill Sans Nova Light (Body)"/>
            </a:rPr>
            <a:t>wake up for </a:t>
          </a:r>
          <a:r>
            <a:rPr lang="en-GB" sz="1600" kern="1200" err="1">
              <a:solidFill>
                <a:schemeClr val="accent3"/>
              </a:solidFill>
              <a:latin typeface="Gill Sans Nova Light (Body)"/>
            </a:rPr>
            <a:t>Tahajjud</a:t>
          </a:r>
          <a:r>
            <a:rPr lang="en-GB" sz="1600" kern="1200">
              <a:solidFill>
                <a:schemeClr val="accent3"/>
              </a:solidFill>
              <a:latin typeface="Gill Sans Nova Light (Body)"/>
            </a:rPr>
            <a:t> over the weekend. Make intention of building this to praying every day in Ramadan and extend your intention to  pray throughout the year In Sha Allah (</a:t>
          </a:r>
          <a:r>
            <a:rPr lang="en-GB" sz="1600" b="1" kern="1200">
              <a:solidFill>
                <a:schemeClr val="accent3"/>
              </a:solidFill>
              <a:latin typeface="Gill Sans Nova Light (Body)"/>
            </a:rPr>
            <a:t>don’t forget </a:t>
          </a:r>
          <a:r>
            <a:rPr lang="en-GB" sz="1600" kern="1200">
              <a:solidFill>
                <a:schemeClr val="accent3"/>
              </a:solidFill>
              <a:latin typeface="Gill Sans Nova Light (Body)"/>
            </a:rPr>
            <a:t>you get rewarded for your intentions, even if you didn’t achieve the goal).</a:t>
          </a:r>
          <a:endParaRPr lang="en-US" sz="1600" b="1" i="0" kern="1200">
            <a:solidFill>
              <a:schemeClr val="accent3"/>
            </a:solidFill>
            <a:latin typeface="Gill Sans Nova Light (Body)"/>
            <a:cs typeface="Gill Sans Light" panose="020B0302020104020203" pitchFamily="34" charset="-79"/>
          </a:endParaRPr>
        </a:p>
        <a:p>
          <a:pPr marL="57150" lvl="1" indent="-57150" algn="l" defTabSz="222250">
            <a:lnSpc>
              <a:spcPct val="100000"/>
            </a:lnSpc>
            <a:spcBef>
              <a:spcPct val="0"/>
            </a:spcBef>
            <a:spcAft>
              <a:spcPct val="15000"/>
            </a:spcAft>
            <a:buFont typeface="Arial" panose="020B0604020202020204" pitchFamily="34" charset="0"/>
            <a:buNone/>
          </a:pPr>
          <a:endParaRPr lang="en-US" sz="500" b="1" i="0" kern="1200">
            <a:solidFill>
              <a:schemeClr val="accent3"/>
            </a:solidFill>
            <a:latin typeface="Gill Sans Nova Light (Body)"/>
            <a:cs typeface="Gill Sans Light" panose="020B0302020104020203" pitchFamily="34" charset="-79"/>
          </a:endParaRPr>
        </a:p>
        <a:p>
          <a:pPr marL="171450" lvl="1" indent="-171450" algn="l" defTabSz="711200">
            <a:lnSpc>
              <a:spcPct val="100000"/>
            </a:lnSpc>
            <a:spcBef>
              <a:spcPct val="0"/>
            </a:spcBef>
            <a:spcAft>
              <a:spcPct val="15000"/>
            </a:spcAft>
            <a:buFont typeface="Arial" panose="020B0604020202020204" pitchFamily="34" charset="0"/>
            <a:buChar char="•"/>
          </a:pPr>
          <a:r>
            <a:rPr lang="en-GB" sz="1600" kern="1200" err="1">
              <a:solidFill>
                <a:schemeClr val="accent3"/>
              </a:solidFill>
              <a:latin typeface="Gill Sans Nova Light (Body)"/>
            </a:rPr>
            <a:t>Tahajjud</a:t>
          </a:r>
          <a:r>
            <a:rPr lang="en-GB" sz="1600" kern="1200">
              <a:solidFill>
                <a:schemeClr val="accent3"/>
              </a:solidFill>
              <a:latin typeface="Gill Sans Nova Light (Body)"/>
            </a:rPr>
            <a:t> is a powerful prayer. Wake up a little early and pray </a:t>
          </a:r>
          <a:r>
            <a:rPr lang="en-GB" sz="1600" b="1" kern="1200">
              <a:solidFill>
                <a:schemeClr val="accent3"/>
              </a:solidFill>
              <a:latin typeface="Gill Sans Nova Light (Body)"/>
            </a:rPr>
            <a:t>before </a:t>
          </a:r>
          <a:r>
            <a:rPr lang="en-GB" sz="1600" b="1" kern="1200" err="1">
              <a:solidFill>
                <a:schemeClr val="accent3"/>
              </a:solidFill>
              <a:latin typeface="Gill Sans Nova Light (Body)"/>
            </a:rPr>
            <a:t>Fajr</a:t>
          </a:r>
          <a:r>
            <a:rPr lang="en-GB" sz="1600" b="1" kern="1200">
              <a:solidFill>
                <a:schemeClr val="accent3"/>
              </a:solidFill>
              <a:latin typeface="Gill Sans Nova Light (Body)"/>
            </a:rPr>
            <a:t> starts</a:t>
          </a:r>
          <a:r>
            <a:rPr lang="en-GB" sz="1600" kern="1200">
              <a:solidFill>
                <a:schemeClr val="accent3"/>
              </a:solidFill>
              <a:latin typeface="Gill Sans Nova Light (Body)"/>
            </a:rPr>
            <a:t>, take the opportunity to talk to Allah.</a:t>
          </a:r>
          <a:endParaRPr lang="en-US" sz="1600" b="1" i="0" kern="1200">
            <a:solidFill>
              <a:schemeClr val="accent3"/>
            </a:solidFill>
            <a:latin typeface="Gill Sans Nova Light (Body)"/>
            <a:cs typeface="Gill Sans Light" panose="020B0302020104020203" pitchFamily="34" charset="-79"/>
          </a:endParaRPr>
        </a:p>
      </dsp:txBody>
      <dsp:txXfrm>
        <a:off x="3339146" y="1880628"/>
        <a:ext cx="7095687" cy="1871100"/>
      </dsp:txXfrm>
    </dsp:sp>
  </dsp:spTree>
</dsp:drawing>
</file>

<file path=ppt/diagrams/layout1.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49852A6-C536-198B-0B36-808C24FAAF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F40B29C-E84A-E4D1-8998-1A961EC23BA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A5AE42-7DC1-8140-9B13-146984FDEF22}" type="datetimeFigureOut">
              <a:rPr lang="en-US" smtClean="0"/>
              <a:t>11/7/2025</a:t>
            </a:fld>
            <a:endParaRPr lang="en-US"/>
          </a:p>
        </p:txBody>
      </p:sp>
      <p:sp>
        <p:nvSpPr>
          <p:cNvPr id="4" name="Footer Placeholder 3">
            <a:extLst>
              <a:ext uri="{FF2B5EF4-FFF2-40B4-BE49-F238E27FC236}">
                <a16:creationId xmlns:a16="http://schemas.microsoft.com/office/drawing/2014/main" id="{FCCE4DE7-ED89-D264-F004-38F2DF4879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F7E8591-FF54-5A00-A703-95ABC16B78D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369B77-94AB-0344-9EBF-9DB9EE8D3ABC}" type="slidenum">
              <a:rPr lang="en-US" smtClean="0"/>
              <a:t>‹#›</a:t>
            </a:fld>
            <a:endParaRPr lang="en-US"/>
          </a:p>
        </p:txBody>
      </p:sp>
    </p:spTree>
    <p:extLst>
      <p:ext uri="{BB962C8B-B14F-4D97-AF65-F5344CB8AC3E}">
        <p14:creationId xmlns:p14="http://schemas.microsoft.com/office/powerpoint/2010/main" val="23985974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F75F72-8950-AF4F-9381-1D26FB547EA1}" type="datetimeFigureOut">
              <a:rPr lang="en-US" smtClean="0"/>
              <a:t>11/7/2025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75476F-A808-1F46-A368-07984F6DA22E}" type="slidenum">
              <a:rPr lang="en-US" smtClean="0"/>
              <a:t>‹#›</a:t>
            </a:fld>
            <a:endParaRPr lang="en-US"/>
          </a:p>
        </p:txBody>
      </p:sp>
    </p:spTree>
    <p:extLst>
      <p:ext uri="{BB962C8B-B14F-4D97-AF65-F5344CB8AC3E}">
        <p14:creationId xmlns:p14="http://schemas.microsoft.com/office/powerpoint/2010/main" val="111425272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unnah.com/bukhari:7240"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sunnah.com/mishkat:38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nnah.com/bulugh:57"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unnah.com/ibnmajah:425"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unnah.com/riyadussalihin:429"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sunnah.com/bukhari:2689"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sunnah.com/tirmidhi:213"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sunnah.com/tirmidhi:414"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sunnah.com/bukhari:585" TargetMode="External"/><Relationship Id="rId5" Type="http://schemas.openxmlformats.org/officeDocument/2006/relationships/hyperlink" Target="https://sunnah.com/riyadussalihin:1259" TargetMode="External"/><Relationship Id="rId4" Type="http://schemas.openxmlformats.org/officeDocument/2006/relationships/hyperlink" Target="https://sunnah.com/riyadussalihin:1102"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sunnah.com/bulugh:126"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sunnah.com/tirmidhi:3383"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sunnah.com/riyadussalihin:1467"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sunnah.com/ibnmajah:4240"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sunnah.com/riyadussalihin:1062"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sunnah.com/bulugh/2/220" TargetMode="External"/><Relationship Id="rId7" Type="http://schemas.openxmlformats.org/officeDocument/2006/relationships/hyperlink" Target="https://sunnah.com/riyadussalihin:1420"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sunnah.com/riyadussalihin:1433" TargetMode="External"/><Relationship Id="rId5" Type="http://schemas.openxmlformats.org/officeDocument/2006/relationships/hyperlink" Target="https://sunnah.com/bukhari:5748" TargetMode="External"/><Relationship Id="rId4" Type="http://schemas.openxmlformats.org/officeDocument/2006/relationships/hyperlink" Target="https://sunnah.com/riyadussalihin:1456"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unnah.com/ibnmajah:425"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sunnah.com/ahmad:476"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unnah.com/bukhari:6499"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sunnah.com/bukhari:1145" TargetMode="External"/><Relationship Id="rId4" Type="http://schemas.openxmlformats.org/officeDocument/2006/relationships/hyperlink" Target="https://sunnah.com/riyadussalihin:1495"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sunnah.com/nasai:1297"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sunnah.com/nasai:1295"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unnah.com/ibnmajah:27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unnah.com/ibnmajah:3784"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sunnah.com/riyadussalihin:13"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unnah.com/riyadussalihin:1467"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sunnah.com/ibnmajah:4331"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unnah.com/bukhari:649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nnah.com/bukhari:136"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1</a:t>
            </a:fld>
            <a:endParaRPr lang="en-US"/>
          </a:p>
        </p:txBody>
      </p:sp>
    </p:spTree>
    <p:extLst>
      <p:ext uri="{BB962C8B-B14F-4D97-AF65-F5344CB8AC3E}">
        <p14:creationId xmlns:p14="http://schemas.microsoft.com/office/powerpoint/2010/main" val="29588849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a:t>Abu Huraira (RA</a:t>
            </a:r>
            <a:r>
              <a:rPr lang="en-US" b="1"/>
              <a:t>)</a:t>
            </a:r>
            <a:r>
              <a:rPr lang="en-GB" b="1"/>
              <a:t> narrated, </a:t>
            </a:r>
            <a:r>
              <a:rPr lang="en-GB"/>
              <a:t>t</a:t>
            </a:r>
            <a:r>
              <a:rPr lang="en-US"/>
              <a:t>he Prophet (ﷺ) said: “</a:t>
            </a:r>
            <a:r>
              <a:rPr lang="en-GB" b="0" i="0">
                <a:solidFill>
                  <a:srgbClr val="08081A"/>
                </a:solidFill>
                <a:effectLst/>
                <a:latin typeface="Akzidenz Roman"/>
              </a:rPr>
              <a:t>Were I not afraid that it would be hard on my followers, I would order them to use the </a:t>
            </a:r>
            <a:r>
              <a:rPr lang="en-GB" b="0" i="0" err="1">
                <a:solidFill>
                  <a:srgbClr val="08081A"/>
                </a:solidFill>
                <a:effectLst/>
                <a:latin typeface="Akzidenz Roman"/>
              </a:rPr>
              <a:t>siwak</a:t>
            </a:r>
            <a:r>
              <a:rPr lang="en-GB" b="0" i="0">
                <a:solidFill>
                  <a:srgbClr val="08081A"/>
                </a:solidFill>
                <a:effectLst/>
                <a:latin typeface="Akzidenz Roman"/>
              </a:rPr>
              <a:t> (as obligatory, for cleaning the teeth)” </a:t>
            </a:r>
            <a:r>
              <a:rPr lang="en-GB" b="1" i="0" u="none" strike="noStrike">
                <a:effectLst/>
                <a:latin typeface="Akzidenz Roman"/>
              </a:rPr>
              <a:t>Reference: </a:t>
            </a:r>
            <a:r>
              <a:rPr lang="en-GB">
                <a:hlinkClick r:id="rId3"/>
              </a:rPr>
              <a:t>Sahih al-Bukhari 7240</a:t>
            </a:r>
            <a:endParaRPr lang="en-GB"/>
          </a:p>
          <a:p>
            <a:endParaRPr lang="en-GB" b="1" i="0">
              <a:solidFill>
                <a:srgbClr val="8E8E8E"/>
              </a:solidFill>
              <a:effectLst/>
              <a:latin typeface="Verdana" panose="020B0604030504040204" pitchFamily="34" charset="0"/>
            </a:endParaRPr>
          </a:p>
          <a:p>
            <a:r>
              <a:rPr lang="en-GB" b="0" i="0">
                <a:solidFill>
                  <a:srgbClr val="08081A"/>
                </a:solidFill>
                <a:effectLst/>
                <a:latin typeface="Akzidenz Roman"/>
              </a:rPr>
              <a:t>A'isha (RA) reported God’s messenger as saying, “The prayer before which the tooth-stick is used is seventy times more excellent than that before which it is not used.” </a:t>
            </a:r>
            <a:r>
              <a:rPr lang="en-GB" b="0" i="0" err="1">
                <a:solidFill>
                  <a:srgbClr val="08081A"/>
                </a:solidFill>
                <a:effectLst/>
                <a:latin typeface="Akzidenz Roman"/>
              </a:rPr>
              <a:t>Baihaqi</a:t>
            </a:r>
            <a:r>
              <a:rPr lang="en-GB" b="0" i="0">
                <a:solidFill>
                  <a:srgbClr val="08081A"/>
                </a:solidFill>
                <a:effectLst/>
                <a:latin typeface="Akzidenz Roman"/>
              </a:rPr>
              <a:t> transmitted it in the </a:t>
            </a:r>
            <a:r>
              <a:rPr lang="en-GB" b="0" i="1" err="1">
                <a:solidFill>
                  <a:srgbClr val="08081A"/>
                </a:solidFill>
                <a:effectLst/>
                <a:latin typeface="Akzidenz Roman"/>
              </a:rPr>
              <a:t>Shu'ab</a:t>
            </a:r>
            <a:r>
              <a:rPr lang="en-GB" b="0" i="1">
                <a:solidFill>
                  <a:srgbClr val="08081A"/>
                </a:solidFill>
                <a:effectLst/>
                <a:latin typeface="Akzidenz Roman"/>
              </a:rPr>
              <a:t> al-</a:t>
            </a:r>
            <a:r>
              <a:rPr lang="en-GB" b="0" i="1" err="1">
                <a:solidFill>
                  <a:srgbClr val="08081A"/>
                </a:solidFill>
                <a:effectLst/>
                <a:latin typeface="Akzidenz Roman"/>
              </a:rPr>
              <a:t>iman</a:t>
            </a:r>
            <a:r>
              <a:rPr lang="en-GB" b="0" i="0">
                <a:solidFill>
                  <a:srgbClr val="08081A"/>
                </a:solidFill>
                <a:effectLst/>
                <a:latin typeface="Akzidenz Roman"/>
              </a:rPr>
              <a:t>. </a:t>
            </a:r>
            <a:r>
              <a:rPr lang="en-GB" b="1" i="0" u="none" strike="noStrike">
                <a:effectLst/>
                <a:latin typeface="Akzidenz Roman"/>
              </a:rPr>
              <a:t>Reference: </a:t>
            </a:r>
            <a:r>
              <a:rPr lang="en-GB" err="1">
                <a:hlinkClick r:id="rId4"/>
              </a:rPr>
              <a:t>Mishkat</a:t>
            </a:r>
            <a:r>
              <a:rPr lang="en-GB">
                <a:hlinkClick r:id="rId4"/>
              </a:rPr>
              <a:t> al-</a:t>
            </a:r>
            <a:r>
              <a:rPr lang="en-GB" err="1">
                <a:hlinkClick r:id="rId4"/>
              </a:rPr>
              <a:t>Masabih</a:t>
            </a:r>
            <a:r>
              <a:rPr lang="en-GB">
                <a:hlinkClick r:id="rId4"/>
              </a:rPr>
              <a:t> 389</a:t>
            </a:r>
            <a:endParaRPr lang="en-US" b="1"/>
          </a:p>
        </p:txBody>
      </p:sp>
      <p:sp>
        <p:nvSpPr>
          <p:cNvPr id="4" name="Slide Number Placeholder 3"/>
          <p:cNvSpPr>
            <a:spLocks noGrp="1"/>
          </p:cNvSpPr>
          <p:nvPr>
            <p:ph type="sldNum" sz="quarter" idx="5"/>
          </p:nvPr>
        </p:nvSpPr>
        <p:spPr/>
        <p:txBody>
          <a:bodyPr/>
          <a:lstStyle/>
          <a:p>
            <a:fld id="{0775476F-A808-1F46-A368-07984F6DA22E}" type="slidenum">
              <a:rPr lang="en-US" smtClean="0"/>
              <a:t>10</a:t>
            </a:fld>
            <a:endParaRPr lang="en-US"/>
          </a:p>
        </p:txBody>
      </p:sp>
    </p:spTree>
    <p:extLst>
      <p:ext uri="{BB962C8B-B14F-4D97-AF65-F5344CB8AC3E}">
        <p14:creationId xmlns:p14="http://schemas.microsoft.com/office/powerpoint/2010/main" val="8234672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11</a:t>
            </a:fld>
            <a:endParaRPr lang="en-US"/>
          </a:p>
        </p:txBody>
      </p:sp>
    </p:spTree>
    <p:extLst>
      <p:ext uri="{BB962C8B-B14F-4D97-AF65-F5344CB8AC3E}">
        <p14:creationId xmlns:p14="http://schemas.microsoft.com/office/powerpoint/2010/main" val="792749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US" b="1"/>
              <a:t>Umar bin Al-Khattab (RA) narrated: </a:t>
            </a:r>
            <a:r>
              <a:rPr lang="en-US"/>
              <a:t>"The Messenger of Allah (ﷺ) said: </a:t>
            </a:r>
            <a:r>
              <a:rPr lang="en-GB" b="0" i="0">
                <a:solidFill>
                  <a:srgbClr val="08081A"/>
                </a:solidFill>
                <a:effectLst/>
                <a:latin typeface="Akzidenz Roman"/>
              </a:rPr>
              <a:t>“If one after performing ablution completely recites the following supplication: (Ash-</a:t>
            </a:r>
            <a:r>
              <a:rPr lang="en-GB" b="0" i="0" err="1">
                <a:solidFill>
                  <a:srgbClr val="08081A"/>
                </a:solidFill>
                <a:effectLst/>
                <a:latin typeface="Akzidenz Roman"/>
              </a:rPr>
              <a:t>hadu</a:t>
            </a:r>
            <a:r>
              <a:rPr lang="en-GB" b="0" i="0">
                <a:solidFill>
                  <a:srgbClr val="08081A"/>
                </a:solidFill>
                <a:effectLst/>
                <a:latin typeface="Akzidenz Roman"/>
              </a:rPr>
              <a:t> an la </a:t>
            </a:r>
            <a:r>
              <a:rPr lang="en-GB" b="0" i="0" err="1">
                <a:solidFill>
                  <a:srgbClr val="08081A"/>
                </a:solidFill>
                <a:effectLst/>
                <a:latin typeface="Akzidenz Roman"/>
              </a:rPr>
              <a:t>ilaha</a:t>
            </a:r>
            <a:r>
              <a:rPr lang="en-GB" b="0" i="0">
                <a:solidFill>
                  <a:srgbClr val="08081A"/>
                </a:solidFill>
                <a:effectLst/>
                <a:latin typeface="Akzidenz Roman"/>
              </a:rPr>
              <a:t> ill-Allahu </a:t>
            </a:r>
            <a:r>
              <a:rPr lang="en-GB" b="0" i="0" err="1">
                <a:solidFill>
                  <a:srgbClr val="08081A"/>
                </a:solidFill>
                <a:effectLst/>
                <a:latin typeface="Akzidenz Roman"/>
              </a:rPr>
              <a:t>wahdahu</a:t>
            </a:r>
            <a:r>
              <a:rPr lang="en-GB" b="0" i="0">
                <a:solidFill>
                  <a:srgbClr val="08081A"/>
                </a:solidFill>
                <a:effectLst/>
                <a:latin typeface="Akzidenz Roman"/>
              </a:rPr>
              <a:t> la </a:t>
            </a:r>
            <a:r>
              <a:rPr lang="en-GB" b="0" i="0" err="1">
                <a:solidFill>
                  <a:srgbClr val="08081A"/>
                </a:solidFill>
                <a:effectLst/>
                <a:latin typeface="Akzidenz Roman"/>
              </a:rPr>
              <a:t>sharika</a:t>
            </a:r>
            <a:r>
              <a:rPr lang="en-GB" b="0" i="0">
                <a:solidFill>
                  <a:srgbClr val="08081A"/>
                </a:solidFill>
                <a:effectLst/>
                <a:latin typeface="Akzidenz Roman"/>
              </a:rPr>
              <a:t> </a:t>
            </a:r>
            <a:r>
              <a:rPr lang="en-GB" b="0" i="0" err="1">
                <a:solidFill>
                  <a:srgbClr val="08081A"/>
                </a:solidFill>
                <a:effectLst/>
                <a:latin typeface="Akzidenz Roman"/>
              </a:rPr>
              <a:t>lahu</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ash </a:t>
            </a:r>
            <a:r>
              <a:rPr lang="en-GB" b="0" i="0" err="1">
                <a:solidFill>
                  <a:srgbClr val="08081A"/>
                </a:solidFill>
                <a:effectLst/>
                <a:latin typeface="Akzidenz Roman"/>
              </a:rPr>
              <a:t>hadu</a:t>
            </a:r>
            <a:r>
              <a:rPr lang="en-GB" b="0" i="0">
                <a:solidFill>
                  <a:srgbClr val="08081A"/>
                </a:solidFill>
                <a:effectLst/>
                <a:latin typeface="Akzidenz Roman"/>
              </a:rPr>
              <a:t> anna Muhammadan ‘</a:t>
            </a:r>
            <a:r>
              <a:rPr lang="en-GB" b="0" i="0" err="1">
                <a:solidFill>
                  <a:srgbClr val="08081A"/>
                </a:solidFill>
                <a:effectLst/>
                <a:latin typeface="Akzidenz Roman"/>
              </a:rPr>
              <a:t>abduhu</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a:t>
            </a:r>
            <a:r>
              <a:rPr lang="en-GB" b="0" i="0" err="1">
                <a:solidFill>
                  <a:srgbClr val="08081A"/>
                </a:solidFill>
                <a:effectLst/>
                <a:latin typeface="Akzidenz Roman"/>
              </a:rPr>
              <a:t>Rasuluhu</a:t>
            </a:r>
            <a:r>
              <a:rPr lang="en-GB" b="0" i="0">
                <a:solidFill>
                  <a:srgbClr val="08081A"/>
                </a:solidFill>
                <a:effectLst/>
                <a:latin typeface="Akzidenz Roman"/>
              </a:rPr>
              <a:t>) ‘I testify that there is no one worthy of worship but Allah, He is Alone and has no partner and Muhammad (</a:t>
            </a:r>
            <a:r>
              <a:rPr lang="ar-AE" b="0" i="0">
                <a:solidFill>
                  <a:srgbClr val="08081A"/>
                </a:solidFill>
                <a:effectLst/>
                <a:latin typeface="Akzidenz Roman"/>
              </a:rPr>
              <a:t>ﷺ) </a:t>
            </a:r>
            <a:r>
              <a:rPr lang="en-GB" b="0" i="0">
                <a:solidFill>
                  <a:srgbClr val="08081A"/>
                </a:solidFill>
                <a:effectLst/>
                <a:latin typeface="Akzidenz Roman"/>
              </a:rPr>
              <a:t>) is his slave and Messenger’, all the eight gates of Paradise will be opened for him and he may enter through any gate he wishes”. </a:t>
            </a:r>
            <a:r>
              <a:rPr lang="en-GB" b="1" i="0" u="none" strike="noStrike">
                <a:effectLst/>
                <a:latin typeface="Akzidenz Roman"/>
              </a:rPr>
              <a:t>Reference: </a:t>
            </a:r>
            <a:r>
              <a:rPr lang="en-GB" err="1">
                <a:hlinkClick r:id="rId3"/>
              </a:rPr>
              <a:t>Bulugh</a:t>
            </a:r>
            <a:r>
              <a:rPr lang="en-GB">
                <a:hlinkClick r:id="rId3"/>
              </a:rPr>
              <a:t> al-</a:t>
            </a:r>
            <a:r>
              <a:rPr lang="en-GB" err="1">
                <a:hlinkClick r:id="rId3"/>
              </a:rPr>
              <a:t>Maram</a:t>
            </a:r>
            <a:r>
              <a:rPr lang="en-GB">
                <a:hlinkClick r:id="rId3"/>
              </a:rPr>
              <a:t> 57</a:t>
            </a:r>
            <a:endParaRPr lang="en-US" b="1"/>
          </a:p>
        </p:txBody>
      </p:sp>
      <p:sp>
        <p:nvSpPr>
          <p:cNvPr id="4" name="Slide Number Placeholder 3"/>
          <p:cNvSpPr>
            <a:spLocks noGrp="1"/>
          </p:cNvSpPr>
          <p:nvPr>
            <p:ph type="sldNum" sz="quarter" idx="5"/>
          </p:nvPr>
        </p:nvSpPr>
        <p:spPr/>
        <p:txBody>
          <a:bodyPr/>
          <a:lstStyle/>
          <a:p>
            <a:fld id="{0775476F-A808-1F46-A368-07984F6DA22E}" type="slidenum">
              <a:rPr lang="en-US" smtClean="0"/>
              <a:t>12</a:t>
            </a:fld>
            <a:endParaRPr lang="en-US"/>
          </a:p>
        </p:txBody>
      </p:sp>
    </p:spTree>
    <p:extLst>
      <p:ext uri="{BB962C8B-B14F-4D97-AF65-F5344CB8AC3E}">
        <p14:creationId xmlns:p14="http://schemas.microsoft.com/office/powerpoint/2010/main" val="1876923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000000"/>
                </a:solidFill>
                <a:effectLst/>
                <a:latin typeface="Akzidenz Roman"/>
              </a:rPr>
              <a:t>It was narrated from </a:t>
            </a:r>
            <a:r>
              <a:rPr lang="en-GB" b="1" i="0" u="none" strike="noStrike">
                <a:solidFill>
                  <a:srgbClr val="000000"/>
                </a:solidFill>
                <a:effectLst/>
                <a:latin typeface="Akzidenz Roman"/>
              </a:rPr>
              <a:t>'Abdullah bin 'Amr (RA) that: </a:t>
            </a:r>
            <a:r>
              <a:rPr lang="en-GB" b="0" i="0" u="none" strike="noStrike">
                <a:effectLst/>
                <a:latin typeface="Akzidenz Roman"/>
              </a:rPr>
              <a:t>The Messenger of Allah passed by Sa'd when he was performing ablution, and he said: 'What is this extravagance?' He said: 'Can there be any extravagance in ablution?' He said: 'Yes, even if you are on the bank of a flowing river.’”</a:t>
            </a:r>
            <a:r>
              <a:rPr lang="en-GB" b="1" i="0" u="none" strike="noStrike">
                <a:solidFill>
                  <a:srgbClr val="303030"/>
                </a:solidFill>
                <a:effectLst/>
                <a:latin typeface="Noto Sans" panose="020B0502040504020204" pitchFamily="34" charset="0"/>
              </a:rPr>
              <a:t> </a:t>
            </a:r>
            <a:r>
              <a:rPr lang="en-GB" b="1" i="0" u="none" strike="noStrike">
                <a:effectLst/>
                <a:latin typeface="Akzidenz Roman"/>
              </a:rPr>
              <a:t>Reference: </a:t>
            </a:r>
            <a:r>
              <a:rPr lang="en-GB">
                <a:hlinkClick r:id="rId3"/>
              </a:rPr>
              <a:t>Sunan Ibn </a:t>
            </a:r>
            <a:r>
              <a:rPr lang="en-GB" err="1">
                <a:hlinkClick r:id="rId3"/>
              </a:rPr>
              <a:t>Majah</a:t>
            </a:r>
            <a:r>
              <a:rPr lang="en-GB">
                <a:hlinkClick r:id="rId3"/>
              </a:rPr>
              <a:t> 425</a:t>
            </a:r>
            <a:endParaRPr lang="en-GB" b="1"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13</a:t>
            </a:fld>
            <a:endParaRPr lang="en-US"/>
          </a:p>
        </p:txBody>
      </p:sp>
    </p:spTree>
    <p:extLst>
      <p:ext uri="{BB962C8B-B14F-4D97-AF65-F5344CB8AC3E}">
        <p14:creationId xmlns:p14="http://schemas.microsoft.com/office/powerpoint/2010/main" val="2453280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14</a:t>
            </a:fld>
            <a:endParaRPr lang="en-US"/>
          </a:p>
        </p:txBody>
      </p:sp>
    </p:spTree>
    <p:extLst>
      <p:ext uri="{BB962C8B-B14F-4D97-AF65-F5344CB8AC3E}">
        <p14:creationId xmlns:p14="http://schemas.microsoft.com/office/powerpoint/2010/main" val="1734152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Jabir (RA) reported: </a:t>
            </a:r>
            <a:r>
              <a:rPr lang="en-GB" b="0" i="0" u="none" strike="noStrike">
                <a:effectLst/>
                <a:latin typeface="Akzidenz Roman"/>
              </a:rPr>
              <a:t>Messenger of Allah (</a:t>
            </a:r>
            <a:r>
              <a:rPr lang="ar-AE" b="0" i="0" u="none" strike="noStrike">
                <a:effectLst/>
                <a:latin typeface="Akzidenz Roman"/>
              </a:rPr>
              <a:t>ﷺ</a:t>
            </a:r>
            <a:r>
              <a:rPr lang="en-GB" b="0" i="0" u="none" strike="noStrike">
                <a:effectLst/>
                <a:latin typeface="Akzidenz Roman"/>
              </a:rPr>
              <a:t>) said, "The five daily Salat (prayers) are like a great river running by your door in which you take a bath five times a day.“ </a:t>
            </a:r>
            <a:r>
              <a:rPr lang="en-GB" b="1" i="0" u="none" strike="noStrike">
                <a:effectLst/>
                <a:latin typeface="Akzidenz Roman"/>
              </a:rPr>
              <a:t>Reference: </a:t>
            </a:r>
            <a:r>
              <a:rPr lang="en-GB">
                <a:hlinkClick r:id="rId3"/>
              </a:rPr>
              <a:t>Riyad as-</a:t>
            </a:r>
            <a:r>
              <a:rPr lang="en-GB" err="1">
                <a:hlinkClick r:id="rId3"/>
              </a:rPr>
              <a:t>Salihin</a:t>
            </a:r>
            <a:r>
              <a:rPr lang="en-GB">
                <a:hlinkClick r:id="rId3"/>
              </a:rPr>
              <a:t> 429</a:t>
            </a:r>
            <a:endParaRPr lang="en-GB" b="1"/>
          </a:p>
          <a:p>
            <a:endParaRPr lang="en-GB" b="1"/>
          </a:p>
          <a:p>
            <a:r>
              <a:rPr lang="en-GB" b="1"/>
              <a:t>Abu Huraira (</a:t>
            </a:r>
            <a:r>
              <a:rPr lang="en-US" b="1"/>
              <a:t>RA)</a:t>
            </a:r>
            <a:r>
              <a:rPr lang="en-GB" b="1"/>
              <a:t> narrated: </a:t>
            </a:r>
            <a:r>
              <a:rPr lang="en-GB" b="0" i="0">
                <a:solidFill>
                  <a:srgbClr val="08081A"/>
                </a:solidFill>
                <a:effectLst/>
                <a:latin typeface="Akzidenz Roman"/>
              </a:rPr>
              <a:t>Allah's Messenger (</a:t>
            </a:r>
            <a:r>
              <a:rPr lang="ar-AE" b="0" i="0">
                <a:solidFill>
                  <a:srgbClr val="08081A"/>
                </a:solidFill>
                <a:effectLst/>
                <a:latin typeface="Akzidenz Roman"/>
              </a:rPr>
              <a:t>ﷺ) </a:t>
            </a:r>
            <a:r>
              <a:rPr lang="en-GB" b="0" i="0">
                <a:solidFill>
                  <a:srgbClr val="08081A"/>
                </a:solidFill>
                <a:effectLst/>
                <a:latin typeface="Akzidenz Roman"/>
              </a:rPr>
              <a:t>) said, "If the people knew what is the reward of making the call (for the prayer) and (of being in) the first row (in the prayer), and if they found no other way to get this privilege except by casting lots, they would certainly cast lots for it. If they knew the reward of the noon prayer, they would race for it, and if they knew the reward of the morning (i.e. </a:t>
            </a:r>
            <a:r>
              <a:rPr lang="en-GB" b="0" i="0" err="1">
                <a:solidFill>
                  <a:srgbClr val="08081A"/>
                </a:solidFill>
                <a:effectLst/>
                <a:latin typeface="Akzidenz Roman"/>
              </a:rPr>
              <a:t>Fajr</a:t>
            </a:r>
            <a:r>
              <a:rPr lang="en-GB" b="0" i="0">
                <a:solidFill>
                  <a:srgbClr val="08081A"/>
                </a:solidFill>
                <a:effectLst/>
                <a:latin typeface="Akzidenz Roman"/>
              </a:rPr>
              <a:t>) and `Isha prayers, they would present themselves for the prayer even if they had to crawl to reach there.” </a:t>
            </a:r>
            <a:r>
              <a:rPr lang="en-GB" b="1" i="0" u="none" strike="noStrike">
                <a:effectLst/>
                <a:latin typeface="Akzidenz Roman"/>
              </a:rPr>
              <a:t>Reference: </a:t>
            </a:r>
            <a:r>
              <a:rPr lang="en-GB">
                <a:hlinkClick r:id="rId4"/>
              </a:rPr>
              <a:t>Sahih al-Bukhari 2689</a:t>
            </a:r>
            <a:endParaRPr lang="en-GB" b="1" i="0">
              <a:solidFill>
                <a:srgbClr val="303030"/>
              </a:solidFill>
              <a:effectLst/>
              <a:latin typeface="Noto Sans" panose="020B0502040504020204" pitchFamily="34" charset="0"/>
            </a:endParaRPr>
          </a:p>
          <a:p>
            <a:pPr algn="l" rtl="0"/>
            <a:endParaRPr lang="en-GB" b="1" i="0">
              <a:solidFill>
                <a:srgbClr val="303030"/>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15</a:t>
            </a:fld>
            <a:endParaRPr lang="en-US"/>
          </a:p>
        </p:txBody>
      </p:sp>
    </p:spTree>
    <p:extLst>
      <p:ext uri="{BB962C8B-B14F-4D97-AF65-F5344CB8AC3E}">
        <p14:creationId xmlns:p14="http://schemas.microsoft.com/office/powerpoint/2010/main" val="60780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Anas bin Malik (RA) narrated: </a:t>
            </a:r>
            <a:r>
              <a:rPr lang="en-GB" b="0" i="0" u="none" strike="noStrike">
                <a:effectLst/>
                <a:latin typeface="Akzidenz Roman"/>
              </a:rPr>
              <a:t>"On the Night of Isra, fifty prayers were made obligatory upon the Prophet. Then it was decreased until it was made five. Then it was called out: 'O Muhammad! Indeed My Word does not change; these five prayers will be recorded for you as fifty.’” </a:t>
            </a:r>
            <a:r>
              <a:rPr lang="en-GB" b="1" i="0" u="none" strike="noStrike">
                <a:effectLst/>
                <a:latin typeface="Akzidenz Roman"/>
              </a:rPr>
              <a:t>Reference: </a:t>
            </a:r>
            <a:r>
              <a:rPr lang="en-GB">
                <a:hlinkClick r:id="rId3"/>
              </a:rPr>
              <a:t>Jami` at-</a:t>
            </a:r>
            <a:r>
              <a:rPr lang="en-GB" err="1">
                <a:hlinkClick r:id="rId3"/>
              </a:rPr>
              <a:t>Tirmidhi</a:t>
            </a:r>
            <a:r>
              <a:rPr lang="en-GB">
                <a:hlinkClick r:id="rId3"/>
              </a:rPr>
              <a:t> 213</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16</a:t>
            </a:fld>
            <a:endParaRPr lang="en-US"/>
          </a:p>
        </p:txBody>
      </p:sp>
    </p:spTree>
    <p:extLst>
      <p:ext uri="{BB962C8B-B14F-4D97-AF65-F5344CB8AC3E}">
        <p14:creationId xmlns:p14="http://schemas.microsoft.com/office/powerpoint/2010/main" val="273029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Aishah </a:t>
            </a:r>
            <a:r>
              <a:rPr lang="en-GB" b="1"/>
              <a:t>(RA) </a:t>
            </a:r>
            <a:r>
              <a:rPr lang="en-GB" b="1" i="0" u="none" strike="noStrike">
                <a:solidFill>
                  <a:srgbClr val="000000"/>
                </a:solidFill>
                <a:effectLst/>
                <a:latin typeface="Akzidenz Roman"/>
              </a:rPr>
              <a:t>narrated: </a:t>
            </a:r>
            <a:r>
              <a:rPr lang="en-GB" b="0" i="0" u="none" strike="noStrike">
                <a:solidFill>
                  <a:srgbClr val="000000"/>
                </a:solidFill>
                <a:effectLst/>
                <a:latin typeface="Akzidenz Roman"/>
              </a:rPr>
              <a:t>that Allah's Messenger </a:t>
            </a:r>
            <a:r>
              <a:rPr lang="en-GB" b="0" i="0" u="none" strike="noStrike">
                <a:effectLst/>
                <a:latin typeface="Akzidenz Roman"/>
              </a:rPr>
              <a:t>(</a:t>
            </a:r>
            <a:r>
              <a:rPr lang="ar-AE" b="0" i="0" u="none" strike="noStrike">
                <a:effectLst/>
                <a:latin typeface="Akzidenz Roman"/>
              </a:rPr>
              <a:t>ﷺ</a:t>
            </a:r>
            <a:r>
              <a:rPr lang="en-GB" b="0" i="0" u="none" strike="noStrike">
                <a:effectLst/>
                <a:latin typeface="Akzidenz Roman"/>
              </a:rPr>
              <a:t>)</a:t>
            </a:r>
            <a:r>
              <a:rPr lang="en-GB" b="0" i="0" u="none" strike="noStrike">
                <a:solidFill>
                  <a:srgbClr val="000000"/>
                </a:solidFill>
                <a:effectLst/>
                <a:latin typeface="Akzidenz Roman"/>
              </a:rPr>
              <a:t> said: </a:t>
            </a:r>
            <a:r>
              <a:rPr lang="en-GB" b="0" i="0" u="none" strike="noStrike">
                <a:effectLst/>
                <a:latin typeface="Akzidenz Roman"/>
              </a:rPr>
              <a:t>"Whoever is regular with twelve </a:t>
            </a:r>
            <a:r>
              <a:rPr lang="en-GB" b="0" i="0" u="none" strike="noStrike" err="1">
                <a:effectLst/>
                <a:latin typeface="Akzidenz Roman"/>
              </a:rPr>
              <a:t>Rak'ah</a:t>
            </a:r>
            <a:r>
              <a:rPr lang="en-GB" b="0" i="0" u="none" strike="noStrike">
                <a:effectLst/>
                <a:latin typeface="Akzidenz Roman"/>
              </a:rPr>
              <a:t> of Sunnah (prayer), Allah will build a house for him in Paradise: Four </a:t>
            </a:r>
            <a:r>
              <a:rPr lang="en-GB" b="0" i="0" u="none" strike="noStrike" err="1">
                <a:effectLst/>
                <a:latin typeface="Akzidenz Roman"/>
              </a:rPr>
              <a:t>Rak'ah</a:t>
            </a:r>
            <a:r>
              <a:rPr lang="en-GB" b="0" i="0" u="none" strike="noStrike">
                <a:effectLst/>
                <a:latin typeface="Akzidenz Roman"/>
              </a:rPr>
              <a:t> before Zuhr, two </a:t>
            </a:r>
            <a:r>
              <a:rPr lang="en-GB" b="0" i="0" u="none" strike="noStrike" err="1">
                <a:effectLst/>
                <a:latin typeface="Akzidenz Roman"/>
              </a:rPr>
              <a:t>Rak'ah</a:t>
            </a:r>
            <a:r>
              <a:rPr lang="en-GB" b="0" i="0" u="none" strike="noStrike">
                <a:effectLst/>
                <a:latin typeface="Akzidenz Roman"/>
              </a:rPr>
              <a:t> after it, two </a:t>
            </a:r>
            <a:r>
              <a:rPr lang="en-GB" b="0" i="0" u="none" strike="noStrike" err="1">
                <a:effectLst/>
                <a:latin typeface="Akzidenz Roman"/>
              </a:rPr>
              <a:t>Rak'ah</a:t>
            </a:r>
            <a:r>
              <a:rPr lang="en-GB" b="0" i="0" u="none" strike="noStrike">
                <a:effectLst/>
                <a:latin typeface="Akzidenz Roman"/>
              </a:rPr>
              <a:t> after Maghrib, two </a:t>
            </a:r>
            <a:r>
              <a:rPr lang="en-GB" b="0" i="0" u="none" strike="noStrike" err="1">
                <a:effectLst/>
                <a:latin typeface="Akzidenz Roman"/>
              </a:rPr>
              <a:t>Rak'ah</a:t>
            </a:r>
            <a:r>
              <a:rPr lang="en-GB" b="0" i="0" u="none" strike="noStrike">
                <a:effectLst/>
                <a:latin typeface="Akzidenz Roman"/>
              </a:rPr>
              <a:t> after Isha, and two </a:t>
            </a:r>
            <a:r>
              <a:rPr lang="en-GB" b="0" i="0" u="none" strike="noStrike" err="1">
                <a:effectLst/>
                <a:latin typeface="Akzidenz Roman"/>
              </a:rPr>
              <a:t>Rak'ah</a:t>
            </a:r>
            <a:r>
              <a:rPr lang="en-GB" b="0" i="0" u="none" strike="noStrike">
                <a:effectLst/>
                <a:latin typeface="Akzidenz Roman"/>
              </a:rPr>
              <a:t> before </a:t>
            </a:r>
            <a:r>
              <a:rPr lang="en-GB" b="0" i="0" u="none" strike="noStrike" err="1">
                <a:effectLst/>
                <a:latin typeface="Akzidenz Roman"/>
              </a:rPr>
              <a:t>Fajr</a:t>
            </a:r>
            <a:r>
              <a:rPr lang="en-GB" b="0" i="0" u="none" strike="noStrike">
                <a:effectLst/>
                <a:latin typeface="Akzidenz Roman"/>
              </a:rPr>
              <a:t>.“ </a:t>
            </a:r>
            <a:r>
              <a:rPr lang="en-GB" b="1" i="0" u="none" strike="noStrike">
                <a:effectLst/>
                <a:latin typeface="Akzidenz Roman"/>
              </a:rPr>
              <a:t>Reference: </a:t>
            </a:r>
            <a:r>
              <a:rPr lang="en-GB">
                <a:hlinkClick r:id="rId3"/>
              </a:rPr>
              <a:t>Jami` at-</a:t>
            </a:r>
            <a:r>
              <a:rPr lang="en-GB" err="1">
                <a:hlinkClick r:id="rId3"/>
              </a:rPr>
              <a:t>Tirmidhi</a:t>
            </a:r>
            <a:r>
              <a:rPr lang="en-GB">
                <a:hlinkClick r:id="rId3"/>
              </a:rPr>
              <a:t> 414</a:t>
            </a:r>
            <a:endParaRPr lang="en-GB" b="1"/>
          </a:p>
          <a:p>
            <a:endParaRPr lang="en-GB"/>
          </a:p>
          <a:p>
            <a:pPr algn="just"/>
            <a:r>
              <a:rPr lang="en-GB" b="1"/>
              <a:t>Aishah (RA) reported: </a:t>
            </a:r>
            <a:r>
              <a:rPr lang="en-GB"/>
              <a:t>The Prophet (ﷺ) said, "The two </a:t>
            </a:r>
            <a:r>
              <a:rPr lang="en-GB" err="1"/>
              <a:t>Rak'ah</a:t>
            </a:r>
            <a:r>
              <a:rPr lang="en-GB"/>
              <a:t> before the dawn (</a:t>
            </a:r>
            <a:r>
              <a:rPr lang="en-GB" err="1"/>
              <a:t>Fajr</a:t>
            </a:r>
            <a:r>
              <a:rPr lang="en-GB"/>
              <a:t>) prayer are better than this world and all it contains." </a:t>
            </a:r>
            <a:r>
              <a:rPr lang="en-GB" b="1" i="0" u="none" strike="noStrike">
                <a:effectLst/>
                <a:latin typeface="Akzidenz Roman"/>
              </a:rPr>
              <a:t>Reference: </a:t>
            </a:r>
            <a:r>
              <a:rPr lang="en-GB">
                <a:hlinkClick r:id="rId4"/>
              </a:rPr>
              <a:t>Riyad as-</a:t>
            </a:r>
            <a:r>
              <a:rPr lang="en-GB" err="1">
                <a:hlinkClick r:id="rId4"/>
              </a:rPr>
              <a:t>Salihin</a:t>
            </a:r>
            <a:r>
              <a:rPr lang="en-GB">
                <a:hlinkClick r:id="rId4"/>
              </a:rPr>
              <a:t> 1102</a:t>
            </a:r>
            <a:endParaRPr lang="en-GB">
              <a:cs typeface="Calibri"/>
            </a:endParaRPr>
          </a:p>
          <a:p>
            <a:pPr algn="just"/>
            <a:endParaRPr lang="en-GB">
              <a:cs typeface="Calibri"/>
            </a:endParaRPr>
          </a:p>
          <a:p>
            <a:pPr algn="just"/>
            <a:r>
              <a:rPr lang="en-GB" b="1" err="1">
                <a:cs typeface="Calibri"/>
              </a:rPr>
              <a:t>Abu’d-Darda</a:t>
            </a:r>
            <a:r>
              <a:rPr lang="en-GB" b="1">
                <a:cs typeface="Calibri"/>
              </a:rPr>
              <a:t>’ (RA) reported: </a:t>
            </a:r>
            <a:r>
              <a:rPr lang="en-GB" b="0" i="0" u="none" strike="noStrike">
                <a:effectLst/>
                <a:latin typeface="Akzidenz Roman"/>
              </a:rPr>
              <a:t>My friend (the Messenger of Allah)</a:t>
            </a:r>
            <a:r>
              <a:rPr lang="ar-AE" b="0" i="0" u="none" strike="noStrike">
                <a:effectLst/>
                <a:latin typeface="Akzidenz Roman"/>
              </a:rPr>
              <a:t>ﷺ) </a:t>
            </a:r>
            <a:r>
              <a:rPr lang="en-GB" b="0" i="0" u="none" strike="noStrike">
                <a:effectLst/>
                <a:latin typeface="Akzidenz Roman"/>
              </a:rPr>
              <a:t>) directed me to observe </a:t>
            </a:r>
            <a:r>
              <a:rPr lang="en-GB" b="0" i="0" u="none" strike="noStrike" err="1">
                <a:effectLst/>
                <a:latin typeface="Akzidenz Roman"/>
              </a:rPr>
              <a:t>Saum</a:t>
            </a:r>
            <a:r>
              <a:rPr lang="en-GB" b="0" i="0" u="none" strike="noStrike">
                <a:effectLst/>
                <a:latin typeface="Akzidenz Roman"/>
              </a:rPr>
              <a:t> (fasting) for three days in every month, to perform two </a:t>
            </a:r>
            <a:r>
              <a:rPr lang="en-GB" b="0" i="0" u="none" strike="noStrike" err="1">
                <a:effectLst/>
                <a:latin typeface="Akzidenz Roman"/>
              </a:rPr>
              <a:t>Rak'ah</a:t>
            </a:r>
            <a:r>
              <a:rPr lang="en-GB" b="0" i="0" u="none" strike="noStrike">
                <a:effectLst/>
                <a:latin typeface="Akzidenz Roman"/>
              </a:rPr>
              <a:t> (optional) Duha prayer at forenoon, and to perform the </a:t>
            </a:r>
            <a:r>
              <a:rPr lang="en-GB" b="0" i="0" u="none" strike="noStrike" err="1">
                <a:effectLst/>
                <a:latin typeface="Akzidenz Roman"/>
              </a:rPr>
              <a:t>Witr</a:t>
            </a:r>
            <a:r>
              <a:rPr lang="en-GB" b="0" i="0" u="none" strike="noStrike">
                <a:effectLst/>
                <a:latin typeface="Akzidenz Roman"/>
              </a:rPr>
              <a:t> prayer before going to bed.</a:t>
            </a:r>
            <a:r>
              <a:rPr lang="en-GB" b="1" i="0" u="none" strike="noStrike">
                <a:effectLst/>
                <a:latin typeface="Akzidenz Roman"/>
              </a:rPr>
              <a:t> Reference: </a:t>
            </a:r>
            <a:r>
              <a:rPr lang="en-GB">
                <a:hlinkClick r:id="rId5"/>
              </a:rPr>
              <a:t>Riyad as-</a:t>
            </a:r>
            <a:r>
              <a:rPr lang="en-GB" err="1">
                <a:hlinkClick r:id="rId5"/>
              </a:rPr>
              <a:t>Salihin</a:t>
            </a:r>
            <a:r>
              <a:rPr lang="en-GB">
                <a:hlinkClick r:id="rId5"/>
              </a:rPr>
              <a:t> 1259</a:t>
            </a:r>
            <a:endParaRPr lang="en-GB"/>
          </a:p>
          <a:p>
            <a:pPr algn="just"/>
            <a:endParaRPr lang="en-GB" b="1" i="0">
              <a:solidFill>
                <a:srgbClr val="000000"/>
              </a:solidFill>
              <a:effectLst/>
              <a:latin typeface="Verdana" panose="020B0604030504040204" pitchFamily="34" charset="0"/>
              <a:cs typeface="Calibri"/>
            </a:endParaRPr>
          </a:p>
          <a:p>
            <a:pPr algn="just"/>
            <a:r>
              <a:rPr lang="en-GB" b="1" i="0" u="none" strike="noStrike">
                <a:solidFill>
                  <a:srgbClr val="5D8080"/>
                </a:solidFill>
                <a:effectLst/>
                <a:latin typeface="Akzidenz Roman"/>
              </a:rPr>
              <a:t>Ibn `Umar </a:t>
            </a:r>
            <a:r>
              <a:rPr lang="en-GB" b="1">
                <a:cs typeface="Calibri"/>
              </a:rPr>
              <a:t>(RA) Narrated</a:t>
            </a:r>
            <a:r>
              <a:rPr lang="en-GB" b="1" i="0" u="none" strike="noStrike">
                <a:solidFill>
                  <a:srgbClr val="5D8080"/>
                </a:solidFill>
                <a:effectLst/>
                <a:latin typeface="Akzidenz Roman"/>
              </a:rPr>
              <a:t>: </a:t>
            </a:r>
            <a:r>
              <a:rPr lang="en-GB" b="0" i="0" u="none" strike="noStrike">
                <a:effectLst/>
                <a:latin typeface="Akzidenz Roman"/>
              </a:rPr>
              <a:t>Allah's Messenger</a:t>
            </a:r>
            <a:r>
              <a:rPr lang="ar-AE" b="0" i="0" u="none" strike="noStrike">
                <a:effectLst/>
                <a:latin typeface="Akzidenz Roman"/>
              </a:rPr>
              <a:t>ﷺ) </a:t>
            </a:r>
            <a:r>
              <a:rPr lang="en-GB" b="0" i="0" u="none" strike="noStrike">
                <a:effectLst/>
                <a:latin typeface="Akzidenz Roman"/>
              </a:rPr>
              <a:t>) said, "None of you should try to pray at sunrise or sunset.“ </a:t>
            </a:r>
            <a:r>
              <a:rPr lang="en-GB" b="1" i="0" u="none" strike="noStrike">
                <a:effectLst/>
                <a:latin typeface="Akzidenz Roman"/>
              </a:rPr>
              <a:t>Reference: </a:t>
            </a:r>
            <a:r>
              <a:rPr lang="en-GB">
                <a:hlinkClick r:id="rId6"/>
              </a:rPr>
              <a:t>Sahih al-Bukhari 585</a:t>
            </a:r>
            <a:endParaRPr lang="en-GB" b="1" i="0" u="none" strike="noStrike">
              <a:effectLst/>
              <a:latin typeface="Akzidenz Roman"/>
            </a:endParaRPr>
          </a:p>
          <a:p>
            <a:pPr algn="just"/>
            <a:endParaRPr lang="en-GB">
              <a:cs typeface="Calibri"/>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17</a:t>
            </a:fld>
            <a:endParaRPr lang="en-US"/>
          </a:p>
        </p:txBody>
      </p:sp>
    </p:spTree>
    <p:extLst>
      <p:ext uri="{BB962C8B-B14F-4D97-AF65-F5344CB8AC3E}">
        <p14:creationId xmlns:p14="http://schemas.microsoft.com/office/powerpoint/2010/main" val="1042401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b="1" i="0" dirty="0">
              <a:solidFill>
                <a:srgbClr val="303030"/>
              </a:solidFill>
              <a:effectLst/>
              <a:latin typeface="Noto Sans" panose="020B0502040504020204" pitchFamily="34" charset="0"/>
            </a:endParaRPr>
          </a:p>
          <a:p>
            <a:endParaRPr lang="en-GB" dirty="0"/>
          </a:p>
        </p:txBody>
      </p:sp>
      <p:sp>
        <p:nvSpPr>
          <p:cNvPr id="4" name="Slide Number Placeholder 3"/>
          <p:cNvSpPr>
            <a:spLocks noGrp="1"/>
          </p:cNvSpPr>
          <p:nvPr>
            <p:ph type="sldNum" sz="quarter" idx="5"/>
          </p:nvPr>
        </p:nvSpPr>
        <p:spPr/>
        <p:txBody>
          <a:bodyPr/>
          <a:lstStyle/>
          <a:p>
            <a:fld id="{0775476F-A808-1F46-A368-07984F6DA22E}" type="slidenum">
              <a:rPr lang="en-US" smtClean="0"/>
              <a:t>18</a:t>
            </a:fld>
            <a:endParaRPr lang="en-US"/>
          </a:p>
        </p:txBody>
      </p:sp>
    </p:spTree>
    <p:extLst>
      <p:ext uri="{BB962C8B-B14F-4D97-AF65-F5344CB8AC3E}">
        <p14:creationId xmlns:p14="http://schemas.microsoft.com/office/powerpoint/2010/main" val="3030932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Narrated Jabir bin 'Abdullah (RA): </a:t>
            </a:r>
            <a:r>
              <a:rPr lang="en-GB" b="0" i="0" u="none" strike="noStrike">
                <a:effectLst/>
                <a:latin typeface="Akzidenz Roman"/>
              </a:rPr>
              <a:t>The Prophet</a:t>
            </a:r>
            <a:r>
              <a:rPr lang="ar-AE" b="0" i="0" u="none" strike="noStrike">
                <a:effectLst/>
                <a:latin typeface="Akzidenz Roman"/>
              </a:rPr>
              <a:t>ﷺ) </a:t>
            </a:r>
            <a:r>
              <a:rPr lang="en-GB" b="0" i="0" u="none" strike="noStrike">
                <a:effectLst/>
                <a:latin typeface="Akzidenz Roman"/>
              </a:rPr>
              <a:t>) said: “…The earth has been made for me (and my followers) a place for praying and something with which to perform Tayammum (to purify oneself for prayer). Therefore, anyone (of my followers) can pray (anywhere) and at any time that the Salat (prayer) is due“ </a:t>
            </a:r>
            <a:r>
              <a:rPr lang="en-GB" b="1" i="0" u="none" strike="noStrike">
                <a:effectLst/>
                <a:latin typeface="Akzidenz Roman"/>
              </a:rPr>
              <a:t>Reference: </a:t>
            </a:r>
            <a:r>
              <a:rPr lang="en-GB" err="1">
                <a:hlinkClick r:id="rId3"/>
              </a:rPr>
              <a:t>Bulugh</a:t>
            </a:r>
            <a:r>
              <a:rPr lang="en-GB">
                <a:hlinkClick r:id="rId3"/>
              </a:rPr>
              <a:t> al-</a:t>
            </a:r>
            <a:r>
              <a:rPr lang="en-GB" err="1">
                <a:hlinkClick r:id="rId3"/>
              </a:rPr>
              <a:t>Maram</a:t>
            </a:r>
            <a:r>
              <a:rPr lang="en-GB">
                <a:hlinkClick r:id="rId3"/>
              </a:rPr>
              <a:t> 126</a:t>
            </a:r>
            <a:endParaRPr lang="en-GB" b="1" i="0">
              <a:solidFill>
                <a:srgbClr val="000000"/>
              </a:solidFill>
              <a:effectLst/>
              <a:latin typeface="Verdana" panose="020B0604030504040204" pitchFamily="34" charset="0"/>
            </a:endParaRPr>
          </a:p>
          <a:p>
            <a:pPr algn="just"/>
            <a:endParaRPr lang="en-GB" b="1" i="0" u="none" strike="noStrike">
              <a:solidFill>
                <a:srgbClr val="000000"/>
              </a:solidFill>
              <a:effectLst/>
              <a:latin typeface="Verdana" panose="020B0604030504040204" pitchFamily="34" charset="0"/>
            </a:endParaRPr>
          </a:p>
          <a:p>
            <a:pPr algn="just"/>
            <a:r>
              <a:rPr lang="en-GB" b="1" i="0" u="none" strike="noStrike">
                <a:solidFill>
                  <a:srgbClr val="000000"/>
                </a:solidFill>
                <a:effectLst/>
                <a:latin typeface="Verdana" panose="020B0604030504040204" pitchFamily="34" charset="0"/>
              </a:rPr>
              <a:t>Note: </a:t>
            </a:r>
            <a:r>
              <a:rPr lang="en-GB" b="0" i="0" u="none" strike="noStrike">
                <a:solidFill>
                  <a:srgbClr val="000000"/>
                </a:solidFill>
                <a:effectLst/>
                <a:latin typeface="Verdana" panose="020B0604030504040204" pitchFamily="34" charset="0"/>
              </a:rPr>
              <a:t>Tayammum can only be performed if certain conditions are met. </a:t>
            </a:r>
            <a:endParaRPr lang="en-GB" b="0" i="0" u="none" strike="noStrike">
              <a:effectLst/>
              <a:latin typeface="Akzidenz Roman"/>
            </a:endParaRPr>
          </a:p>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19</a:t>
            </a:fld>
            <a:endParaRPr lang="en-US"/>
          </a:p>
        </p:txBody>
      </p:sp>
    </p:spTree>
    <p:extLst>
      <p:ext uri="{BB962C8B-B14F-4D97-AF65-F5344CB8AC3E}">
        <p14:creationId xmlns:p14="http://schemas.microsoft.com/office/powerpoint/2010/main" val="41947498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2</a:t>
            </a:fld>
            <a:endParaRPr lang="en-US"/>
          </a:p>
        </p:txBody>
      </p:sp>
    </p:spTree>
    <p:extLst>
      <p:ext uri="{BB962C8B-B14F-4D97-AF65-F5344CB8AC3E}">
        <p14:creationId xmlns:p14="http://schemas.microsoft.com/office/powerpoint/2010/main" val="4139491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 </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20</a:t>
            </a:fld>
            <a:endParaRPr lang="en-US"/>
          </a:p>
        </p:txBody>
      </p:sp>
    </p:spTree>
    <p:extLst>
      <p:ext uri="{BB962C8B-B14F-4D97-AF65-F5344CB8AC3E}">
        <p14:creationId xmlns:p14="http://schemas.microsoft.com/office/powerpoint/2010/main" val="5860856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21</a:t>
            </a:fld>
            <a:endParaRPr lang="en-US"/>
          </a:p>
        </p:txBody>
      </p:sp>
    </p:spTree>
    <p:extLst>
      <p:ext uri="{BB962C8B-B14F-4D97-AF65-F5344CB8AC3E}">
        <p14:creationId xmlns:p14="http://schemas.microsoft.com/office/powerpoint/2010/main" val="980240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 </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22</a:t>
            </a:fld>
            <a:endParaRPr lang="en-US"/>
          </a:p>
        </p:txBody>
      </p:sp>
    </p:spTree>
    <p:extLst>
      <p:ext uri="{BB962C8B-B14F-4D97-AF65-F5344CB8AC3E}">
        <p14:creationId xmlns:p14="http://schemas.microsoft.com/office/powerpoint/2010/main" val="23925147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 </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23</a:t>
            </a:fld>
            <a:endParaRPr lang="en-US"/>
          </a:p>
        </p:txBody>
      </p:sp>
    </p:spTree>
    <p:extLst>
      <p:ext uri="{BB962C8B-B14F-4D97-AF65-F5344CB8AC3E}">
        <p14:creationId xmlns:p14="http://schemas.microsoft.com/office/powerpoint/2010/main" val="8701441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 </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24</a:t>
            </a:fld>
            <a:endParaRPr lang="en-US"/>
          </a:p>
        </p:txBody>
      </p:sp>
    </p:spTree>
    <p:extLst>
      <p:ext uri="{BB962C8B-B14F-4D97-AF65-F5344CB8AC3E}">
        <p14:creationId xmlns:p14="http://schemas.microsoft.com/office/powerpoint/2010/main" val="21388430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rgbClr val="0070C0"/>
              </a:solidFill>
              <a:latin typeface="Gill Sans Nova Light (Body)"/>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25</a:t>
            </a:fld>
            <a:endParaRPr lang="en-US"/>
          </a:p>
        </p:txBody>
      </p:sp>
    </p:spTree>
    <p:extLst>
      <p:ext uri="{BB962C8B-B14F-4D97-AF65-F5344CB8AC3E}">
        <p14:creationId xmlns:p14="http://schemas.microsoft.com/office/powerpoint/2010/main" val="293358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Gill Sans Nova Light (Body)"/>
                <a:ea typeface="+mn-lt"/>
                <a:cs typeface="Gill Sans Light" panose="020B0302020104020203" pitchFamily="34" charset="-79"/>
              </a:rPr>
              <a:t>All </a:t>
            </a:r>
            <a:r>
              <a:rPr lang="en-US" sz="1200" b="1">
                <a:latin typeface="Gill Sans Nova Light (Body)"/>
                <a:ea typeface="+mn-lt"/>
                <a:cs typeface="Gill Sans Light" panose="020B0302020104020203" pitchFamily="34" charset="-79"/>
              </a:rPr>
              <a:t>images</a:t>
            </a:r>
            <a:r>
              <a:rPr lang="en-US" sz="1200">
                <a:latin typeface="Gill Sans Nova Light (Body)"/>
                <a:ea typeface="+mn-lt"/>
                <a:cs typeface="Gill Sans Light" panose="020B0302020104020203" pitchFamily="34" charset="-79"/>
              </a:rPr>
              <a:t> for how to pray are from the following website:</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How to Perform Prayer (Salah) - Noor </a:t>
            </a:r>
            <a:r>
              <a:rPr lang="en-GB" sz="1800" u="sng" kern="100" err="1">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Ul</a:t>
            </a:r>
            <a:r>
              <a:rPr lang="en-GB" sz="1800" u="sng" kern="100">
                <a:solidFill>
                  <a:srgbClr val="0563C1"/>
                </a:solidFill>
                <a:effectLst/>
                <a:latin typeface="Arial" panose="020B0604020202020204" pitchFamily="34" charset="0"/>
                <a:ea typeface="Calibri" panose="020F0502020204030204" pitchFamily="34" charset="0"/>
                <a:cs typeface="Times New Roman" panose="02020603050405020304" pitchFamily="18" charset="0"/>
                <a:hlinkClick r:id="rId3"/>
              </a:rPr>
              <a:t> Islam</a:t>
            </a:r>
            <a:endParaRPr lang="en-GB"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rgbClr val="0070C0"/>
              </a:solidFill>
              <a:latin typeface="Gill Sans Nova Light (Body)"/>
            </a:endParaRPr>
          </a:p>
          <a:p>
            <a:pPr algn="just"/>
            <a:r>
              <a:rPr lang="en-GB" b="1" i="0" u="none" strike="noStrike">
                <a:solidFill>
                  <a:srgbClr val="000000"/>
                </a:solidFill>
                <a:effectLst/>
                <a:latin typeface="Akzidenz Roman"/>
              </a:rPr>
              <a:t>Jabir bin `Abdullah (RA) </a:t>
            </a:r>
            <a:r>
              <a:rPr lang="en-GB" b="0" i="0" u="none" strike="noStrike">
                <a:solidFill>
                  <a:srgbClr val="000000"/>
                </a:solidFill>
                <a:effectLst/>
                <a:latin typeface="Akzidenz Roman"/>
              </a:rPr>
              <a:t>narrated that </a:t>
            </a:r>
            <a:r>
              <a:rPr lang="en-GB" b="1" i="0" u="none" strike="noStrike">
                <a:solidFill>
                  <a:srgbClr val="000000"/>
                </a:solidFill>
                <a:effectLst/>
                <a:latin typeface="Akzidenz Roman"/>
              </a:rPr>
              <a:t>: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said: “The best remembrance is: ‘there is none worthy of worship except Allah (</a:t>
            </a:r>
            <a:r>
              <a:rPr lang="en-GB" b="0" i="0" u="none" strike="noStrike" err="1">
                <a:effectLst/>
                <a:latin typeface="Akzidenz Roman"/>
              </a:rPr>
              <a:t>Lā</a:t>
            </a:r>
            <a:r>
              <a:rPr lang="en-GB" b="0" i="0" u="none" strike="noStrike">
                <a:effectLst/>
                <a:latin typeface="Akzidenz Roman"/>
              </a:rPr>
              <a:t> </a:t>
            </a:r>
            <a:r>
              <a:rPr lang="en-GB" b="0" i="0" u="none" strike="noStrike" err="1">
                <a:effectLst/>
                <a:latin typeface="Akzidenz Roman"/>
              </a:rPr>
              <a:t>ilāha</a:t>
            </a:r>
            <a:r>
              <a:rPr lang="en-GB" b="0" i="0" u="none" strike="noStrike">
                <a:effectLst/>
                <a:latin typeface="Akzidenz Roman"/>
              </a:rPr>
              <a:t> </a:t>
            </a:r>
            <a:r>
              <a:rPr lang="en-GB" b="0" i="0" u="none" strike="noStrike" err="1">
                <a:effectLst/>
                <a:latin typeface="Akzidenz Roman"/>
              </a:rPr>
              <a:t>illallāh</a:t>
            </a:r>
            <a:r>
              <a:rPr lang="en-GB" b="0" i="0" u="none" strike="noStrike">
                <a:effectLst/>
                <a:latin typeface="Akzidenz Roman"/>
              </a:rPr>
              <a:t>)’ and the best supplication is: ‘All praise is due to Allah (Al-</a:t>
            </a:r>
            <a:r>
              <a:rPr lang="en-GB" b="0" i="0" u="none" strike="noStrike" err="1">
                <a:effectLst/>
                <a:latin typeface="Akzidenz Roman"/>
              </a:rPr>
              <a:t>ḥamdulillāh</a:t>
            </a:r>
            <a:r>
              <a:rPr lang="en-GB" b="0" i="0" u="none" strike="noStrike">
                <a:effectLst/>
                <a:latin typeface="Akzidenz Roman"/>
              </a:rPr>
              <a:t>).’” </a:t>
            </a:r>
            <a:r>
              <a:rPr lang="en-GB" b="1" i="0" u="none" strike="noStrike">
                <a:effectLst/>
                <a:latin typeface="Akzidenz Roman"/>
              </a:rPr>
              <a:t>Reference: </a:t>
            </a:r>
            <a:r>
              <a:rPr lang="en-GB">
                <a:hlinkClick r:id="rId4"/>
              </a:rPr>
              <a:t>Jami` at-</a:t>
            </a:r>
            <a:r>
              <a:rPr lang="en-GB" err="1">
                <a:hlinkClick r:id="rId4"/>
              </a:rPr>
              <a:t>Tirmidhi</a:t>
            </a:r>
            <a:r>
              <a:rPr lang="en-GB">
                <a:hlinkClick r:id="rId4"/>
              </a:rPr>
              <a:t> 3383</a:t>
            </a:r>
            <a:endParaRPr lang="en-GB" sz="1200">
              <a:solidFill>
                <a:srgbClr val="0070C0"/>
              </a:solidFill>
              <a:latin typeface="Gill Sans Nova Light (Body)"/>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26</a:t>
            </a:fld>
            <a:endParaRPr lang="en-US"/>
          </a:p>
        </p:txBody>
      </p:sp>
    </p:spTree>
    <p:extLst>
      <p:ext uri="{BB962C8B-B14F-4D97-AF65-F5344CB8AC3E}">
        <p14:creationId xmlns:p14="http://schemas.microsoft.com/office/powerpoint/2010/main" val="2195748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27</a:t>
            </a:fld>
            <a:endParaRPr lang="en-US"/>
          </a:p>
        </p:txBody>
      </p:sp>
    </p:spTree>
    <p:extLst>
      <p:ext uri="{BB962C8B-B14F-4D97-AF65-F5344CB8AC3E}">
        <p14:creationId xmlns:p14="http://schemas.microsoft.com/office/powerpoint/2010/main" val="2219113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75476F-A808-1F46-A368-07984F6DA22E}" type="slidenum">
              <a:rPr lang="en-US" smtClean="0"/>
              <a:t>28</a:t>
            </a:fld>
            <a:endParaRPr lang="en-US"/>
          </a:p>
        </p:txBody>
      </p:sp>
    </p:spTree>
    <p:extLst>
      <p:ext uri="{BB962C8B-B14F-4D97-AF65-F5344CB8AC3E}">
        <p14:creationId xmlns:p14="http://schemas.microsoft.com/office/powerpoint/2010/main" val="13601766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GB" b="1" i="0" u="none" strike="noStrike">
                <a:solidFill>
                  <a:srgbClr val="000000"/>
                </a:solidFill>
                <a:effectLst/>
                <a:latin typeface="Akzidenz Roman"/>
              </a:rPr>
              <a:t>Anas (RA) reported: </a:t>
            </a:r>
            <a:r>
              <a:rPr lang="en-GB" b="0" i="0">
                <a:solidFill>
                  <a:srgbClr val="08081A"/>
                </a:solidFill>
                <a:effectLst/>
                <a:latin typeface="Akzidenz Roman"/>
              </a:rPr>
              <a:t>The supplication most often recited by the Prophet</a:t>
            </a:r>
            <a:r>
              <a:rPr lang="ar-AE" b="0" i="0">
                <a:solidFill>
                  <a:srgbClr val="08081A"/>
                </a:solidFill>
                <a:effectLst/>
                <a:latin typeface="Akzidenz Roman"/>
              </a:rPr>
              <a:t>ﷺ) </a:t>
            </a:r>
            <a:r>
              <a:rPr lang="en-GB" b="0" i="0">
                <a:solidFill>
                  <a:srgbClr val="08081A"/>
                </a:solidFill>
                <a:effectLst/>
                <a:latin typeface="Akzidenz Roman"/>
              </a:rPr>
              <a:t>) was: "</a:t>
            </a:r>
            <a:r>
              <a:rPr lang="en-GB" b="0" i="0" err="1">
                <a:solidFill>
                  <a:srgbClr val="08081A"/>
                </a:solidFill>
                <a:effectLst/>
                <a:latin typeface="Akzidenz Roman"/>
              </a:rPr>
              <a:t>Allahumma</a:t>
            </a:r>
            <a:r>
              <a:rPr lang="en-GB" b="0" i="0">
                <a:solidFill>
                  <a:srgbClr val="08081A"/>
                </a:solidFill>
                <a:effectLst/>
                <a:latin typeface="Akzidenz Roman"/>
              </a:rPr>
              <a:t> </a:t>
            </a:r>
            <a:r>
              <a:rPr lang="en-GB" b="0" i="0" err="1">
                <a:solidFill>
                  <a:srgbClr val="08081A"/>
                </a:solidFill>
                <a:effectLst/>
                <a:latin typeface="Akzidenz Roman"/>
              </a:rPr>
              <a:t>atina</a:t>
            </a:r>
            <a:r>
              <a:rPr lang="en-GB" b="0" i="0">
                <a:solidFill>
                  <a:srgbClr val="08081A"/>
                </a:solidFill>
                <a:effectLst/>
                <a:latin typeface="Akzidenz Roman"/>
              </a:rPr>
              <a:t> fid-</a:t>
            </a:r>
            <a:r>
              <a:rPr lang="en-GB" b="0" i="0" err="1">
                <a:solidFill>
                  <a:srgbClr val="08081A"/>
                </a:solidFill>
                <a:effectLst/>
                <a:latin typeface="Akzidenz Roman"/>
              </a:rPr>
              <a:t>dunya</a:t>
            </a:r>
            <a:r>
              <a:rPr lang="en-GB" b="0" i="0">
                <a:solidFill>
                  <a:srgbClr val="08081A"/>
                </a:solidFill>
                <a:effectLst/>
                <a:latin typeface="Akzidenz Roman"/>
              </a:rPr>
              <a:t> </a:t>
            </a:r>
            <a:r>
              <a:rPr lang="en-GB" b="0" i="0" err="1">
                <a:solidFill>
                  <a:srgbClr val="08081A"/>
                </a:solidFill>
                <a:effectLst/>
                <a:latin typeface="Akzidenz Roman"/>
              </a:rPr>
              <a:t>hasanatan</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fil-</a:t>
            </a:r>
            <a:r>
              <a:rPr lang="en-GB" b="0" i="0" err="1">
                <a:solidFill>
                  <a:srgbClr val="08081A"/>
                </a:solidFill>
                <a:effectLst/>
                <a:latin typeface="Akzidenz Roman"/>
              </a:rPr>
              <a:t>akhirati</a:t>
            </a:r>
            <a:r>
              <a:rPr lang="en-GB" b="0" i="0">
                <a:solidFill>
                  <a:srgbClr val="08081A"/>
                </a:solidFill>
                <a:effectLst/>
                <a:latin typeface="Akzidenz Roman"/>
              </a:rPr>
              <a:t> </a:t>
            </a:r>
            <a:r>
              <a:rPr lang="en-GB" b="0" i="0" err="1">
                <a:solidFill>
                  <a:srgbClr val="08081A"/>
                </a:solidFill>
                <a:effectLst/>
                <a:latin typeface="Akzidenz Roman"/>
              </a:rPr>
              <a:t>hasanatan</a:t>
            </a:r>
            <a:r>
              <a:rPr lang="en-GB" b="0" i="0">
                <a:solidFill>
                  <a:srgbClr val="08081A"/>
                </a:solidFill>
                <a:effectLst/>
                <a:latin typeface="Akzidenz Roman"/>
              </a:rPr>
              <a:t>, </a:t>
            </a:r>
            <a:r>
              <a:rPr lang="en-GB" b="0" i="0" err="1">
                <a:solidFill>
                  <a:srgbClr val="08081A"/>
                </a:solidFill>
                <a:effectLst/>
                <a:latin typeface="Akzidenz Roman"/>
              </a:rPr>
              <a:t>wa</a:t>
            </a:r>
            <a:r>
              <a:rPr lang="en-GB" b="0" i="0">
                <a:solidFill>
                  <a:srgbClr val="08081A"/>
                </a:solidFill>
                <a:effectLst/>
                <a:latin typeface="Akzidenz Roman"/>
              </a:rPr>
              <a:t> </a:t>
            </a:r>
            <a:r>
              <a:rPr lang="en-GB" b="0" i="0" err="1">
                <a:solidFill>
                  <a:srgbClr val="08081A"/>
                </a:solidFill>
                <a:effectLst/>
                <a:latin typeface="Akzidenz Roman"/>
              </a:rPr>
              <a:t>qina</a:t>
            </a:r>
            <a:r>
              <a:rPr lang="en-GB" b="0" i="0">
                <a:solidFill>
                  <a:srgbClr val="08081A"/>
                </a:solidFill>
                <a:effectLst/>
                <a:latin typeface="Akzidenz Roman"/>
              </a:rPr>
              <a:t> '</a:t>
            </a:r>
            <a:r>
              <a:rPr lang="en-GB" b="0" i="0" err="1">
                <a:solidFill>
                  <a:srgbClr val="08081A"/>
                </a:solidFill>
                <a:effectLst/>
                <a:latin typeface="Akzidenz Roman"/>
              </a:rPr>
              <a:t>adhab-annar</a:t>
            </a:r>
            <a:r>
              <a:rPr lang="en-GB" b="0" i="0">
                <a:solidFill>
                  <a:srgbClr val="08081A"/>
                </a:solidFill>
                <a:effectLst/>
                <a:latin typeface="Akzidenz Roman"/>
              </a:rPr>
              <a:t> (O our </a:t>
            </a:r>
            <a:r>
              <a:rPr lang="en-GB" b="0" i="0" err="1">
                <a:solidFill>
                  <a:srgbClr val="08081A"/>
                </a:solidFill>
                <a:effectLst/>
                <a:latin typeface="Akzidenz Roman"/>
              </a:rPr>
              <a:t>Rubb</a:t>
            </a:r>
            <a:r>
              <a:rPr lang="en-GB" b="0" i="0">
                <a:solidFill>
                  <a:srgbClr val="08081A"/>
                </a:solidFill>
                <a:effectLst/>
                <a:latin typeface="Akzidenz Roman"/>
              </a:rPr>
              <a:t>! give us in this world that which is good and in the Hereafter that which is good and save us from the punishment of the Fire).” </a:t>
            </a:r>
            <a:r>
              <a:rPr lang="en-GB" b="1" i="0" u="none" strike="noStrike">
                <a:effectLst/>
                <a:latin typeface="Akzidenz Roman"/>
              </a:rPr>
              <a:t>Reference: </a:t>
            </a:r>
            <a:r>
              <a:rPr lang="en-GB">
                <a:hlinkClick r:id="rId3"/>
              </a:rPr>
              <a:t>Riyad as-</a:t>
            </a:r>
            <a:r>
              <a:rPr lang="en-GB" err="1">
                <a:hlinkClick r:id="rId3"/>
              </a:rPr>
              <a:t>Salihin</a:t>
            </a:r>
            <a:r>
              <a:rPr lang="en-GB">
                <a:hlinkClick r:id="rId3"/>
              </a:rPr>
              <a:t> 1467</a:t>
            </a:r>
            <a:endParaRPr lang="en-GB" b="1"/>
          </a:p>
        </p:txBody>
      </p:sp>
      <p:sp>
        <p:nvSpPr>
          <p:cNvPr id="4" name="Slide Number Placeholder 3"/>
          <p:cNvSpPr>
            <a:spLocks noGrp="1"/>
          </p:cNvSpPr>
          <p:nvPr>
            <p:ph type="sldNum" sz="quarter" idx="5"/>
          </p:nvPr>
        </p:nvSpPr>
        <p:spPr/>
        <p:txBody>
          <a:bodyPr/>
          <a:lstStyle/>
          <a:p>
            <a:fld id="{0775476F-A808-1F46-A368-07984F6DA22E}" type="slidenum">
              <a:rPr lang="en-US" smtClean="0"/>
              <a:t>29</a:t>
            </a:fld>
            <a:endParaRPr lang="en-US"/>
          </a:p>
        </p:txBody>
      </p:sp>
    </p:spTree>
    <p:extLst>
      <p:ext uri="{BB962C8B-B14F-4D97-AF65-F5344CB8AC3E}">
        <p14:creationId xmlns:p14="http://schemas.microsoft.com/office/powerpoint/2010/main" val="1842974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3</a:t>
            </a:fld>
            <a:endParaRPr lang="en-US"/>
          </a:p>
        </p:txBody>
      </p:sp>
    </p:spTree>
    <p:extLst>
      <p:ext uri="{BB962C8B-B14F-4D97-AF65-F5344CB8AC3E}">
        <p14:creationId xmlns:p14="http://schemas.microsoft.com/office/powerpoint/2010/main" val="3693820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u="none" strike="noStrike">
                <a:solidFill>
                  <a:srgbClr val="000000"/>
                </a:solidFill>
                <a:effectLst/>
                <a:latin typeface="Akzidenz Roman"/>
              </a:rPr>
              <a:t>Abu Hurairah (RA) </a:t>
            </a:r>
            <a:r>
              <a:rPr lang="en-GB" b="0" i="0" u="none" strike="noStrike">
                <a:solidFill>
                  <a:srgbClr val="000000"/>
                </a:solidFill>
                <a:effectLst/>
                <a:latin typeface="Akzidenz Roman"/>
              </a:rPr>
              <a:t>narrated</a:t>
            </a:r>
            <a:r>
              <a:rPr lang="en-GB" b="1" i="0" u="none" strike="noStrike">
                <a:solidFill>
                  <a:srgbClr val="000000"/>
                </a:solidFill>
                <a:effectLst/>
                <a:latin typeface="Akzidenz Roman"/>
              </a:rPr>
              <a:t> </a:t>
            </a:r>
            <a:r>
              <a:rPr lang="en-GB" b="0" i="0" u="none" strike="noStrike">
                <a:solidFill>
                  <a:srgbClr val="000000"/>
                </a:solidFill>
                <a:effectLst/>
                <a:latin typeface="Akzidenz Roman"/>
              </a:rPr>
              <a:t>that the Messenger of Allah </a:t>
            </a:r>
            <a:r>
              <a:rPr lang="ar-AE" b="0" i="0" u="none" strike="noStrike">
                <a:solidFill>
                  <a:srgbClr val="000000"/>
                </a:solidFill>
                <a:effectLst/>
                <a:latin typeface="Akzidenz Roman"/>
              </a:rPr>
              <a:t>ﷺ) </a:t>
            </a:r>
            <a:r>
              <a:rPr lang="en-GB" b="0" i="0" u="none" strike="noStrike">
                <a:solidFill>
                  <a:srgbClr val="000000"/>
                </a:solidFill>
                <a:effectLst/>
                <a:latin typeface="Akzidenz Roman"/>
              </a:rPr>
              <a:t>) said: </a:t>
            </a:r>
            <a:r>
              <a:rPr lang="en-GB" b="0" i="0" u="none" strike="noStrike">
                <a:effectLst/>
                <a:latin typeface="Akzidenz Roman"/>
              </a:rPr>
              <a:t>“Take on only as much as you can do of good deeds, for the best of deeds is that which is done consistently, even if it is little.” </a:t>
            </a:r>
            <a:r>
              <a:rPr lang="en-GB" b="1" i="0" u="none" strike="noStrike">
                <a:effectLst/>
                <a:latin typeface="Akzidenz Roman"/>
              </a:rPr>
              <a:t>Reference: </a:t>
            </a:r>
            <a:r>
              <a:rPr lang="en-GB">
                <a:hlinkClick r:id="rId3"/>
              </a:rPr>
              <a:t>Sunan Ibn </a:t>
            </a:r>
            <a:r>
              <a:rPr lang="en-GB" err="1">
                <a:hlinkClick r:id="rId3"/>
              </a:rPr>
              <a:t>Majah</a:t>
            </a:r>
            <a:r>
              <a:rPr lang="en-GB">
                <a:hlinkClick r:id="rId3"/>
              </a:rPr>
              <a:t> 4240</a:t>
            </a:r>
            <a:endParaRPr lang="en-GB" b="1" i="0">
              <a:solidFill>
                <a:srgbClr val="000000"/>
              </a:solidFill>
              <a:effectLst/>
              <a:latin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a:solidFill>
                <a:srgbClr val="000000"/>
              </a:solidFill>
              <a:effectLst/>
              <a:latin typeface="Verdana" panose="020B0604030504040204" pitchFamily="34" charset="0"/>
            </a:endParaRPr>
          </a:p>
          <a:p>
            <a:pPr algn="just"/>
            <a:r>
              <a:rPr lang="en-GB" b="1" i="0" u="none" strike="noStrike">
                <a:solidFill>
                  <a:srgbClr val="000000"/>
                </a:solidFill>
                <a:effectLst/>
                <a:latin typeface="Akzidenz Roman"/>
              </a:rPr>
              <a:t>Abu Hurairah (RA) reported: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said, "The angels supplicate in favour of one of you so long as he remains in the place where he has performed Salat (prayer) in a state of Wudu'. They (the angels) say: 'O Allah! Forgive him, O Allah! Have mercy on him.“ </a:t>
            </a:r>
            <a:r>
              <a:rPr lang="en-GB" b="1" i="0" u="none" strike="noStrike">
                <a:effectLst/>
                <a:latin typeface="Akzidenz Roman"/>
              </a:rPr>
              <a:t>Reference: </a:t>
            </a:r>
            <a:r>
              <a:rPr lang="en-GB">
                <a:hlinkClick r:id="rId4"/>
              </a:rPr>
              <a:t>Riyad as-</a:t>
            </a:r>
            <a:r>
              <a:rPr lang="en-GB" err="1">
                <a:hlinkClick r:id="rId4"/>
              </a:rPr>
              <a:t>Salihin</a:t>
            </a:r>
            <a:r>
              <a:rPr lang="en-GB">
                <a:hlinkClick r:id="rId4"/>
              </a:rPr>
              <a:t> 1062</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30</a:t>
            </a:fld>
            <a:endParaRPr lang="en-US"/>
          </a:p>
        </p:txBody>
      </p:sp>
    </p:spTree>
    <p:extLst>
      <p:ext uri="{BB962C8B-B14F-4D97-AF65-F5344CB8AC3E}">
        <p14:creationId xmlns:p14="http://schemas.microsoft.com/office/powerpoint/2010/main" val="3092193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Narrated Abu </a:t>
            </a:r>
            <a:r>
              <a:rPr lang="en-GB" b="1" i="0" u="none" strike="noStrike" err="1">
                <a:solidFill>
                  <a:srgbClr val="000000"/>
                </a:solidFill>
                <a:effectLst/>
                <a:latin typeface="Akzidenz Roman"/>
              </a:rPr>
              <a:t>Umamah</a:t>
            </a:r>
            <a:r>
              <a:rPr lang="en-GB" b="1" i="0" u="none" strike="noStrike">
                <a:solidFill>
                  <a:srgbClr val="000000"/>
                </a:solidFill>
                <a:effectLst/>
                <a:latin typeface="Akzidenz Roman"/>
              </a:rPr>
              <a:t> (RA): </a:t>
            </a:r>
            <a:r>
              <a:rPr lang="en-GB" b="0" i="0" u="none" strike="noStrike">
                <a:effectLst/>
                <a:latin typeface="Akzidenz Roman"/>
              </a:rPr>
              <a:t>Allah's Messenger</a:t>
            </a:r>
            <a:r>
              <a:rPr lang="ar-AE" b="0" i="0" u="none" strike="noStrike">
                <a:effectLst/>
                <a:latin typeface="Akzidenz Roman"/>
              </a:rPr>
              <a:t>ﷺ) </a:t>
            </a:r>
            <a:r>
              <a:rPr lang="en-GB" b="0" i="0" u="none" strike="noStrike">
                <a:effectLst/>
                <a:latin typeface="Akzidenz Roman"/>
              </a:rPr>
              <a:t>) said: "Whoever recites Ayat al-</a:t>
            </a:r>
            <a:r>
              <a:rPr lang="en-GB" b="0" i="0" u="none" strike="noStrike" err="1">
                <a:effectLst/>
                <a:latin typeface="Akzidenz Roman"/>
              </a:rPr>
              <a:t>Kursi</a:t>
            </a:r>
            <a:r>
              <a:rPr lang="en-GB" b="0" i="0" u="none" strike="noStrike">
                <a:effectLst/>
                <a:latin typeface="Akzidenz Roman"/>
              </a:rPr>
              <a:t> at the end of every obligatory prayer, nothing but death will prevent him from entering Paradise." </a:t>
            </a:r>
            <a:r>
              <a:rPr lang="en-GB" b="1" i="0" u="none" strike="noStrike">
                <a:effectLst/>
                <a:latin typeface="Akzidenz Roman"/>
              </a:rPr>
              <a:t>Reference: </a:t>
            </a:r>
            <a:r>
              <a:rPr lang="en-GB">
                <a:hlinkClick r:id="rId3"/>
              </a:rPr>
              <a:t>Hadith - The Book of Prayer - </a:t>
            </a:r>
            <a:r>
              <a:rPr lang="en-GB" err="1">
                <a:hlinkClick r:id="rId3"/>
              </a:rPr>
              <a:t>Bulugh</a:t>
            </a:r>
            <a:r>
              <a:rPr lang="en-GB">
                <a:hlinkClick r:id="rId3"/>
              </a:rPr>
              <a:t> al-</a:t>
            </a:r>
            <a:r>
              <a:rPr lang="en-GB" err="1">
                <a:hlinkClick r:id="rId3"/>
              </a:rPr>
              <a:t>Maram</a:t>
            </a:r>
            <a:r>
              <a:rPr lang="en-GB" b="1" i="0" u="none" strike="noStrike">
                <a:effectLst/>
                <a:latin typeface="Akzidenz Roman"/>
              </a:rPr>
              <a:t> </a:t>
            </a:r>
            <a:r>
              <a:rPr lang="en-GB" b="0" i="0" u="none" strike="noStrike">
                <a:effectLst/>
                <a:latin typeface="Akzidenz Roman"/>
              </a:rPr>
              <a:t>(</a:t>
            </a:r>
            <a:r>
              <a:rPr lang="en-GB" b="0" i="0">
                <a:solidFill>
                  <a:srgbClr val="08081A"/>
                </a:solidFill>
                <a:effectLst/>
                <a:latin typeface="Akzidenz Roman"/>
              </a:rPr>
              <a:t>An-</a:t>
            </a:r>
            <a:r>
              <a:rPr lang="en-GB" b="0" i="0" err="1">
                <a:solidFill>
                  <a:srgbClr val="08081A"/>
                </a:solidFill>
                <a:effectLst/>
                <a:latin typeface="Akzidenz Roman"/>
              </a:rPr>
              <a:t>Nasa'i</a:t>
            </a:r>
            <a:r>
              <a:rPr lang="en-GB" b="0" i="0">
                <a:solidFill>
                  <a:srgbClr val="08081A"/>
                </a:solidFill>
                <a:effectLst/>
                <a:latin typeface="Akzidenz Roman"/>
              </a:rPr>
              <a:t> reported it, and </a:t>
            </a:r>
            <a:r>
              <a:rPr lang="en-GB" b="0" i="0" u="none" strike="noStrike">
                <a:effectLst/>
                <a:latin typeface="Akzidenz Roman"/>
              </a:rPr>
              <a:t>Ibn </a:t>
            </a:r>
            <a:r>
              <a:rPr lang="en-GB" b="0" i="0" u="none" strike="noStrike" err="1">
                <a:effectLst/>
                <a:latin typeface="Akzidenz Roman"/>
              </a:rPr>
              <a:t>Hibban</a:t>
            </a:r>
            <a:r>
              <a:rPr lang="en-GB" b="0" i="0" u="none" strike="noStrike">
                <a:effectLst/>
                <a:latin typeface="Akzidenz Roman"/>
              </a:rPr>
              <a:t> graded it Sahih (authentic).</a:t>
            </a:r>
          </a:p>
          <a:p>
            <a:pPr algn="just"/>
            <a:endParaRPr lang="en-GB" b="1" i="0" u="none" strike="noStrike">
              <a:effectLst/>
              <a:latin typeface="Akzidenz Roman"/>
            </a:endParaRPr>
          </a:p>
          <a:p>
            <a:pPr algn="just"/>
            <a:r>
              <a:rPr lang="en-GB" b="1" i="0" u="none" strike="noStrike">
                <a:solidFill>
                  <a:srgbClr val="000000"/>
                </a:solidFill>
                <a:effectLst/>
                <a:latin typeface="Akzidenz Roman"/>
              </a:rPr>
              <a:t>Abdullah bin </a:t>
            </a:r>
            <a:r>
              <a:rPr lang="en-GB" b="1" i="0" u="none" strike="noStrike" err="1">
                <a:solidFill>
                  <a:srgbClr val="000000"/>
                </a:solidFill>
                <a:effectLst/>
                <a:latin typeface="Akzidenz Roman"/>
              </a:rPr>
              <a:t>Khubaib</a:t>
            </a:r>
            <a:r>
              <a:rPr lang="en-GB" b="1" i="0" u="none" strike="noStrike">
                <a:solidFill>
                  <a:srgbClr val="000000"/>
                </a:solidFill>
                <a:effectLst/>
                <a:latin typeface="Akzidenz Roman"/>
              </a:rPr>
              <a:t> (RA) reported: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said to me, "Recite Surat Al-Ikhlas and Al- </a:t>
            </a:r>
            <a:r>
              <a:rPr lang="en-GB" b="0" i="0" u="none" strike="noStrike" err="1">
                <a:effectLst/>
                <a:latin typeface="Akzidenz Roman"/>
              </a:rPr>
              <a:t>Mu'awwidhatain</a:t>
            </a:r>
            <a:r>
              <a:rPr lang="en-GB" b="0" i="0" u="none" strike="noStrike">
                <a:effectLst/>
                <a:latin typeface="Akzidenz Roman"/>
              </a:rPr>
              <a:t> (Surat Al-</a:t>
            </a:r>
            <a:r>
              <a:rPr lang="en-GB" b="0" i="0" u="none" strike="noStrike" err="1">
                <a:effectLst/>
                <a:latin typeface="Akzidenz Roman"/>
              </a:rPr>
              <a:t>Falaq</a:t>
            </a:r>
            <a:r>
              <a:rPr lang="en-GB" b="0" i="0" u="none" strike="noStrike">
                <a:effectLst/>
                <a:latin typeface="Akzidenz Roman"/>
              </a:rPr>
              <a:t> and Surat An-Nas) three times at dawn and dusk. It will suffice you in all respects.“ </a:t>
            </a:r>
            <a:r>
              <a:rPr lang="en-GB" b="1" i="0" u="none" strike="noStrike">
                <a:effectLst/>
                <a:latin typeface="Akzidenz Roman"/>
              </a:rPr>
              <a:t>Reference: </a:t>
            </a:r>
            <a:r>
              <a:rPr lang="en-GB">
                <a:hlinkClick r:id="rId4"/>
              </a:rPr>
              <a:t>Riyad as-</a:t>
            </a:r>
            <a:r>
              <a:rPr lang="en-GB" err="1">
                <a:hlinkClick r:id="rId4"/>
              </a:rPr>
              <a:t>Salihin</a:t>
            </a:r>
            <a:r>
              <a:rPr lang="en-GB">
                <a:hlinkClick r:id="rId4"/>
              </a:rPr>
              <a:t> 1456</a:t>
            </a:r>
            <a:endParaRPr lang="en-GB"/>
          </a:p>
          <a:p>
            <a:pPr algn="just"/>
            <a:endParaRPr lang="en-GB" b="1" i="0" u="none" strike="noStrike">
              <a:solidFill>
                <a:srgbClr val="000000"/>
              </a:solidFill>
              <a:effectLst/>
              <a:latin typeface="Verdana" panose="020B0604030504040204" pitchFamily="34" charset="0"/>
            </a:endParaRPr>
          </a:p>
          <a:p>
            <a:pPr algn="just"/>
            <a:r>
              <a:rPr lang="en-GB" b="1" i="0" u="none" strike="noStrike">
                <a:solidFill>
                  <a:srgbClr val="5D8080"/>
                </a:solidFill>
                <a:effectLst/>
                <a:latin typeface="Akzidenz Roman"/>
              </a:rPr>
              <a:t>Aisha (RA) narrated: “</a:t>
            </a:r>
            <a:r>
              <a:rPr lang="en-GB" b="0" i="0" u="none" strike="noStrike">
                <a:effectLst/>
                <a:latin typeface="Akzidenz Roman"/>
              </a:rPr>
              <a:t>Whenever Allah's Messenger</a:t>
            </a:r>
            <a:r>
              <a:rPr lang="ar-AE" b="0" i="0" u="none" strike="noStrike">
                <a:effectLst/>
                <a:latin typeface="Akzidenz Roman"/>
              </a:rPr>
              <a:t>ﷺ) </a:t>
            </a:r>
            <a:r>
              <a:rPr lang="en-GB" b="0" i="0" u="none" strike="noStrike">
                <a:effectLst/>
                <a:latin typeface="Akzidenz Roman"/>
              </a:rPr>
              <a:t>) went to bed, he used to recite Surat-al-Ikhlas, Surat-al-</a:t>
            </a:r>
            <a:r>
              <a:rPr lang="en-GB" b="0" i="0" u="none" strike="noStrike" err="1">
                <a:effectLst/>
                <a:latin typeface="Akzidenz Roman"/>
              </a:rPr>
              <a:t>Falaq</a:t>
            </a:r>
            <a:r>
              <a:rPr lang="en-GB" b="0" i="0" u="none" strike="noStrike">
                <a:effectLst/>
                <a:latin typeface="Akzidenz Roman"/>
              </a:rPr>
              <a:t> and Surat-an- Nas and then blow on his palms and pass them over his face and those parts of his body that his hands could reach. And when he fell ill, he used to order me to do like that for him.”</a:t>
            </a:r>
            <a:r>
              <a:rPr lang="en-GB" b="1" i="0" u="none" strike="noStrike">
                <a:effectLst/>
                <a:latin typeface="Akzidenz Roman"/>
              </a:rPr>
              <a:t> Reference: </a:t>
            </a:r>
            <a:r>
              <a:rPr lang="en-GB">
                <a:hlinkClick r:id="rId5"/>
              </a:rPr>
              <a:t>Sahih al-Bukhari 5748</a:t>
            </a:r>
            <a:endParaRPr lang="en-GB" b="1" i="0" u="none" strike="noStrike">
              <a:effectLst/>
              <a:latin typeface="Akzidenz Roman"/>
            </a:endParaRPr>
          </a:p>
          <a:p>
            <a:pPr algn="just"/>
            <a:endParaRPr lang="en-GB" b="1" i="0" u="none" strike="noStrike">
              <a:effectLst/>
              <a:latin typeface="Akzidenz Roman"/>
            </a:endParaRPr>
          </a:p>
          <a:p>
            <a:pPr algn="just"/>
            <a:r>
              <a:rPr lang="en-GB" b="1" i="0" u="none" strike="noStrike" err="1">
                <a:solidFill>
                  <a:srgbClr val="000000"/>
                </a:solidFill>
                <a:effectLst/>
                <a:latin typeface="Akzidenz Roman"/>
              </a:rPr>
              <a:t>Juwairiyah</a:t>
            </a:r>
            <a:r>
              <a:rPr lang="en-GB" b="1" i="0" u="none" strike="noStrike">
                <a:solidFill>
                  <a:srgbClr val="000000"/>
                </a:solidFill>
                <a:effectLst/>
                <a:latin typeface="Akzidenz Roman"/>
              </a:rPr>
              <a:t> bint Al-Harith (RA), the Mother of the Believers, reported: </a:t>
            </a:r>
            <a:r>
              <a:rPr lang="en-GB" b="0" i="0" u="none" strike="noStrike">
                <a:effectLst/>
                <a:latin typeface="Akzidenz Roman"/>
              </a:rPr>
              <a:t>The Prophet</a:t>
            </a:r>
            <a:r>
              <a:rPr lang="ar-AE" b="0" i="0" u="none" strike="noStrike">
                <a:effectLst/>
                <a:latin typeface="Akzidenz Roman"/>
              </a:rPr>
              <a:t>ﷺ) </a:t>
            </a:r>
            <a:r>
              <a:rPr lang="en-GB" b="0" i="0" u="none" strike="noStrike">
                <a:effectLst/>
                <a:latin typeface="Akzidenz Roman"/>
              </a:rPr>
              <a:t>) came out from my apartment in the morning as I was busy in performing the dawn prayer. He came back in the forenoon and found me sitting there. The Prophet (</a:t>
            </a:r>
            <a:r>
              <a:rPr lang="ar-AE" b="0" i="0" u="none" strike="noStrike">
                <a:effectLst/>
                <a:latin typeface="Akzidenz Roman"/>
              </a:rPr>
              <a:t>ﷺ) </a:t>
            </a:r>
            <a:r>
              <a:rPr lang="en-GB" b="0" i="0" u="none" strike="noStrike">
                <a:effectLst/>
                <a:latin typeface="Akzidenz Roman"/>
              </a:rPr>
              <a:t>) said, "Are you still in the same position as I left you." I replied in the affirmative. Thereupon the Prophet said, "I recited four words three times after I had left you. If these are to be weighed against all you have recited since morning, these will be heavier. These are: Subhan-</a:t>
            </a:r>
            <a:r>
              <a:rPr lang="en-GB" b="0" i="0" u="none" strike="noStrike" err="1">
                <a:effectLst/>
                <a:latin typeface="Akzidenz Roman"/>
              </a:rPr>
              <a:t>Allahi</a:t>
            </a:r>
            <a:r>
              <a:rPr lang="en-GB" b="0" i="0" u="none" strike="noStrike">
                <a:effectLst/>
                <a:latin typeface="Akzidenz Roman"/>
              </a:rPr>
              <a:t> </a:t>
            </a:r>
            <a:r>
              <a:rPr lang="en-GB" b="0" i="0" u="none" strike="noStrike" err="1">
                <a:effectLst/>
                <a:latin typeface="Akzidenz Roman"/>
              </a:rPr>
              <a:t>wa</a:t>
            </a:r>
            <a:r>
              <a:rPr lang="en-GB" b="0" i="0" u="none" strike="noStrike">
                <a:effectLst/>
                <a:latin typeface="Akzidenz Roman"/>
              </a:rPr>
              <a:t> </a:t>
            </a:r>
            <a:r>
              <a:rPr lang="en-GB" b="0" i="0" u="none" strike="noStrike" err="1">
                <a:effectLst/>
                <a:latin typeface="Akzidenz Roman"/>
              </a:rPr>
              <a:t>bihamdihi</a:t>
            </a:r>
            <a:r>
              <a:rPr lang="en-GB" b="0" i="0" u="none" strike="noStrike">
                <a:effectLst/>
                <a:latin typeface="Akzidenz Roman"/>
              </a:rPr>
              <a:t>, `</a:t>
            </a:r>
            <a:r>
              <a:rPr lang="en-GB" b="0" i="0" u="none" strike="noStrike" err="1">
                <a:effectLst/>
                <a:latin typeface="Akzidenz Roman"/>
              </a:rPr>
              <a:t>adada</a:t>
            </a:r>
            <a:r>
              <a:rPr lang="en-GB" b="0" i="0" u="none" strike="noStrike">
                <a:effectLst/>
                <a:latin typeface="Akzidenz Roman"/>
              </a:rPr>
              <a:t> </a:t>
            </a:r>
            <a:r>
              <a:rPr lang="en-GB" b="0" i="0" u="none" strike="noStrike" err="1">
                <a:effectLst/>
                <a:latin typeface="Akzidenz Roman"/>
              </a:rPr>
              <a:t>khalqihi</a:t>
            </a:r>
            <a:r>
              <a:rPr lang="en-GB" b="0" i="0" u="none" strike="noStrike">
                <a:effectLst/>
                <a:latin typeface="Akzidenz Roman"/>
              </a:rPr>
              <a:t>, </a:t>
            </a:r>
            <a:r>
              <a:rPr lang="en-GB" b="0" i="0" u="none" strike="noStrike" err="1">
                <a:effectLst/>
                <a:latin typeface="Akzidenz Roman"/>
              </a:rPr>
              <a:t>wa</a:t>
            </a:r>
            <a:r>
              <a:rPr lang="en-GB" b="0" i="0" u="none" strike="noStrike">
                <a:effectLst/>
                <a:latin typeface="Akzidenz Roman"/>
              </a:rPr>
              <a:t> </a:t>
            </a:r>
            <a:r>
              <a:rPr lang="en-GB" b="0" i="0" u="none" strike="noStrike" err="1">
                <a:effectLst/>
                <a:latin typeface="Akzidenz Roman"/>
              </a:rPr>
              <a:t>rida</a:t>
            </a:r>
            <a:r>
              <a:rPr lang="en-GB" b="0" i="0" u="none" strike="noStrike">
                <a:effectLst/>
                <a:latin typeface="Akzidenz Roman"/>
              </a:rPr>
              <a:t> </a:t>
            </a:r>
            <a:r>
              <a:rPr lang="en-GB" b="0" i="0" u="none" strike="noStrike" err="1">
                <a:effectLst/>
                <a:latin typeface="Akzidenz Roman"/>
              </a:rPr>
              <a:t>nafsihi</a:t>
            </a:r>
            <a:r>
              <a:rPr lang="en-GB" b="0" i="0" u="none" strike="noStrike">
                <a:effectLst/>
                <a:latin typeface="Akzidenz Roman"/>
              </a:rPr>
              <a:t>, </a:t>
            </a:r>
            <a:r>
              <a:rPr lang="en-GB" b="0" i="0" u="none" strike="noStrike" err="1">
                <a:effectLst/>
                <a:latin typeface="Akzidenz Roman"/>
              </a:rPr>
              <a:t>wa</a:t>
            </a:r>
            <a:r>
              <a:rPr lang="en-GB" b="0" i="0" u="none" strike="noStrike">
                <a:effectLst/>
                <a:latin typeface="Akzidenz Roman"/>
              </a:rPr>
              <a:t> </a:t>
            </a:r>
            <a:r>
              <a:rPr lang="en-GB" b="0" i="0" u="none" strike="noStrike" err="1">
                <a:effectLst/>
                <a:latin typeface="Akzidenz Roman"/>
              </a:rPr>
              <a:t>zinatah</a:t>
            </a:r>
            <a:r>
              <a:rPr lang="en-GB" b="0" i="0" u="none" strike="noStrike">
                <a:effectLst/>
                <a:latin typeface="Akzidenz Roman"/>
              </a:rPr>
              <a:t> `</a:t>
            </a:r>
            <a:r>
              <a:rPr lang="en-GB" b="0" i="0" u="none" strike="noStrike" err="1">
                <a:effectLst/>
                <a:latin typeface="Akzidenz Roman"/>
              </a:rPr>
              <a:t>arshihi</a:t>
            </a:r>
            <a:r>
              <a:rPr lang="en-GB" b="0" i="0" u="none" strike="noStrike">
                <a:effectLst/>
                <a:latin typeface="Akzidenz Roman"/>
              </a:rPr>
              <a:t>, </a:t>
            </a:r>
            <a:r>
              <a:rPr lang="en-GB" b="0" i="0" u="none" strike="noStrike" err="1">
                <a:effectLst/>
                <a:latin typeface="Akzidenz Roman"/>
              </a:rPr>
              <a:t>wa</a:t>
            </a:r>
            <a:r>
              <a:rPr lang="en-GB" b="0" i="0" u="none" strike="noStrike">
                <a:effectLst/>
                <a:latin typeface="Akzidenz Roman"/>
              </a:rPr>
              <a:t> </a:t>
            </a:r>
            <a:r>
              <a:rPr lang="en-GB" b="0" i="0" u="none" strike="noStrike" err="1">
                <a:effectLst/>
                <a:latin typeface="Akzidenz Roman"/>
              </a:rPr>
              <a:t>midada</a:t>
            </a:r>
            <a:r>
              <a:rPr lang="en-GB" b="0" i="0" u="none" strike="noStrike">
                <a:effectLst/>
                <a:latin typeface="Akzidenz Roman"/>
              </a:rPr>
              <a:t> </a:t>
            </a:r>
            <a:r>
              <a:rPr lang="en-GB" b="0" i="0" u="none" strike="noStrike" err="1">
                <a:effectLst/>
                <a:latin typeface="Akzidenz Roman"/>
              </a:rPr>
              <a:t>kalimatihi</a:t>
            </a:r>
            <a:r>
              <a:rPr lang="en-GB" b="0" i="0" u="none" strike="noStrike">
                <a:effectLst/>
                <a:latin typeface="Akzidenz Roman"/>
              </a:rPr>
              <a:t> [Allah is free from imperfection and I begin with His praise, as many times as the number of His creatures, in accordance with His Good Pleasure, equal to the weight of His Throne and equal to the ink that may be used in recording the words (for His Praise)].“ </a:t>
            </a:r>
            <a:r>
              <a:rPr lang="en-GB" b="1" i="0" u="none" strike="noStrike">
                <a:effectLst/>
                <a:latin typeface="Akzidenz Roman"/>
              </a:rPr>
              <a:t>Reference: </a:t>
            </a:r>
            <a:r>
              <a:rPr lang="en-GB">
                <a:hlinkClick r:id="rId6"/>
              </a:rPr>
              <a:t>Riyad as-</a:t>
            </a:r>
            <a:r>
              <a:rPr lang="en-GB" err="1">
                <a:hlinkClick r:id="rId6"/>
              </a:rPr>
              <a:t>Salihin</a:t>
            </a:r>
            <a:r>
              <a:rPr lang="en-GB">
                <a:hlinkClick r:id="rId6"/>
              </a:rPr>
              <a:t> 1433</a:t>
            </a:r>
            <a:endParaRPr lang="en-GB"/>
          </a:p>
          <a:p>
            <a:pPr algn="just"/>
            <a:endParaRPr lang="en-GB" b="0" i="0">
              <a:solidFill>
                <a:srgbClr val="303030"/>
              </a:solidFill>
              <a:effectLst/>
              <a:latin typeface="Noto Sans" panose="020B0502040504020204" pitchFamily="34" charset="0"/>
            </a:endParaRPr>
          </a:p>
          <a:p>
            <a:pPr algn="just"/>
            <a:r>
              <a:rPr lang="en-GB" b="1" i="0" u="none" strike="noStrike" err="1">
                <a:solidFill>
                  <a:srgbClr val="000000"/>
                </a:solidFill>
                <a:effectLst/>
                <a:latin typeface="Akzidenz Roman"/>
              </a:rPr>
              <a:t>Ka'b</a:t>
            </a:r>
            <a:r>
              <a:rPr lang="en-GB" b="1" i="0" u="none" strike="noStrike">
                <a:solidFill>
                  <a:srgbClr val="000000"/>
                </a:solidFill>
                <a:effectLst/>
                <a:latin typeface="Akzidenz Roman"/>
              </a:rPr>
              <a:t> bin '</a:t>
            </a:r>
            <a:r>
              <a:rPr lang="en-GB" b="1" i="0" u="none" strike="noStrike" err="1">
                <a:solidFill>
                  <a:srgbClr val="000000"/>
                </a:solidFill>
                <a:effectLst/>
                <a:latin typeface="Akzidenz Roman"/>
              </a:rPr>
              <a:t>Ujrah</a:t>
            </a:r>
            <a:r>
              <a:rPr lang="en-GB" b="1" i="0" u="none" strike="noStrike">
                <a:solidFill>
                  <a:srgbClr val="000000"/>
                </a:solidFill>
                <a:effectLst/>
                <a:latin typeface="Akzidenz Roman"/>
              </a:rPr>
              <a:t> (RA) reported: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said, "There are some words, the reciters of which will never be disappointed. These are: Tasbih [saying 'Subhan-Allah' (Allah is free from imperfection)], thirty-three times, </a:t>
            </a:r>
            <a:r>
              <a:rPr lang="en-GB" b="0" i="0" u="none" strike="noStrike" err="1">
                <a:effectLst/>
                <a:latin typeface="Akzidenz Roman"/>
              </a:rPr>
              <a:t>Tahmid</a:t>
            </a:r>
            <a:r>
              <a:rPr lang="en-GB" b="0" i="0" u="none" strike="noStrike">
                <a:effectLst/>
                <a:latin typeface="Akzidenz Roman"/>
              </a:rPr>
              <a:t> [saying 'Al-</a:t>
            </a:r>
            <a:r>
              <a:rPr lang="en-GB" b="0" i="0" u="none" strike="noStrike" err="1">
                <a:effectLst/>
                <a:latin typeface="Akzidenz Roman"/>
              </a:rPr>
              <a:t>hamdu</a:t>
            </a:r>
            <a:r>
              <a:rPr lang="en-GB" b="0" i="0" u="none" strike="noStrike">
                <a:effectLst/>
                <a:latin typeface="Akzidenz Roman"/>
              </a:rPr>
              <a:t> </a:t>
            </a:r>
            <a:r>
              <a:rPr lang="en-GB" b="0" i="0" u="none" strike="noStrike" err="1">
                <a:effectLst/>
                <a:latin typeface="Akzidenz Roman"/>
              </a:rPr>
              <a:t>lillah</a:t>
            </a:r>
            <a:r>
              <a:rPr lang="en-GB" b="0" i="0" u="none" strike="noStrike">
                <a:effectLst/>
                <a:latin typeface="Akzidenz Roman"/>
              </a:rPr>
              <a:t>' (praise be to Allah)] thirty-three times and Takbir [saying 'Allahu Akbar' (Allah is Greatest)] thirty-four times; and these should be recited after the conclusion of every prescribed prayer.“ </a:t>
            </a:r>
            <a:r>
              <a:rPr lang="en-GB" b="1" i="0" u="none" strike="noStrike">
                <a:effectLst/>
                <a:latin typeface="Akzidenz Roman"/>
              </a:rPr>
              <a:t>Reference: </a:t>
            </a:r>
            <a:r>
              <a:rPr lang="en-GB">
                <a:hlinkClick r:id="rId7"/>
              </a:rPr>
              <a:t>Riyad as-</a:t>
            </a:r>
            <a:r>
              <a:rPr lang="en-GB" err="1">
                <a:hlinkClick r:id="rId7"/>
              </a:rPr>
              <a:t>Salihin</a:t>
            </a:r>
            <a:r>
              <a:rPr lang="en-GB">
                <a:hlinkClick r:id="rId7"/>
              </a:rPr>
              <a:t> 1420</a:t>
            </a:r>
            <a:endParaRPr lang="en-GB" b="0" i="0">
              <a:solidFill>
                <a:srgbClr val="303030"/>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31</a:t>
            </a:fld>
            <a:endParaRPr lang="en-US"/>
          </a:p>
        </p:txBody>
      </p:sp>
    </p:spTree>
    <p:extLst>
      <p:ext uri="{BB962C8B-B14F-4D97-AF65-F5344CB8AC3E}">
        <p14:creationId xmlns:p14="http://schemas.microsoft.com/office/powerpoint/2010/main" val="1155452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32</a:t>
            </a:fld>
            <a:endParaRPr lang="en-US"/>
          </a:p>
        </p:txBody>
      </p:sp>
    </p:spTree>
    <p:extLst>
      <p:ext uri="{BB962C8B-B14F-4D97-AF65-F5344CB8AC3E}">
        <p14:creationId xmlns:p14="http://schemas.microsoft.com/office/powerpoint/2010/main" val="3305571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33</a:t>
            </a:fld>
            <a:endParaRPr lang="en-US"/>
          </a:p>
        </p:txBody>
      </p:sp>
    </p:spTree>
    <p:extLst>
      <p:ext uri="{BB962C8B-B14F-4D97-AF65-F5344CB8AC3E}">
        <p14:creationId xmlns:p14="http://schemas.microsoft.com/office/powerpoint/2010/main" val="29782898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0" i="0" u="none" strike="noStrike">
                <a:solidFill>
                  <a:srgbClr val="000000"/>
                </a:solidFill>
                <a:effectLst/>
                <a:latin typeface="Akzidenz Roman"/>
              </a:rPr>
              <a:t>It was narrated from </a:t>
            </a:r>
            <a:r>
              <a:rPr lang="en-GB" b="1" i="0" u="none" strike="noStrike">
                <a:solidFill>
                  <a:srgbClr val="000000"/>
                </a:solidFill>
                <a:effectLst/>
                <a:latin typeface="Akzidenz Roman"/>
              </a:rPr>
              <a:t>'Abdullah bin 'Amr (RA) that: </a:t>
            </a:r>
            <a:r>
              <a:rPr lang="en-GB" b="0" i="0" u="none" strike="noStrike">
                <a:effectLst/>
                <a:latin typeface="Akzidenz Roman"/>
              </a:rPr>
              <a:t>The Messenger of Allah (</a:t>
            </a:r>
            <a:r>
              <a:rPr lang="ar-AE" b="0" i="0" u="none" strike="noStrike">
                <a:effectLst/>
                <a:latin typeface="Akzidenz Roman"/>
              </a:rPr>
              <a:t>ﷺ</a:t>
            </a:r>
            <a:r>
              <a:rPr lang="en-GB" b="0" i="0" u="none" strike="noStrike">
                <a:effectLst/>
                <a:latin typeface="Akzidenz Roman"/>
              </a:rPr>
              <a:t>) passed by Sa'd when he was performing ablution, and he said: 'What is this extravagance?' He said: 'Can there be any extravagance in ablution?' He said: 'Yes, even if you are on the bank of a flowing river.’”</a:t>
            </a:r>
            <a:r>
              <a:rPr lang="en-GB" b="1" i="0" u="none" strike="noStrike">
                <a:solidFill>
                  <a:srgbClr val="303030"/>
                </a:solidFill>
                <a:effectLst/>
                <a:latin typeface="Noto Sans" panose="020B0502040504020204" pitchFamily="34" charset="0"/>
              </a:rPr>
              <a:t> </a:t>
            </a:r>
            <a:r>
              <a:rPr lang="en-GB" b="1" i="0" u="none" strike="noStrike">
                <a:effectLst/>
                <a:latin typeface="Akzidenz Roman"/>
              </a:rPr>
              <a:t>Reference: </a:t>
            </a:r>
            <a:r>
              <a:rPr lang="en-GB">
                <a:hlinkClick r:id="rId3"/>
              </a:rPr>
              <a:t>Sunan Ibn </a:t>
            </a:r>
            <a:r>
              <a:rPr lang="en-GB" err="1">
                <a:hlinkClick r:id="rId3"/>
              </a:rPr>
              <a:t>Majah</a:t>
            </a:r>
            <a:r>
              <a:rPr lang="en-GB">
                <a:hlinkClick r:id="rId3"/>
              </a:rPr>
              <a:t> 425</a:t>
            </a:r>
            <a:endParaRPr lang="en-GB" b="1" i="0" u="none" strike="noStrike">
              <a:solidFill>
                <a:srgbClr val="000000"/>
              </a:solidFill>
              <a:effectLst/>
              <a:latin typeface="Verdana" panose="020B0604030504040204" pitchFamily="34" charset="0"/>
            </a:endParaRPr>
          </a:p>
          <a:p>
            <a:pPr algn="just"/>
            <a:endParaRPr lang="en-GB" b="1" i="0" u="none" strike="noStrike">
              <a:solidFill>
                <a:srgbClr val="000000"/>
              </a:solidFill>
              <a:effectLst/>
              <a:latin typeface="Verdana" panose="020B0604030504040204" pitchFamily="34" charset="0"/>
            </a:endParaRPr>
          </a:p>
          <a:p>
            <a:pPr algn="just"/>
            <a:r>
              <a:rPr lang="en-GB" b="0" i="0" u="none" strike="noStrike">
                <a:solidFill>
                  <a:srgbClr val="000000"/>
                </a:solidFill>
                <a:effectLst/>
                <a:latin typeface="Akzidenz Roman"/>
              </a:rPr>
              <a:t>It was narrated that </a:t>
            </a:r>
            <a:r>
              <a:rPr lang="en-GB" b="1" i="0" u="none" strike="noStrike">
                <a:solidFill>
                  <a:srgbClr val="000000"/>
                </a:solidFill>
                <a:effectLst/>
                <a:latin typeface="Akzidenz Roman"/>
              </a:rPr>
              <a:t>`Uthman bin `</a:t>
            </a:r>
            <a:r>
              <a:rPr lang="en-GB" b="1" i="0" u="none" strike="noStrike" err="1">
                <a:solidFill>
                  <a:srgbClr val="000000"/>
                </a:solidFill>
                <a:effectLst/>
                <a:latin typeface="Akzidenz Roman"/>
              </a:rPr>
              <a:t>Affan</a:t>
            </a:r>
            <a:r>
              <a:rPr lang="en-GB" b="1" i="0" u="none" strike="noStrike">
                <a:solidFill>
                  <a:srgbClr val="000000"/>
                </a:solidFill>
                <a:effectLst/>
                <a:latin typeface="Akzidenz Roman"/>
              </a:rPr>
              <a:t> (RA) said: </a:t>
            </a:r>
            <a:r>
              <a:rPr lang="en-GB" b="0" i="0" u="none" strike="noStrike">
                <a:effectLst/>
                <a:latin typeface="Akzidenz Roman"/>
              </a:rPr>
              <a:t>The Messenger of Allah (</a:t>
            </a:r>
            <a:r>
              <a:rPr lang="ar-AE" b="0" i="0" u="none" strike="noStrike">
                <a:effectLst/>
                <a:latin typeface="Akzidenz Roman"/>
              </a:rPr>
              <a:t>ﷺ</a:t>
            </a:r>
            <a:r>
              <a:rPr lang="en-GB" b="0" i="0" u="none" strike="noStrike">
                <a:effectLst/>
                <a:latin typeface="Akzidenz Roman"/>
              </a:rPr>
              <a:t>)said: “Whoever does </a:t>
            </a:r>
            <a:r>
              <a:rPr lang="en-GB" b="0" i="0" u="none" strike="noStrike" err="1">
                <a:effectLst/>
                <a:latin typeface="Akzidenz Roman"/>
              </a:rPr>
              <a:t>wudoo</a:t>
            </a:r>
            <a:r>
              <a:rPr lang="en-GB" b="0" i="0" u="none" strike="noStrike">
                <a:effectLst/>
                <a:latin typeface="Akzidenz Roman"/>
              </a:rPr>
              <a:t>` and does </a:t>
            </a:r>
            <a:r>
              <a:rPr lang="en-GB" b="0" i="0" u="none" strike="noStrike" err="1">
                <a:effectLst/>
                <a:latin typeface="Akzidenz Roman"/>
              </a:rPr>
              <a:t>wudoo</a:t>
            </a:r>
            <a:r>
              <a:rPr lang="en-GB" b="0" i="0" u="none" strike="noStrike">
                <a:effectLst/>
                <a:latin typeface="Akzidenz Roman"/>
              </a:rPr>
              <a:t>’ well, his sins come out of his body, even from beneath his nails.” </a:t>
            </a:r>
            <a:r>
              <a:rPr lang="en-GB" b="1" i="0" u="none" strike="noStrike">
                <a:effectLst/>
                <a:latin typeface="Akzidenz Roman"/>
              </a:rPr>
              <a:t>Reference: </a:t>
            </a:r>
            <a:r>
              <a:rPr lang="en-GB" err="1">
                <a:hlinkClick r:id="rId4"/>
              </a:rPr>
              <a:t>Musnad</a:t>
            </a:r>
            <a:r>
              <a:rPr lang="en-GB">
                <a:hlinkClick r:id="rId4"/>
              </a:rPr>
              <a:t> Ahmad 476</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34</a:t>
            </a:fld>
            <a:endParaRPr lang="en-US"/>
          </a:p>
        </p:txBody>
      </p:sp>
    </p:spTree>
    <p:extLst>
      <p:ext uri="{BB962C8B-B14F-4D97-AF65-F5344CB8AC3E}">
        <p14:creationId xmlns:p14="http://schemas.microsoft.com/office/powerpoint/2010/main" val="6329010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dirty="0">
                <a:solidFill>
                  <a:srgbClr val="5D8080"/>
                </a:solidFill>
                <a:effectLst/>
                <a:latin typeface="Akzidenz Roman"/>
              </a:rPr>
              <a:t>Narrated Jundub (RA): </a:t>
            </a:r>
            <a:r>
              <a:rPr lang="en-GB" b="0" i="0" u="none" strike="noStrike" dirty="0">
                <a:effectLst/>
                <a:latin typeface="Akzidenz Roman"/>
              </a:rPr>
              <a:t>The Prophet</a:t>
            </a:r>
            <a:r>
              <a:rPr lang="ar-AE" b="0" i="0" u="none" strike="noStrike" dirty="0">
                <a:effectLst/>
                <a:latin typeface="Akzidenz Roman"/>
              </a:rPr>
              <a:t>ﷺ) </a:t>
            </a:r>
            <a:r>
              <a:rPr lang="en-GB" b="0" i="0" u="none" strike="noStrike" dirty="0">
                <a:effectLst/>
                <a:latin typeface="Akzidenz Roman"/>
              </a:rPr>
              <a:t>) said, "He who lets the people hear of his good deeds intentionally, to win their praise, Allah will let the people know his real intention (on the Day of Resurrection), and he who does good things in public to show off and win the praise of the people, Allah will disclose his real intention (and humiliate him).” </a:t>
            </a:r>
            <a:r>
              <a:rPr lang="en-GB" b="1" i="0" u="none" strike="noStrike" dirty="0">
                <a:effectLst/>
                <a:latin typeface="Akzidenz Roman"/>
              </a:rPr>
              <a:t>Reference: </a:t>
            </a:r>
            <a:r>
              <a:rPr lang="en-GB" dirty="0">
                <a:hlinkClick r:id="rId3"/>
              </a:rPr>
              <a:t>Sahih al-Bukhari 6499</a:t>
            </a:r>
            <a:endParaRPr lang="en-GB" b="1" i="0" u="none" strike="noStrike" dirty="0">
              <a:effectLst/>
              <a:latin typeface="Akzidenz Roman"/>
            </a:endParaRPr>
          </a:p>
          <a:p>
            <a:endParaRPr lang="en-GB" b="0" dirty="0"/>
          </a:p>
          <a:p>
            <a:pPr algn="just"/>
            <a:r>
              <a:rPr lang="en-GB" b="1" i="0" u="none" strike="noStrike" dirty="0">
                <a:solidFill>
                  <a:srgbClr val="000000"/>
                </a:solidFill>
                <a:effectLst/>
                <a:latin typeface="Akzidenz Roman"/>
              </a:rPr>
              <a:t>Abud-Darda’ (RA) reported: </a:t>
            </a:r>
            <a:r>
              <a:rPr lang="en-GB" b="0" i="0" u="none" strike="noStrike" dirty="0">
                <a:effectLst/>
                <a:latin typeface="Akzidenz Roman"/>
              </a:rPr>
              <a:t>The Messenger of Allah</a:t>
            </a:r>
            <a:r>
              <a:rPr lang="ar-AE" b="0" i="0" u="none" strike="noStrike" dirty="0">
                <a:effectLst/>
                <a:latin typeface="Akzidenz Roman"/>
              </a:rPr>
              <a:t>ﷺ) </a:t>
            </a:r>
            <a:r>
              <a:rPr lang="en-GB" b="0" i="0" u="none" strike="noStrike" dirty="0">
                <a:effectLst/>
                <a:latin typeface="Akzidenz Roman"/>
              </a:rPr>
              <a:t>) said, "The supplication of a Muslim for his (Muslim) brother in his absence will certainly be answered. </a:t>
            </a:r>
            <a:r>
              <a:rPr lang="en-GB" b="0" i="0" u="none" strike="noStrike" dirty="0" err="1">
                <a:effectLst/>
                <a:latin typeface="Akzidenz Roman"/>
              </a:rPr>
              <a:t>Everytime</a:t>
            </a:r>
            <a:r>
              <a:rPr lang="en-GB" b="0" i="0" u="none" strike="noStrike" dirty="0">
                <a:effectLst/>
                <a:latin typeface="Akzidenz Roman"/>
              </a:rPr>
              <a:t> he makes a supplication for good for his brother, the angel appointed for this particular task says: 'Ameen! May it be for you, too’.” </a:t>
            </a:r>
            <a:r>
              <a:rPr lang="en-GB" b="1" i="0" u="none" strike="noStrike" dirty="0">
                <a:effectLst/>
                <a:latin typeface="Akzidenz Roman"/>
              </a:rPr>
              <a:t>Reference: </a:t>
            </a:r>
            <a:r>
              <a:rPr lang="en-GB" dirty="0">
                <a:hlinkClick r:id="rId4"/>
              </a:rPr>
              <a:t>Riyad as-Salihin 1495</a:t>
            </a:r>
            <a:endParaRPr lang="en-GB" b="1" i="0" u="none" strike="noStrike" dirty="0">
              <a:effectLst/>
              <a:latin typeface="Akzidenz Roman"/>
            </a:endParaRPr>
          </a:p>
          <a:p>
            <a:pPr algn="l" rtl="0"/>
            <a:endParaRPr lang="en-GB" b="0" i="0" dirty="0">
              <a:solidFill>
                <a:schemeClr val="tx1"/>
              </a:solidFill>
              <a:effectLst/>
              <a:latin typeface="+mn-lt"/>
            </a:endParaRPr>
          </a:p>
          <a:p>
            <a:pPr algn="just"/>
            <a:r>
              <a:rPr lang="en-GB" b="1" i="0" u="none" strike="noStrike" dirty="0">
                <a:solidFill>
                  <a:srgbClr val="5D8080"/>
                </a:solidFill>
                <a:effectLst/>
                <a:latin typeface="Akzidenz Roman"/>
              </a:rPr>
              <a:t>Narrated Abu Huraira (RA): </a:t>
            </a:r>
            <a:r>
              <a:rPr lang="en-GB" b="0" i="0" u="none" strike="noStrike" dirty="0">
                <a:effectLst/>
                <a:latin typeface="Akzidenz Roman"/>
              </a:rPr>
              <a:t>Allah's Messenger (</a:t>
            </a:r>
            <a:r>
              <a:rPr lang="ar-AE" b="0" i="0" u="none" strike="noStrike" dirty="0">
                <a:effectLst/>
                <a:latin typeface="Akzidenz Roman"/>
              </a:rPr>
              <a:t>ﷺ</a:t>
            </a:r>
            <a:r>
              <a:rPr lang="en-GB" b="0" i="0" u="none" strike="noStrike" dirty="0">
                <a:effectLst/>
                <a:latin typeface="Akzidenz Roman"/>
              </a:rPr>
              <a:t>) said, "Our Lord, the Blessed, the Superior, comes every night down on the nearest Heaven to us when the last third of the night remains, saying: "Is there anyone to invoke Me, so that I may respond to invocation? Is there anyone to ask Me, so that I may grant him his request? Is there anyone seeking My forgiveness, so that I may forgive him?“ </a:t>
            </a:r>
            <a:r>
              <a:rPr lang="en-GB" b="1" i="0" u="none" strike="noStrike" dirty="0">
                <a:effectLst/>
                <a:latin typeface="Akzidenz Roman"/>
              </a:rPr>
              <a:t>Reference: </a:t>
            </a:r>
            <a:r>
              <a:rPr lang="en-GB" dirty="0">
                <a:hlinkClick r:id="rId5"/>
              </a:rPr>
              <a:t>Sahih al-Bukhari 1145</a:t>
            </a:r>
            <a:endParaRPr lang="en-GB" b="1" i="0" dirty="0">
              <a:solidFill>
                <a:srgbClr val="303030"/>
              </a:solidFill>
              <a:effectLst/>
              <a:latin typeface="Noto Sans" panose="020B0502040504020204" pitchFamily="34" charset="0"/>
            </a:endParaRPr>
          </a:p>
          <a:p>
            <a:endParaRPr lang="en-GB" dirty="0"/>
          </a:p>
        </p:txBody>
      </p:sp>
      <p:sp>
        <p:nvSpPr>
          <p:cNvPr id="4" name="Slide Number Placeholder 3"/>
          <p:cNvSpPr>
            <a:spLocks noGrp="1"/>
          </p:cNvSpPr>
          <p:nvPr>
            <p:ph type="sldNum" sz="quarter" idx="5"/>
          </p:nvPr>
        </p:nvSpPr>
        <p:spPr/>
        <p:txBody>
          <a:bodyPr/>
          <a:lstStyle/>
          <a:p>
            <a:fld id="{0775476F-A808-1F46-A368-07984F6DA22E}" type="slidenum">
              <a:rPr lang="en-US" smtClean="0"/>
              <a:t>35</a:t>
            </a:fld>
            <a:endParaRPr lang="en-US"/>
          </a:p>
        </p:txBody>
      </p:sp>
    </p:spTree>
    <p:extLst>
      <p:ext uri="{BB962C8B-B14F-4D97-AF65-F5344CB8AC3E}">
        <p14:creationId xmlns:p14="http://schemas.microsoft.com/office/powerpoint/2010/main" val="3411507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Anas bin Malik (RA) said: </a:t>
            </a:r>
            <a:r>
              <a:rPr lang="en-GB" b="0" i="0" u="none" strike="noStrike">
                <a:effectLst/>
                <a:latin typeface="Akzidenz Roman"/>
              </a:rPr>
              <a:t>"The Messenger of Allah (</a:t>
            </a:r>
            <a:r>
              <a:rPr lang="ar-AE" b="0" i="0" u="none" strike="noStrike">
                <a:effectLst/>
                <a:latin typeface="Akzidenz Roman"/>
              </a:rPr>
              <a:t>ﷺ</a:t>
            </a:r>
            <a:r>
              <a:rPr lang="en-GB" b="0" i="0" u="none" strike="noStrike">
                <a:effectLst/>
                <a:latin typeface="Akzidenz Roman"/>
              </a:rPr>
              <a:t>) said: "Whoever sends salat upon me once, Allah (SWT) will send salat upon him tenfold, and will erase ten sins from him, and will raise him ten degrees in status.“ </a:t>
            </a:r>
            <a:r>
              <a:rPr lang="en-GB" b="1" i="0" u="none" strike="noStrike">
                <a:effectLst/>
                <a:latin typeface="Akzidenz Roman"/>
              </a:rPr>
              <a:t>Reference: </a:t>
            </a:r>
            <a:r>
              <a:rPr lang="en-GB">
                <a:hlinkClick r:id="rId3"/>
              </a:rPr>
              <a:t>Sunan an-</a:t>
            </a:r>
            <a:r>
              <a:rPr lang="en-GB" err="1">
                <a:hlinkClick r:id="rId3"/>
              </a:rPr>
              <a:t>Nasa'i</a:t>
            </a:r>
            <a:r>
              <a:rPr lang="en-GB">
                <a:hlinkClick r:id="rId3"/>
              </a:rPr>
              <a:t> 1297</a:t>
            </a:r>
            <a:endParaRPr lang="en-GB" b="1" i="0" u="none" strike="noStrike">
              <a:effectLst/>
              <a:latin typeface="Akzidenz Roman"/>
            </a:endParaRPr>
          </a:p>
          <a:p>
            <a:endParaRPr lang="en-GB"/>
          </a:p>
          <a:p>
            <a:pPr algn="just"/>
            <a:r>
              <a:rPr lang="en-GB" b="1" i="0" u="none" strike="noStrike">
                <a:solidFill>
                  <a:srgbClr val="000000"/>
                </a:solidFill>
                <a:effectLst/>
                <a:latin typeface="Akzidenz Roman"/>
              </a:rPr>
              <a:t>It was narrated from Abdullah bin Abi </a:t>
            </a:r>
            <a:r>
              <a:rPr lang="en-GB" b="1" i="0" u="none" strike="noStrike" err="1">
                <a:solidFill>
                  <a:srgbClr val="000000"/>
                </a:solidFill>
                <a:effectLst/>
                <a:latin typeface="Akzidenz Roman"/>
              </a:rPr>
              <a:t>Talhah</a:t>
            </a:r>
            <a:r>
              <a:rPr lang="en-GB" b="1" i="0" u="none" strike="noStrike">
                <a:solidFill>
                  <a:srgbClr val="000000"/>
                </a:solidFill>
                <a:effectLst/>
                <a:latin typeface="Akzidenz Roman"/>
              </a:rPr>
              <a:t> (RA), from his father, that: </a:t>
            </a:r>
            <a:r>
              <a:rPr lang="en-GB" b="0" i="0" u="none" strike="noStrike">
                <a:effectLst/>
                <a:latin typeface="Akzidenz Roman"/>
              </a:rPr>
              <a:t>The Messenger of Allah</a:t>
            </a:r>
            <a:r>
              <a:rPr lang="ar-AE" b="0" i="0" u="none" strike="noStrike">
                <a:effectLst/>
                <a:latin typeface="Akzidenz Roman"/>
              </a:rPr>
              <a:t>ﷺ) </a:t>
            </a:r>
            <a:r>
              <a:rPr lang="en-GB" b="0" i="0" u="none" strike="noStrike">
                <a:effectLst/>
                <a:latin typeface="Akzidenz Roman"/>
              </a:rPr>
              <a:t>) came one day with a joyful expression on his face. He said: "Jibril came to me and said: 'Will it not please you, O Muhammad, (to know) that no one of your Ummah will send salat upon you but I will send salat upon him tenfold, and no one will send </a:t>
            </a:r>
            <a:r>
              <a:rPr lang="en-GB" b="0" i="0" u="none" strike="noStrike" err="1">
                <a:effectLst/>
                <a:latin typeface="Akzidenz Roman"/>
              </a:rPr>
              <a:t>salams</a:t>
            </a:r>
            <a:r>
              <a:rPr lang="en-GB" b="0" i="0" u="none" strike="noStrike">
                <a:effectLst/>
                <a:latin typeface="Akzidenz Roman"/>
              </a:rPr>
              <a:t> upon you but I will send </a:t>
            </a:r>
            <a:r>
              <a:rPr lang="en-GB" b="0" i="0" u="none" strike="noStrike" err="1">
                <a:effectLst/>
                <a:latin typeface="Akzidenz Roman"/>
              </a:rPr>
              <a:t>salams</a:t>
            </a:r>
            <a:r>
              <a:rPr lang="en-GB" b="0" i="0" u="none" strike="noStrike">
                <a:effectLst/>
                <a:latin typeface="Akzidenz Roman"/>
              </a:rPr>
              <a:t> upon him tenfold?“ </a:t>
            </a:r>
            <a:r>
              <a:rPr lang="en-GB" b="1" i="0" u="none" strike="noStrike">
                <a:effectLst/>
                <a:latin typeface="Akzidenz Roman"/>
              </a:rPr>
              <a:t>Reference: </a:t>
            </a:r>
            <a:r>
              <a:rPr lang="en-GB">
                <a:hlinkClick r:id="rId4"/>
              </a:rPr>
              <a:t>Sunan an-</a:t>
            </a:r>
            <a:r>
              <a:rPr lang="en-GB" err="1">
                <a:hlinkClick r:id="rId4"/>
              </a:rPr>
              <a:t>Nasa'i</a:t>
            </a:r>
            <a:r>
              <a:rPr lang="en-GB">
                <a:hlinkClick r:id="rId4"/>
              </a:rPr>
              <a:t> 1295</a:t>
            </a:r>
            <a:endParaRPr lang="en-GB" b="1" i="0" u="none" strike="noStrike">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36</a:t>
            </a:fld>
            <a:endParaRPr lang="en-US"/>
          </a:p>
        </p:txBody>
      </p:sp>
    </p:spTree>
    <p:extLst>
      <p:ext uri="{BB962C8B-B14F-4D97-AF65-F5344CB8AC3E}">
        <p14:creationId xmlns:p14="http://schemas.microsoft.com/office/powerpoint/2010/main" val="296651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37</a:t>
            </a:fld>
            <a:endParaRPr lang="en-US"/>
          </a:p>
        </p:txBody>
      </p:sp>
    </p:spTree>
    <p:extLst>
      <p:ext uri="{BB962C8B-B14F-4D97-AF65-F5344CB8AC3E}">
        <p14:creationId xmlns:p14="http://schemas.microsoft.com/office/powerpoint/2010/main" val="41269235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38</a:t>
            </a:fld>
            <a:endParaRPr lang="en-US"/>
          </a:p>
        </p:txBody>
      </p:sp>
    </p:spTree>
    <p:extLst>
      <p:ext uri="{BB962C8B-B14F-4D97-AF65-F5344CB8AC3E}">
        <p14:creationId xmlns:p14="http://schemas.microsoft.com/office/powerpoint/2010/main" val="31021972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75476F-A808-1F46-A368-07984F6DA22E}" type="slidenum">
              <a:rPr lang="en-US" smtClean="0"/>
              <a:t>39</a:t>
            </a:fld>
            <a:endParaRPr lang="en-US"/>
          </a:p>
        </p:txBody>
      </p:sp>
    </p:spTree>
    <p:extLst>
      <p:ext uri="{BB962C8B-B14F-4D97-AF65-F5344CB8AC3E}">
        <p14:creationId xmlns:p14="http://schemas.microsoft.com/office/powerpoint/2010/main" val="4246605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0" i="0" u="none" strike="noStrike" dirty="0">
                <a:solidFill>
                  <a:srgbClr val="000000"/>
                </a:solidFill>
                <a:effectLst/>
                <a:latin typeface="Akzidenz Roman"/>
              </a:rPr>
              <a:t>It was narrated that </a:t>
            </a:r>
            <a:r>
              <a:rPr lang="en-GB" b="1" i="0" u="none" strike="noStrike" dirty="0">
                <a:solidFill>
                  <a:srgbClr val="000000"/>
                </a:solidFill>
                <a:effectLst/>
                <a:latin typeface="Akzidenz Roman"/>
              </a:rPr>
              <a:t>Thawban (</a:t>
            </a:r>
            <a:r>
              <a:rPr lang="en-US" sz="1200" b="1" dirty="0" err="1">
                <a:solidFill>
                  <a:srgbClr val="624A35"/>
                </a:solidFill>
                <a:latin typeface="Gill Sans Nova Light (Body)"/>
                <a:ea typeface="+mn-lt"/>
                <a:cs typeface="Gill Sans Light" panose="020B0302020104020203" pitchFamily="34" charset="-79"/>
              </a:rPr>
              <a:t>Radeyallahu</a:t>
            </a:r>
            <a:r>
              <a:rPr lang="en-US" sz="1200" b="1" dirty="0">
                <a:solidFill>
                  <a:srgbClr val="624A35"/>
                </a:solidFill>
                <a:latin typeface="Gill Sans Nova Light (Body)"/>
                <a:ea typeface="+mn-lt"/>
                <a:cs typeface="Gill Sans Light" panose="020B0302020104020203" pitchFamily="34" charset="-79"/>
              </a:rPr>
              <a:t> Anha (</a:t>
            </a:r>
            <a:r>
              <a:rPr lang="en-GB" b="1" i="0" u="none" strike="noStrike" dirty="0">
                <a:solidFill>
                  <a:srgbClr val="000000"/>
                </a:solidFill>
                <a:effectLst/>
                <a:latin typeface="Akzidenz Roman"/>
              </a:rPr>
              <a:t>RA) said</a:t>
            </a:r>
            <a:r>
              <a:rPr lang="en-GB" b="0" i="0" u="none" strike="noStrike" dirty="0">
                <a:solidFill>
                  <a:srgbClr val="000000"/>
                </a:solidFill>
                <a:effectLst/>
                <a:latin typeface="Akzidenz Roman"/>
              </a:rPr>
              <a:t>: </a:t>
            </a:r>
            <a:r>
              <a:rPr lang="en-GB" b="0" i="0" u="none" strike="noStrike" dirty="0">
                <a:effectLst/>
                <a:latin typeface="Akzidenz Roman"/>
              </a:rPr>
              <a:t>"The Messenger of Allah </a:t>
            </a:r>
            <a:r>
              <a:rPr lang="en-US" dirty="0"/>
              <a:t>(ﷺ)</a:t>
            </a:r>
            <a:r>
              <a:rPr lang="en-GB" b="0" i="0" u="none" strike="noStrike" dirty="0">
                <a:effectLst/>
                <a:latin typeface="Akzidenz Roman"/>
              </a:rPr>
              <a:t> said: ‘”Adhere to righteousness even though you will not be able to do all acts of virtue. Know that the best of your deeds is Salat (prayer) and that no one maintains his ablution except a believer.’” </a:t>
            </a:r>
            <a:r>
              <a:rPr lang="en-GB" b="1" i="0" u="none" strike="noStrike" dirty="0">
                <a:effectLst/>
                <a:latin typeface="Akzidenz Roman"/>
              </a:rPr>
              <a:t>Reference: </a:t>
            </a:r>
            <a:r>
              <a:rPr lang="en-GB" dirty="0">
                <a:hlinkClick r:id="rId3"/>
              </a:rPr>
              <a:t>Sunan Ibn Majah 277</a:t>
            </a:r>
            <a:endParaRPr lang="en-GB" b="1" i="0" u="none" strike="noStrike" dirty="0">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4</a:t>
            </a:fld>
            <a:endParaRPr lang="en-US"/>
          </a:p>
        </p:txBody>
      </p:sp>
    </p:spTree>
    <p:extLst>
      <p:ext uri="{BB962C8B-B14F-4D97-AF65-F5344CB8AC3E}">
        <p14:creationId xmlns:p14="http://schemas.microsoft.com/office/powerpoint/2010/main" val="3671561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40</a:t>
            </a:fld>
            <a:endParaRPr lang="en-US"/>
          </a:p>
        </p:txBody>
      </p:sp>
    </p:spTree>
    <p:extLst>
      <p:ext uri="{BB962C8B-B14F-4D97-AF65-F5344CB8AC3E}">
        <p14:creationId xmlns:p14="http://schemas.microsoft.com/office/powerpoint/2010/main" val="377605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lnSpc>
                <a:spcPct val="150000"/>
              </a:lnSpc>
            </a:pPr>
            <a:r>
              <a:rPr lang="en-GB" b="0" i="0" u="none" strike="noStrike" dirty="0">
                <a:solidFill>
                  <a:srgbClr val="000000"/>
                </a:solidFill>
                <a:effectLst/>
                <a:latin typeface="Akzidenz Roman"/>
              </a:rPr>
              <a:t>It was narrated that </a:t>
            </a:r>
            <a:r>
              <a:rPr lang="en-GB" b="1" i="0" u="none" strike="noStrike" dirty="0">
                <a:solidFill>
                  <a:srgbClr val="000000"/>
                </a:solidFill>
                <a:effectLst/>
                <a:latin typeface="Akzidenz Roman"/>
              </a:rPr>
              <a:t>Abu Hurairah (RA) said, </a:t>
            </a:r>
            <a:r>
              <a:rPr lang="en-GB" b="0" i="0" u="none" strike="noStrike" dirty="0">
                <a:solidFill>
                  <a:srgbClr val="000000"/>
                </a:solidFill>
                <a:effectLst/>
                <a:latin typeface="Akzidenz Roman"/>
              </a:rPr>
              <a:t>'I heard the Messenger of Allah(</a:t>
            </a:r>
            <a:r>
              <a:rPr lang="ar-AE" b="0" i="0" u="none" strike="noStrike" dirty="0">
                <a:solidFill>
                  <a:srgbClr val="000000"/>
                </a:solidFill>
                <a:effectLst/>
                <a:latin typeface="Akzidenz Roman"/>
              </a:rPr>
              <a:t>ﷺ) </a:t>
            </a:r>
            <a:r>
              <a:rPr lang="en-GB" b="0" i="0" u="none" strike="noStrike" dirty="0">
                <a:solidFill>
                  <a:srgbClr val="000000"/>
                </a:solidFill>
                <a:effectLst/>
                <a:latin typeface="Akzidenz Roman"/>
              </a:rPr>
              <a:t>) say’: </a:t>
            </a:r>
            <a:r>
              <a:rPr lang="en-GB" b="0" i="0" u="none" strike="noStrike" dirty="0">
                <a:effectLst/>
                <a:latin typeface="Akzidenz Roman"/>
              </a:rPr>
              <a:t>"Allah said: 'I have divided the prayer between Myself and My slave into two halves, and My slave shall have what he has asked for. 'When the slave says: 'Al-</a:t>
            </a:r>
            <a:r>
              <a:rPr lang="en-GB" b="0" i="0" u="none" strike="noStrike" dirty="0" err="1">
                <a:effectLst/>
                <a:latin typeface="Akzidenz Roman"/>
              </a:rPr>
              <a:t>hamdulillah</a:t>
            </a:r>
            <a:r>
              <a:rPr lang="en-GB" b="0" i="0" u="none" strike="noStrike" dirty="0">
                <a:effectLst/>
                <a:latin typeface="Akzidenz Roman"/>
              </a:rPr>
              <a:t> </a:t>
            </a:r>
            <a:r>
              <a:rPr lang="en-GB" b="0" i="0" u="none" strike="noStrike" dirty="0" err="1">
                <a:effectLst/>
                <a:latin typeface="Akzidenz Roman"/>
              </a:rPr>
              <a:t>i</a:t>
            </a:r>
            <a:r>
              <a:rPr lang="en-GB" b="0" i="0" u="none" strike="noStrike" dirty="0">
                <a:effectLst/>
                <a:latin typeface="Akzidenz Roman"/>
              </a:rPr>
              <a:t> </a:t>
            </a:r>
            <a:r>
              <a:rPr lang="en-GB" b="0" i="0" u="none" strike="noStrike" dirty="0" err="1">
                <a:effectLst/>
                <a:latin typeface="Akzidenz Roman"/>
              </a:rPr>
              <a:t>rabbil</a:t>
            </a:r>
            <a:r>
              <a:rPr lang="en-GB" b="0" i="0" u="none" strike="noStrike" dirty="0">
                <a:effectLst/>
                <a:latin typeface="Akzidenz Roman"/>
              </a:rPr>
              <a:t> </a:t>
            </a:r>
            <a:r>
              <a:rPr lang="en-GB" b="0" i="0" u="none" strike="noStrike" dirty="0" err="1">
                <a:effectLst/>
                <a:latin typeface="Akzidenz Roman"/>
              </a:rPr>
              <a:t>Alameen</a:t>
            </a:r>
            <a:r>
              <a:rPr lang="en-GB" b="0" i="0" u="none" strike="noStrike" dirty="0">
                <a:effectLst/>
                <a:latin typeface="Akzidenz Roman"/>
              </a:rPr>
              <a:t> (All the praise is to Allah, the Lord of all that exists),' Allah says: 'My slave has praised Me, and My slave shall have what he has asked for.' And when he says: '</a:t>
            </a:r>
            <a:r>
              <a:rPr lang="en-GB" b="0" i="0" u="none" strike="noStrike" dirty="0" err="1">
                <a:effectLst/>
                <a:latin typeface="Akzidenz Roman"/>
              </a:rPr>
              <a:t>Ar</a:t>
            </a:r>
            <a:r>
              <a:rPr lang="en-GB" b="0" i="0" u="none" strike="noStrike" dirty="0">
                <a:effectLst/>
                <a:latin typeface="Akzidenz Roman"/>
              </a:rPr>
              <a:t>-</a:t>
            </a:r>
            <a:r>
              <a:rPr lang="en-GB" b="0" i="0" u="none" strike="noStrike" dirty="0" err="1">
                <a:effectLst/>
                <a:latin typeface="Akzidenz Roman"/>
              </a:rPr>
              <a:t>Rahmanir</a:t>
            </a:r>
            <a:r>
              <a:rPr lang="en-GB" b="0" i="0" u="none" strike="noStrike" dirty="0">
                <a:effectLst/>
                <a:latin typeface="Akzidenz Roman"/>
              </a:rPr>
              <a:t>-Rahim (The Mos Gracious, the Most Merciful),' Allah says: 'My slave has extolled Me, and My slave shall have what he has asked for.' And when he says: 'Maliki </a:t>
            </a:r>
            <a:r>
              <a:rPr lang="en-GB" b="0" i="0" u="none" strike="noStrike" dirty="0" err="1">
                <a:effectLst/>
                <a:latin typeface="Akzidenz Roman"/>
              </a:rPr>
              <a:t>yawmiddin</a:t>
            </a:r>
            <a:r>
              <a:rPr lang="en-GB" b="0" i="0" u="none" strike="noStrike" dirty="0">
                <a:effectLst/>
                <a:latin typeface="Akzidenz Roman"/>
              </a:rPr>
              <a:t> [The Only Owner (and he Ruling Judge] if the Day of Recompense],' </a:t>
            </a:r>
            <a:r>
              <a:rPr lang="en-GB" b="0" i="0" u="none" strike="noStrike" dirty="0" err="1">
                <a:effectLst/>
                <a:latin typeface="Akzidenz Roman"/>
              </a:rPr>
              <a:t>Allahs</a:t>
            </a:r>
            <a:r>
              <a:rPr lang="en-GB" b="0" i="0" u="none" strike="noStrike" dirty="0">
                <a:effectLst/>
                <a:latin typeface="Akzidenz Roman"/>
              </a:rPr>
              <a:t> says: 'My slave has Glorified Me. This is for Me, and this Verse is between me and My slave in two halves.' And when he says: ' </a:t>
            </a:r>
            <a:r>
              <a:rPr lang="en-GB" b="0" i="0" u="none" strike="noStrike" dirty="0" err="1">
                <a:effectLst/>
                <a:latin typeface="Akzidenz Roman"/>
              </a:rPr>
              <a:t>Iyyaka</a:t>
            </a:r>
            <a:r>
              <a:rPr lang="en-GB" b="0" i="0" u="none" strike="noStrike" dirty="0">
                <a:effectLst/>
                <a:latin typeface="Akzidenz Roman"/>
              </a:rPr>
              <a:t> </a:t>
            </a:r>
            <a:r>
              <a:rPr lang="en-GB" b="0" i="0" u="none" strike="noStrike" dirty="0" err="1">
                <a:effectLst/>
                <a:latin typeface="Akzidenz Roman"/>
              </a:rPr>
              <a:t>na'budu</a:t>
            </a:r>
            <a:r>
              <a:rPr lang="en-GB" b="0" i="0" u="none" strike="noStrike" dirty="0">
                <a:effectLst/>
                <a:latin typeface="Akzidenz Roman"/>
              </a:rPr>
              <a:t> </a:t>
            </a:r>
            <a:r>
              <a:rPr lang="en-GB" b="0" i="0" u="none" strike="noStrike" dirty="0" err="1">
                <a:effectLst/>
                <a:latin typeface="Akzidenz Roman"/>
              </a:rPr>
              <a:t>wa</a:t>
            </a:r>
            <a:r>
              <a:rPr lang="en-GB" b="0" i="0" u="none" strike="noStrike" dirty="0">
                <a:effectLst/>
                <a:latin typeface="Akzidenz Roman"/>
              </a:rPr>
              <a:t> </a:t>
            </a:r>
            <a:r>
              <a:rPr lang="en-GB" b="0" i="0" u="none" strike="noStrike" dirty="0" err="1">
                <a:effectLst/>
                <a:latin typeface="Akzidenz Roman"/>
              </a:rPr>
              <a:t>iyyaka</a:t>
            </a:r>
            <a:r>
              <a:rPr lang="en-GB" b="0" i="0" u="none" strike="noStrike" dirty="0">
                <a:effectLst/>
                <a:latin typeface="Akzidenz Roman"/>
              </a:rPr>
              <a:t> </a:t>
            </a:r>
            <a:r>
              <a:rPr lang="en-GB" b="0" i="0" u="none" strike="noStrike" dirty="0" err="1">
                <a:effectLst/>
                <a:latin typeface="Akzidenz Roman"/>
              </a:rPr>
              <a:t>nastain</a:t>
            </a:r>
            <a:r>
              <a:rPr lang="en-GB" b="0" i="0" u="none" strike="noStrike" dirty="0">
                <a:effectLst/>
                <a:latin typeface="Akzidenz Roman"/>
              </a:rPr>
              <a:t> [You (Alone) we worship, and You (Alone) we ask for help],' He says: 'This is between Me an My slave, and My slave shall have what he has asked for.' And the end of the Surah is for My slave.' And when he says: '</a:t>
            </a:r>
            <a:r>
              <a:rPr lang="en-GB" b="0" i="0" u="none" strike="noStrike" dirty="0" err="1">
                <a:effectLst/>
                <a:latin typeface="Akzidenz Roman"/>
              </a:rPr>
              <a:t>Ihdinas-siratal-mustaqeema</a:t>
            </a:r>
            <a:r>
              <a:rPr lang="en-GB" b="0" i="0" u="none" strike="noStrike" dirty="0">
                <a:effectLst/>
                <a:latin typeface="Akzidenz Roman"/>
              </a:rPr>
              <a:t>, </a:t>
            </a:r>
            <a:r>
              <a:rPr lang="en-GB" b="0" i="0" u="none" strike="noStrike" dirty="0" err="1">
                <a:effectLst/>
                <a:latin typeface="Akzidenz Roman"/>
              </a:rPr>
              <a:t>siratal-alldhina</a:t>
            </a:r>
            <a:r>
              <a:rPr lang="en-GB" b="0" i="0" u="none" strike="noStrike" dirty="0">
                <a:effectLst/>
                <a:latin typeface="Akzidenz Roman"/>
              </a:rPr>
              <a:t> </a:t>
            </a:r>
            <a:r>
              <a:rPr lang="en-GB" b="0" i="0" u="none" strike="noStrike" dirty="0" err="1">
                <a:effectLst/>
                <a:latin typeface="Akzidenz Roman"/>
              </a:rPr>
              <a:t>an'amta</a:t>
            </a:r>
            <a:r>
              <a:rPr lang="en-GB" b="0" i="0" u="none" strike="noStrike" dirty="0">
                <a:effectLst/>
                <a:latin typeface="Akzidenz Roman"/>
              </a:rPr>
              <a:t> </a:t>
            </a:r>
            <a:r>
              <a:rPr lang="en-GB" b="0" i="0" u="none" strike="noStrike" dirty="0" err="1">
                <a:effectLst/>
                <a:latin typeface="Akzidenz Roman"/>
              </a:rPr>
              <a:t>alayhim</a:t>
            </a:r>
            <a:r>
              <a:rPr lang="en-GB" b="0" i="0" u="none" strike="noStrike" dirty="0">
                <a:effectLst/>
                <a:latin typeface="Akzidenz Roman"/>
              </a:rPr>
              <a:t> a lad-</a:t>
            </a:r>
            <a:r>
              <a:rPr lang="en-GB" b="0" i="0" u="none" strike="noStrike" dirty="0" err="1">
                <a:effectLst/>
                <a:latin typeface="Akzidenz Roman"/>
              </a:rPr>
              <a:t>dallin</a:t>
            </a:r>
            <a:r>
              <a:rPr lang="en-GB" b="0" i="0" u="none" strike="noStrike" dirty="0">
                <a:effectLst/>
                <a:latin typeface="Akzidenz Roman"/>
              </a:rPr>
              <a:t> [Guide us to the Straight Way, the way of those on whom You have bestowed Your Grace, not(the way) of those who earned Your Anger, nor of those who went astray],' He says: '</a:t>
            </a:r>
            <a:r>
              <a:rPr lang="en-GB" b="0" i="0" u="none" strike="noStrike" dirty="0" err="1">
                <a:effectLst/>
                <a:latin typeface="Akzidenz Roman"/>
              </a:rPr>
              <a:t>THis</a:t>
            </a:r>
            <a:r>
              <a:rPr lang="en-GB" b="0" i="0" u="none" strike="noStrike" dirty="0">
                <a:effectLst/>
                <a:latin typeface="Akzidenz Roman"/>
              </a:rPr>
              <a:t> is for My slave, and My slave shall have what he has asked for.“</a:t>
            </a:r>
            <a:r>
              <a:rPr lang="en-GB" b="1" i="0" u="none" strike="noStrike" dirty="0">
                <a:effectLst/>
                <a:latin typeface="Akzidenz Roman"/>
              </a:rPr>
              <a:t> Reference: </a:t>
            </a:r>
            <a:r>
              <a:rPr lang="en-GB" dirty="0">
                <a:hlinkClick r:id="rId3"/>
              </a:rPr>
              <a:t>Sunan Ibn </a:t>
            </a:r>
            <a:r>
              <a:rPr lang="en-GB" dirty="0" err="1">
                <a:hlinkClick r:id="rId3"/>
              </a:rPr>
              <a:t>Majah</a:t>
            </a:r>
            <a:r>
              <a:rPr lang="en-GB" dirty="0">
                <a:hlinkClick r:id="rId3"/>
              </a:rPr>
              <a:t> 3784</a:t>
            </a:r>
            <a:endParaRPr lang="en-GB" b="1" i="0" u="none" strike="noStrike" dirty="0">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41</a:t>
            </a:fld>
            <a:endParaRPr lang="en-US"/>
          </a:p>
        </p:txBody>
      </p:sp>
    </p:spTree>
    <p:extLst>
      <p:ext uri="{BB962C8B-B14F-4D97-AF65-F5344CB8AC3E}">
        <p14:creationId xmlns:p14="http://schemas.microsoft.com/office/powerpoint/2010/main" val="10727191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a:solidFill>
                  <a:srgbClr val="000000"/>
                </a:solidFill>
                <a:effectLst/>
                <a:latin typeface="Akzidenz Roman"/>
              </a:rPr>
              <a:t>Abu Hurairah (RA) reported: </a:t>
            </a:r>
            <a:r>
              <a:rPr lang="en-GB" b="0" i="0" u="none" strike="noStrike">
                <a:effectLst/>
                <a:latin typeface="Akzidenz Roman"/>
              </a:rPr>
              <a:t>I heard Messenger of Allah </a:t>
            </a:r>
            <a:r>
              <a:rPr lang="ar-AE" b="0" i="0" u="none" strike="noStrike">
                <a:effectLst/>
                <a:latin typeface="Akzidenz Roman"/>
              </a:rPr>
              <a:t>ﷺ) </a:t>
            </a:r>
            <a:r>
              <a:rPr lang="en-GB" b="0" i="0" u="none" strike="noStrike">
                <a:effectLst/>
                <a:latin typeface="Akzidenz Roman"/>
              </a:rPr>
              <a:t>) saying: "By Allah, I seek Allah's forgiveness and repent to Him more than seventy times a day.“ </a:t>
            </a:r>
            <a:r>
              <a:rPr lang="en-GB" b="1" i="0" u="none" strike="noStrike">
                <a:effectLst/>
                <a:latin typeface="Akzidenz Roman"/>
              </a:rPr>
              <a:t>Reference: </a:t>
            </a:r>
            <a:r>
              <a:rPr lang="en-GB">
                <a:hlinkClick r:id="rId3"/>
              </a:rPr>
              <a:t>Riyad as-</a:t>
            </a:r>
            <a:r>
              <a:rPr lang="en-GB" err="1">
                <a:hlinkClick r:id="rId3"/>
              </a:rPr>
              <a:t>Salihin</a:t>
            </a:r>
            <a:r>
              <a:rPr lang="en-GB">
                <a:hlinkClick r:id="rId3"/>
              </a:rPr>
              <a:t> 13</a:t>
            </a:r>
            <a:endParaRPr lang="en-GB" b="1" i="0">
              <a:solidFill>
                <a:srgbClr val="000000"/>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42</a:t>
            </a:fld>
            <a:endParaRPr lang="en-US"/>
          </a:p>
        </p:txBody>
      </p:sp>
    </p:spTree>
    <p:extLst>
      <p:ext uri="{BB962C8B-B14F-4D97-AF65-F5344CB8AC3E}">
        <p14:creationId xmlns:p14="http://schemas.microsoft.com/office/powerpoint/2010/main" val="20252952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43</a:t>
            </a:fld>
            <a:endParaRPr lang="en-US"/>
          </a:p>
        </p:txBody>
      </p:sp>
    </p:spTree>
    <p:extLst>
      <p:ext uri="{BB962C8B-B14F-4D97-AF65-F5344CB8AC3E}">
        <p14:creationId xmlns:p14="http://schemas.microsoft.com/office/powerpoint/2010/main" val="24384118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775476F-A808-1F46-A368-07984F6DA22E}" type="slidenum">
              <a:rPr lang="en-US" smtClean="0"/>
              <a:t>44</a:t>
            </a:fld>
            <a:endParaRPr lang="en-US"/>
          </a:p>
        </p:txBody>
      </p:sp>
    </p:spTree>
    <p:extLst>
      <p:ext uri="{BB962C8B-B14F-4D97-AF65-F5344CB8AC3E}">
        <p14:creationId xmlns:p14="http://schemas.microsoft.com/office/powerpoint/2010/main" val="3522580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45</a:t>
            </a:fld>
            <a:endParaRPr lang="en-US"/>
          </a:p>
        </p:txBody>
      </p:sp>
    </p:spTree>
    <p:extLst>
      <p:ext uri="{BB962C8B-B14F-4D97-AF65-F5344CB8AC3E}">
        <p14:creationId xmlns:p14="http://schemas.microsoft.com/office/powerpoint/2010/main" val="278673308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B4614-F765-E820-2488-CF55E52EE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C63C9-E062-D3AC-1139-2DDC21606F0C}"/>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40575B10-37BA-BC33-104B-1EB8B263FE7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BE469D1-2520-5834-2B37-10DA2BFC0F17}"/>
              </a:ext>
            </a:extLst>
          </p:cNvPr>
          <p:cNvSpPr>
            <a:spLocks noGrp="1"/>
          </p:cNvSpPr>
          <p:nvPr>
            <p:ph type="sldNum" sz="quarter" idx="5"/>
          </p:nvPr>
        </p:nvSpPr>
        <p:spPr/>
        <p:txBody>
          <a:bodyPr/>
          <a:lstStyle/>
          <a:p>
            <a:fld id="{0775476F-A808-1F46-A368-07984F6DA22E}" type="slidenum">
              <a:rPr lang="en-US" smtClean="0"/>
              <a:t>46</a:t>
            </a:fld>
            <a:endParaRPr lang="en-US"/>
          </a:p>
        </p:txBody>
      </p:sp>
    </p:spTree>
    <p:extLst>
      <p:ext uri="{BB962C8B-B14F-4D97-AF65-F5344CB8AC3E}">
        <p14:creationId xmlns:p14="http://schemas.microsoft.com/office/powerpoint/2010/main" val="3147680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97F0-D769-02D7-DDF4-148E9271A4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911DF-0852-9582-4676-485D9825DBE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2BCE9E16-9E46-4996-2FC7-1EAA9EF12BE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4A7295-05CF-81F1-17D9-1242505C4701}"/>
              </a:ext>
            </a:extLst>
          </p:cNvPr>
          <p:cNvSpPr>
            <a:spLocks noGrp="1"/>
          </p:cNvSpPr>
          <p:nvPr>
            <p:ph type="sldNum" sz="quarter" idx="5"/>
          </p:nvPr>
        </p:nvSpPr>
        <p:spPr/>
        <p:txBody>
          <a:bodyPr/>
          <a:lstStyle/>
          <a:p>
            <a:fld id="{0775476F-A808-1F46-A368-07984F6DA22E}" type="slidenum">
              <a:rPr lang="en-US" smtClean="0"/>
              <a:t>47</a:t>
            </a:fld>
            <a:endParaRPr lang="en-US"/>
          </a:p>
        </p:txBody>
      </p:sp>
    </p:spTree>
    <p:extLst>
      <p:ext uri="{BB962C8B-B14F-4D97-AF65-F5344CB8AC3E}">
        <p14:creationId xmlns:p14="http://schemas.microsoft.com/office/powerpoint/2010/main" val="10407339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49480-7EF3-BCEC-FC4B-CB6B05ADB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02EE57-2CFE-C1CB-963C-6D9D2C4BBA4D}"/>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9C45014-4EAF-8B2D-9A51-266DEC40FC75}"/>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FEAA7090-48A5-4A5D-3B7D-C7F84F92704F}"/>
              </a:ext>
            </a:extLst>
          </p:cNvPr>
          <p:cNvSpPr>
            <a:spLocks noGrp="1"/>
          </p:cNvSpPr>
          <p:nvPr>
            <p:ph type="sldNum" sz="quarter" idx="5"/>
          </p:nvPr>
        </p:nvSpPr>
        <p:spPr/>
        <p:txBody>
          <a:bodyPr/>
          <a:lstStyle/>
          <a:p>
            <a:fld id="{0775476F-A808-1F46-A368-07984F6DA22E}" type="slidenum">
              <a:rPr lang="en-US" smtClean="0"/>
              <a:t>48</a:t>
            </a:fld>
            <a:endParaRPr lang="en-US"/>
          </a:p>
        </p:txBody>
      </p:sp>
    </p:spTree>
    <p:extLst>
      <p:ext uri="{BB962C8B-B14F-4D97-AF65-F5344CB8AC3E}">
        <p14:creationId xmlns:p14="http://schemas.microsoft.com/office/powerpoint/2010/main" val="31301982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CE174-4C50-3955-B62A-D6DFBB3D4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B3B47-2650-6B9C-9E7C-09721BD4F209}"/>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7E5B69D-1130-E90C-7349-C2FB4B83D6FF}"/>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00F67F6-CA84-07CF-0E49-662D1E2BAE87}"/>
              </a:ext>
            </a:extLst>
          </p:cNvPr>
          <p:cNvSpPr>
            <a:spLocks noGrp="1"/>
          </p:cNvSpPr>
          <p:nvPr>
            <p:ph type="sldNum" sz="quarter" idx="5"/>
          </p:nvPr>
        </p:nvSpPr>
        <p:spPr/>
        <p:txBody>
          <a:bodyPr/>
          <a:lstStyle/>
          <a:p>
            <a:fld id="{0775476F-A808-1F46-A368-07984F6DA22E}" type="slidenum">
              <a:rPr lang="en-US" smtClean="0"/>
              <a:t>49</a:t>
            </a:fld>
            <a:endParaRPr lang="en-US"/>
          </a:p>
        </p:txBody>
      </p:sp>
    </p:spTree>
    <p:extLst>
      <p:ext uri="{BB962C8B-B14F-4D97-AF65-F5344CB8AC3E}">
        <p14:creationId xmlns:p14="http://schemas.microsoft.com/office/powerpoint/2010/main" val="2744821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5</a:t>
            </a:fld>
            <a:endParaRPr lang="en-US"/>
          </a:p>
        </p:txBody>
      </p:sp>
    </p:spTree>
    <p:extLst>
      <p:ext uri="{BB962C8B-B14F-4D97-AF65-F5344CB8AC3E}">
        <p14:creationId xmlns:p14="http://schemas.microsoft.com/office/powerpoint/2010/main" val="17954774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r>
              <a:rPr lang="en-GB" b="1" i="0" u="none" strike="noStrike" dirty="0">
                <a:solidFill>
                  <a:srgbClr val="000000"/>
                </a:solidFill>
                <a:effectLst/>
                <a:latin typeface="Akzidenz Roman"/>
              </a:rPr>
              <a:t>Anas (RA) reported: </a:t>
            </a:r>
            <a:r>
              <a:rPr lang="en-GB" b="0" i="0" dirty="0">
                <a:solidFill>
                  <a:srgbClr val="08081A"/>
                </a:solidFill>
                <a:effectLst/>
                <a:latin typeface="Akzidenz Roman"/>
              </a:rPr>
              <a:t>The supplication most often recited by the Prophet</a:t>
            </a:r>
            <a:r>
              <a:rPr lang="ar-AE" b="0" i="0" dirty="0">
                <a:solidFill>
                  <a:srgbClr val="08081A"/>
                </a:solidFill>
                <a:effectLst/>
                <a:latin typeface="Akzidenz Roman"/>
              </a:rPr>
              <a:t>ﷺ) </a:t>
            </a:r>
            <a:r>
              <a:rPr lang="en-GB" b="0" i="0" dirty="0">
                <a:solidFill>
                  <a:srgbClr val="08081A"/>
                </a:solidFill>
                <a:effectLst/>
                <a:latin typeface="Akzidenz Roman"/>
              </a:rPr>
              <a:t>) was: "</a:t>
            </a:r>
            <a:r>
              <a:rPr lang="en-GB" b="0" i="0" dirty="0" err="1">
                <a:solidFill>
                  <a:srgbClr val="08081A"/>
                </a:solidFill>
                <a:effectLst/>
                <a:latin typeface="Akzidenz Roman"/>
              </a:rPr>
              <a:t>Allahumma</a:t>
            </a:r>
            <a:r>
              <a:rPr lang="en-GB" b="0" i="0" dirty="0">
                <a:solidFill>
                  <a:srgbClr val="08081A"/>
                </a:solidFill>
                <a:effectLst/>
                <a:latin typeface="Akzidenz Roman"/>
              </a:rPr>
              <a:t> </a:t>
            </a:r>
            <a:r>
              <a:rPr lang="en-GB" b="0" i="0" dirty="0" err="1">
                <a:solidFill>
                  <a:srgbClr val="08081A"/>
                </a:solidFill>
                <a:effectLst/>
                <a:latin typeface="Akzidenz Roman"/>
              </a:rPr>
              <a:t>atina</a:t>
            </a:r>
            <a:r>
              <a:rPr lang="en-GB" b="0" i="0" dirty="0">
                <a:solidFill>
                  <a:srgbClr val="08081A"/>
                </a:solidFill>
                <a:effectLst/>
                <a:latin typeface="Akzidenz Roman"/>
              </a:rPr>
              <a:t> fid-</a:t>
            </a:r>
            <a:r>
              <a:rPr lang="en-GB" b="0" i="0" dirty="0" err="1">
                <a:solidFill>
                  <a:srgbClr val="08081A"/>
                </a:solidFill>
                <a:effectLst/>
                <a:latin typeface="Akzidenz Roman"/>
              </a:rPr>
              <a:t>dunya</a:t>
            </a:r>
            <a:r>
              <a:rPr lang="en-GB" b="0" i="0" dirty="0">
                <a:solidFill>
                  <a:srgbClr val="08081A"/>
                </a:solidFill>
                <a:effectLst/>
                <a:latin typeface="Akzidenz Roman"/>
              </a:rPr>
              <a:t> </a:t>
            </a:r>
            <a:r>
              <a:rPr lang="en-GB" b="0" i="0" dirty="0" err="1">
                <a:solidFill>
                  <a:srgbClr val="08081A"/>
                </a:solidFill>
                <a:effectLst/>
                <a:latin typeface="Akzidenz Roman"/>
              </a:rPr>
              <a:t>hasanatan</a:t>
            </a:r>
            <a:r>
              <a:rPr lang="en-GB" b="0" i="0" dirty="0">
                <a:solidFill>
                  <a:srgbClr val="08081A"/>
                </a:solidFill>
                <a:effectLst/>
                <a:latin typeface="Akzidenz Roman"/>
              </a:rPr>
              <a:t>, </a:t>
            </a:r>
            <a:r>
              <a:rPr lang="en-GB" b="0" i="0" dirty="0" err="1">
                <a:solidFill>
                  <a:srgbClr val="08081A"/>
                </a:solidFill>
                <a:effectLst/>
                <a:latin typeface="Akzidenz Roman"/>
              </a:rPr>
              <a:t>wa</a:t>
            </a:r>
            <a:r>
              <a:rPr lang="en-GB" b="0" i="0" dirty="0">
                <a:solidFill>
                  <a:srgbClr val="08081A"/>
                </a:solidFill>
                <a:effectLst/>
                <a:latin typeface="Akzidenz Roman"/>
              </a:rPr>
              <a:t> fil-</a:t>
            </a:r>
            <a:r>
              <a:rPr lang="en-GB" b="0" i="0" dirty="0" err="1">
                <a:solidFill>
                  <a:srgbClr val="08081A"/>
                </a:solidFill>
                <a:effectLst/>
                <a:latin typeface="Akzidenz Roman"/>
              </a:rPr>
              <a:t>akhirati</a:t>
            </a:r>
            <a:r>
              <a:rPr lang="en-GB" b="0" i="0" dirty="0">
                <a:solidFill>
                  <a:srgbClr val="08081A"/>
                </a:solidFill>
                <a:effectLst/>
                <a:latin typeface="Akzidenz Roman"/>
              </a:rPr>
              <a:t> </a:t>
            </a:r>
            <a:r>
              <a:rPr lang="en-GB" b="0" i="0" dirty="0" err="1">
                <a:solidFill>
                  <a:srgbClr val="08081A"/>
                </a:solidFill>
                <a:effectLst/>
                <a:latin typeface="Akzidenz Roman"/>
              </a:rPr>
              <a:t>hasanatan</a:t>
            </a:r>
            <a:r>
              <a:rPr lang="en-GB" b="0" i="0" dirty="0">
                <a:solidFill>
                  <a:srgbClr val="08081A"/>
                </a:solidFill>
                <a:effectLst/>
                <a:latin typeface="Akzidenz Roman"/>
              </a:rPr>
              <a:t>, </a:t>
            </a:r>
            <a:r>
              <a:rPr lang="en-GB" b="0" i="0" dirty="0" err="1">
                <a:solidFill>
                  <a:srgbClr val="08081A"/>
                </a:solidFill>
                <a:effectLst/>
                <a:latin typeface="Akzidenz Roman"/>
              </a:rPr>
              <a:t>wa</a:t>
            </a:r>
            <a:r>
              <a:rPr lang="en-GB" b="0" i="0" dirty="0">
                <a:solidFill>
                  <a:srgbClr val="08081A"/>
                </a:solidFill>
                <a:effectLst/>
                <a:latin typeface="Akzidenz Roman"/>
              </a:rPr>
              <a:t> </a:t>
            </a:r>
            <a:r>
              <a:rPr lang="en-GB" b="0" i="0" dirty="0" err="1">
                <a:solidFill>
                  <a:srgbClr val="08081A"/>
                </a:solidFill>
                <a:effectLst/>
                <a:latin typeface="Akzidenz Roman"/>
              </a:rPr>
              <a:t>qina</a:t>
            </a:r>
            <a:r>
              <a:rPr lang="en-GB" b="0" i="0" dirty="0">
                <a:solidFill>
                  <a:srgbClr val="08081A"/>
                </a:solidFill>
                <a:effectLst/>
                <a:latin typeface="Akzidenz Roman"/>
              </a:rPr>
              <a:t> '</a:t>
            </a:r>
            <a:r>
              <a:rPr lang="en-GB" b="0" i="0" dirty="0" err="1">
                <a:solidFill>
                  <a:srgbClr val="08081A"/>
                </a:solidFill>
                <a:effectLst/>
                <a:latin typeface="Akzidenz Roman"/>
              </a:rPr>
              <a:t>adhab-annar</a:t>
            </a:r>
            <a:r>
              <a:rPr lang="en-GB" b="0" i="0" dirty="0">
                <a:solidFill>
                  <a:srgbClr val="08081A"/>
                </a:solidFill>
                <a:effectLst/>
                <a:latin typeface="Akzidenz Roman"/>
              </a:rPr>
              <a:t> (O our </a:t>
            </a:r>
            <a:r>
              <a:rPr lang="en-GB" b="0" i="0" dirty="0" err="1">
                <a:solidFill>
                  <a:srgbClr val="08081A"/>
                </a:solidFill>
                <a:effectLst/>
                <a:latin typeface="Akzidenz Roman"/>
              </a:rPr>
              <a:t>Rubb</a:t>
            </a:r>
            <a:r>
              <a:rPr lang="en-GB" b="0" i="0" dirty="0">
                <a:solidFill>
                  <a:srgbClr val="08081A"/>
                </a:solidFill>
                <a:effectLst/>
                <a:latin typeface="Akzidenz Roman"/>
              </a:rPr>
              <a:t>! give us in this world that which is good and in the Hereafter that which is good, and save us from the punishment of the Fire).” </a:t>
            </a:r>
            <a:r>
              <a:rPr lang="en-GB" b="1" i="0" u="none" strike="noStrike" dirty="0">
                <a:effectLst/>
                <a:latin typeface="Akzidenz Roman"/>
              </a:rPr>
              <a:t>Reference: </a:t>
            </a:r>
            <a:r>
              <a:rPr lang="en-GB" dirty="0">
                <a:hlinkClick r:id="rId3"/>
              </a:rPr>
              <a:t>Riyad as-Salihin 1467</a:t>
            </a:r>
            <a:endParaRPr lang="en-GB" b="1" i="0" dirty="0">
              <a:solidFill>
                <a:srgbClr val="08081A"/>
              </a:solidFill>
              <a:effectLst/>
              <a:latin typeface="Akzidenz Roman"/>
            </a:endParaRPr>
          </a:p>
          <a:p>
            <a:pPr algn="just"/>
            <a:endParaRPr lang="en-GB" b="1" i="0" dirty="0">
              <a:solidFill>
                <a:srgbClr val="08081A"/>
              </a:solidFill>
              <a:effectLst/>
              <a:latin typeface="Akzidenz Roman"/>
            </a:endParaRPr>
          </a:p>
          <a:p>
            <a:pPr algn="just"/>
            <a:r>
              <a:rPr lang="en-GB" b="1" i="0" u="none" strike="noStrike" dirty="0">
                <a:solidFill>
                  <a:srgbClr val="000000"/>
                </a:solidFill>
                <a:effectLst/>
                <a:latin typeface="Akzidenz Roman"/>
              </a:rPr>
              <a:t>Mu’adh bin Jabal (RA) said: </a:t>
            </a:r>
            <a:r>
              <a:rPr lang="en-GB" b="0" i="0" u="none" strike="noStrike" dirty="0">
                <a:effectLst/>
                <a:latin typeface="Akzidenz Roman"/>
              </a:rPr>
              <a:t>“I heard the Messenger of Allah</a:t>
            </a:r>
            <a:r>
              <a:rPr lang="ar-AE" b="0" i="0" u="none" strike="noStrike" dirty="0">
                <a:effectLst/>
                <a:latin typeface="Akzidenz Roman"/>
              </a:rPr>
              <a:t>ﷺ) </a:t>
            </a:r>
            <a:r>
              <a:rPr lang="en-GB" b="0" i="0" u="none" strike="noStrike" dirty="0">
                <a:effectLst/>
                <a:latin typeface="Akzidenz Roman"/>
              </a:rPr>
              <a:t>) say: ‘Paradise has one hundred grades, each of which is as big as the distance between heaven and earth. The highest of them is Firdaws and the best of them is Firdaws. The Throne is above Firdaws and from it spring forth the rivers of Paradise. If you ask of Allah, ask Him for Firdaws.’”</a:t>
            </a:r>
            <a:r>
              <a:rPr lang="en-GB" b="1" i="0" u="none" strike="noStrike" dirty="0">
                <a:effectLst/>
                <a:latin typeface="Akzidenz Roman"/>
              </a:rPr>
              <a:t> Reference: </a:t>
            </a:r>
            <a:r>
              <a:rPr lang="en-GB" dirty="0">
                <a:hlinkClick r:id="rId4"/>
              </a:rPr>
              <a:t>Sunan Ibn Majah 4331</a:t>
            </a:r>
            <a:endParaRPr lang="en-GB" b="1" i="0" u="none" strike="noStrike" dirty="0">
              <a:effectLst/>
              <a:latin typeface="Akzidenz Roman"/>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50</a:t>
            </a:fld>
            <a:endParaRPr lang="en-US"/>
          </a:p>
        </p:txBody>
      </p:sp>
    </p:spTree>
    <p:extLst>
      <p:ext uri="{BB962C8B-B14F-4D97-AF65-F5344CB8AC3E}">
        <p14:creationId xmlns:p14="http://schemas.microsoft.com/office/powerpoint/2010/main" val="13173822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BC803-1BA9-CF85-96AB-F5845243C5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D23D29-00E3-7A8A-FA15-987FCE3893C3}"/>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6A890714-45C7-A30A-EE64-E2766DD4BA5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0772E2-69C9-6B3D-BF5B-09800AAFCD22}"/>
              </a:ext>
            </a:extLst>
          </p:cNvPr>
          <p:cNvSpPr>
            <a:spLocks noGrp="1"/>
          </p:cNvSpPr>
          <p:nvPr>
            <p:ph type="sldNum" sz="quarter" idx="5"/>
          </p:nvPr>
        </p:nvSpPr>
        <p:spPr/>
        <p:txBody>
          <a:bodyPr/>
          <a:lstStyle/>
          <a:p>
            <a:fld id="{0775476F-A808-1F46-A368-07984F6DA22E}" type="slidenum">
              <a:rPr lang="en-US" smtClean="0"/>
              <a:t>51</a:t>
            </a:fld>
            <a:endParaRPr lang="en-US"/>
          </a:p>
        </p:txBody>
      </p:sp>
    </p:spTree>
    <p:extLst>
      <p:ext uri="{BB962C8B-B14F-4D97-AF65-F5344CB8AC3E}">
        <p14:creationId xmlns:p14="http://schemas.microsoft.com/office/powerpoint/2010/main" val="13137323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52</a:t>
            </a:fld>
            <a:endParaRPr lang="en-US"/>
          </a:p>
        </p:txBody>
      </p:sp>
    </p:spTree>
    <p:extLst>
      <p:ext uri="{BB962C8B-B14F-4D97-AF65-F5344CB8AC3E}">
        <p14:creationId xmlns:p14="http://schemas.microsoft.com/office/powerpoint/2010/main" val="3762407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dirty="0"/>
              <a:t>Abdullah bin 'Abbas (RA) reported: </a:t>
            </a:r>
            <a:r>
              <a:rPr lang="en-GB" dirty="0"/>
              <a:t>Messenger of Allah (</a:t>
            </a:r>
            <a:r>
              <a:rPr lang="ar-AE" dirty="0"/>
              <a:t>ﷺ) </a:t>
            </a:r>
            <a:r>
              <a:rPr lang="en-GB" dirty="0"/>
              <a:t>) said “</a:t>
            </a:r>
            <a:r>
              <a:rPr lang="en-GB" b="0" i="0" dirty="0">
                <a:solidFill>
                  <a:srgbClr val="08081A"/>
                </a:solidFill>
                <a:effectLst/>
                <a:latin typeface="Akzidenz Roman"/>
              </a:rPr>
              <a:t>Allah ordered (the appointed angels over you) that the good and the bad deeds be written, and He then showed (the way) how (to write). If somebody intends to do a good deed and he does not do it, then Allah will write for him a full good deed (in his account with Him); and if he intends to do a good deed and actually did it, then Allah will write for him (in his account) with Him (its reward equal) from ten to seven hundred times to many more times: and if somebody intended to do a bad deed and he does not do it, then Allah will write a full good deed (in his account) with Him, and if he intended to do it (a bad deed) and actually did it, then Allah will write one bad deed (in his account).” </a:t>
            </a:r>
            <a:r>
              <a:rPr lang="en-GB" b="1" i="0" u="none" strike="noStrike" dirty="0">
                <a:effectLst/>
                <a:latin typeface="Akzidenz Roman"/>
              </a:rPr>
              <a:t>Reference: </a:t>
            </a:r>
            <a:r>
              <a:rPr lang="en-GB" dirty="0">
                <a:hlinkClick r:id="rId3"/>
              </a:rPr>
              <a:t>Sahih al-Bukhari 6491</a:t>
            </a:r>
            <a:endParaRPr lang="en-GB" dirty="0">
              <a:cs typeface="Calibri"/>
            </a:endParaRPr>
          </a:p>
        </p:txBody>
      </p:sp>
      <p:sp>
        <p:nvSpPr>
          <p:cNvPr id="4" name="Slide Number Placeholder 3"/>
          <p:cNvSpPr>
            <a:spLocks noGrp="1"/>
          </p:cNvSpPr>
          <p:nvPr>
            <p:ph type="sldNum" sz="quarter" idx="5"/>
          </p:nvPr>
        </p:nvSpPr>
        <p:spPr/>
        <p:txBody>
          <a:bodyPr/>
          <a:lstStyle/>
          <a:p>
            <a:fld id="{0775476F-A808-1F46-A368-07984F6DA22E}" type="slidenum">
              <a:rPr lang="en-US" smtClean="0"/>
              <a:t>6</a:t>
            </a:fld>
            <a:endParaRPr lang="en-US"/>
          </a:p>
        </p:txBody>
      </p:sp>
    </p:spTree>
    <p:extLst>
      <p:ext uri="{BB962C8B-B14F-4D97-AF65-F5344CB8AC3E}">
        <p14:creationId xmlns:p14="http://schemas.microsoft.com/office/powerpoint/2010/main" val="2293680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7</a:t>
            </a:fld>
            <a:endParaRPr lang="en-US"/>
          </a:p>
        </p:txBody>
      </p:sp>
    </p:spTree>
    <p:extLst>
      <p:ext uri="{BB962C8B-B14F-4D97-AF65-F5344CB8AC3E}">
        <p14:creationId xmlns:p14="http://schemas.microsoft.com/office/powerpoint/2010/main" val="1958098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8</a:t>
            </a:fld>
            <a:endParaRPr lang="en-US"/>
          </a:p>
        </p:txBody>
      </p:sp>
    </p:spTree>
    <p:extLst>
      <p:ext uri="{BB962C8B-B14F-4D97-AF65-F5344CB8AC3E}">
        <p14:creationId xmlns:p14="http://schemas.microsoft.com/office/powerpoint/2010/main" val="1239934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GB" b="1"/>
              <a:t>Abu Huraira (</a:t>
            </a:r>
            <a:r>
              <a:rPr lang="en-US" b="1"/>
              <a:t>may Allah be pleased with him)</a:t>
            </a:r>
            <a:r>
              <a:rPr lang="en-GB" b="1"/>
              <a:t> said : </a:t>
            </a:r>
            <a:r>
              <a:rPr lang="en-GB" b="0" i="0">
                <a:solidFill>
                  <a:srgbClr val="08081A"/>
                </a:solidFill>
                <a:effectLst/>
                <a:latin typeface="Akzidenz Roman"/>
              </a:rPr>
              <a:t>"I heard the Prophet </a:t>
            </a:r>
            <a:r>
              <a:rPr lang="ar-AE" b="0" i="0">
                <a:solidFill>
                  <a:srgbClr val="08081A"/>
                </a:solidFill>
                <a:effectLst/>
                <a:latin typeface="Akzidenz Roman"/>
              </a:rPr>
              <a:t>ﷺ) </a:t>
            </a:r>
            <a:r>
              <a:rPr lang="en-GB" b="0" i="0">
                <a:solidFill>
                  <a:srgbClr val="08081A"/>
                </a:solidFill>
                <a:effectLst/>
                <a:latin typeface="Akzidenz Roman"/>
              </a:rPr>
              <a:t>) saying, "On the Day of Resurrection, my followers will be called "Al-</a:t>
            </a:r>
            <a:r>
              <a:rPr lang="en-GB" b="0" i="0" err="1">
                <a:solidFill>
                  <a:srgbClr val="08081A"/>
                </a:solidFill>
                <a:effectLst/>
                <a:latin typeface="Akzidenz Roman"/>
              </a:rPr>
              <a:t>Ghurr</a:t>
            </a:r>
            <a:r>
              <a:rPr lang="en-GB" b="0" i="0">
                <a:solidFill>
                  <a:srgbClr val="08081A"/>
                </a:solidFill>
                <a:effectLst/>
                <a:latin typeface="Akzidenz Roman"/>
              </a:rPr>
              <a:t>-</a:t>
            </a:r>
            <a:r>
              <a:rPr lang="en-GB" b="0" i="0" err="1">
                <a:solidFill>
                  <a:srgbClr val="08081A"/>
                </a:solidFill>
                <a:effectLst/>
                <a:latin typeface="Akzidenz Roman"/>
              </a:rPr>
              <a:t>ul</a:t>
            </a:r>
            <a:r>
              <a:rPr lang="en-GB" b="0" i="0">
                <a:solidFill>
                  <a:srgbClr val="08081A"/>
                </a:solidFill>
                <a:effectLst/>
                <a:latin typeface="Akzidenz Roman"/>
              </a:rPr>
              <a:t>- </a:t>
            </a:r>
            <a:r>
              <a:rPr lang="en-GB" b="0" i="0" err="1">
                <a:solidFill>
                  <a:srgbClr val="08081A"/>
                </a:solidFill>
                <a:effectLst/>
                <a:latin typeface="Akzidenz Roman"/>
              </a:rPr>
              <a:t>Muhajjalun</a:t>
            </a:r>
            <a:r>
              <a:rPr lang="en-GB" b="0" i="0">
                <a:solidFill>
                  <a:srgbClr val="08081A"/>
                </a:solidFill>
                <a:effectLst/>
                <a:latin typeface="Akzidenz Roman"/>
              </a:rPr>
              <a:t>" from the trace of ablution and whoever can increase the area of his radiance should do so (i.e. by performing ablution regularly).’ “ </a:t>
            </a:r>
            <a:r>
              <a:rPr lang="en-GB" b="1" i="0" u="none" strike="noStrike">
                <a:effectLst/>
                <a:latin typeface="Akzidenz Roman"/>
              </a:rPr>
              <a:t>Reference: </a:t>
            </a:r>
            <a:r>
              <a:rPr lang="en-GB">
                <a:hlinkClick r:id="rId3"/>
              </a:rPr>
              <a:t>Sahih al-Bukhari 136</a:t>
            </a:r>
            <a:endParaRPr lang="en-GB" b="1" i="0">
              <a:solidFill>
                <a:srgbClr val="08081A"/>
              </a:solidFill>
              <a:effectLst/>
              <a:latin typeface="Akzidenz Roman"/>
            </a:endParaRPr>
          </a:p>
          <a:p>
            <a:endParaRPr lang="en-GB" b="0" i="0">
              <a:solidFill>
                <a:srgbClr val="08081A"/>
              </a:solidFill>
              <a:effectLst/>
              <a:latin typeface="Akzidenz Roman"/>
            </a:endParaRPr>
          </a:p>
          <a:p>
            <a:r>
              <a:rPr lang="en-GB" b="1" i="0">
                <a:solidFill>
                  <a:srgbClr val="08081A"/>
                </a:solidFill>
                <a:effectLst/>
                <a:latin typeface="Akzidenz Roman"/>
              </a:rPr>
              <a:t>Note: </a:t>
            </a:r>
            <a:r>
              <a:rPr lang="en-GB" b="0" i="0">
                <a:solidFill>
                  <a:srgbClr val="08081A"/>
                </a:solidFill>
                <a:effectLst/>
                <a:latin typeface="Akzidenz Roman"/>
              </a:rPr>
              <a:t>Al-</a:t>
            </a:r>
            <a:r>
              <a:rPr lang="en-GB" b="0" i="0" err="1">
                <a:solidFill>
                  <a:srgbClr val="08081A"/>
                </a:solidFill>
                <a:effectLst/>
                <a:latin typeface="Akzidenz Roman"/>
              </a:rPr>
              <a:t>Ghurr</a:t>
            </a:r>
            <a:r>
              <a:rPr lang="en-GB" b="0" i="0">
                <a:solidFill>
                  <a:srgbClr val="08081A"/>
                </a:solidFill>
                <a:effectLst/>
                <a:latin typeface="Akzidenz Roman"/>
              </a:rPr>
              <a:t>-</a:t>
            </a:r>
            <a:r>
              <a:rPr lang="en-GB" b="0" i="0" err="1">
                <a:solidFill>
                  <a:srgbClr val="08081A"/>
                </a:solidFill>
                <a:effectLst/>
                <a:latin typeface="Akzidenz Roman"/>
              </a:rPr>
              <a:t>ul</a:t>
            </a:r>
            <a:r>
              <a:rPr lang="en-GB" b="0" i="0">
                <a:solidFill>
                  <a:srgbClr val="08081A"/>
                </a:solidFill>
                <a:effectLst/>
                <a:latin typeface="Akzidenz Roman"/>
              </a:rPr>
              <a:t>- </a:t>
            </a:r>
            <a:r>
              <a:rPr lang="en-GB" b="0" i="0" err="1">
                <a:solidFill>
                  <a:srgbClr val="08081A"/>
                </a:solidFill>
                <a:effectLst/>
                <a:latin typeface="Akzidenz Roman"/>
              </a:rPr>
              <a:t>Muhajjalun</a:t>
            </a:r>
            <a:r>
              <a:rPr lang="en-GB" b="0" i="0">
                <a:solidFill>
                  <a:srgbClr val="08081A"/>
                </a:solidFill>
                <a:effectLst/>
                <a:latin typeface="Akzidenz Roman"/>
              </a:rPr>
              <a:t> means, area radiance due to wudu.</a:t>
            </a:r>
            <a:endParaRPr lang="en-GB"/>
          </a:p>
          <a:p>
            <a:endParaRPr lang="en-GB"/>
          </a:p>
        </p:txBody>
      </p:sp>
      <p:sp>
        <p:nvSpPr>
          <p:cNvPr id="4" name="Slide Number Placeholder 3"/>
          <p:cNvSpPr>
            <a:spLocks noGrp="1"/>
          </p:cNvSpPr>
          <p:nvPr>
            <p:ph type="sldNum" sz="quarter" idx="5"/>
          </p:nvPr>
        </p:nvSpPr>
        <p:spPr/>
        <p:txBody>
          <a:bodyPr/>
          <a:lstStyle/>
          <a:p>
            <a:fld id="{0775476F-A808-1F46-A368-07984F6DA22E}" type="slidenum">
              <a:rPr lang="en-US" smtClean="0"/>
              <a:t>9</a:t>
            </a:fld>
            <a:endParaRPr lang="en-US"/>
          </a:p>
        </p:txBody>
      </p:sp>
    </p:spTree>
    <p:extLst>
      <p:ext uri="{BB962C8B-B14F-4D97-AF65-F5344CB8AC3E}">
        <p14:creationId xmlns:p14="http://schemas.microsoft.com/office/powerpoint/2010/main" val="34567479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2"/>
        </a:solidFill>
        <a:effectLst/>
      </p:bgPr>
    </p:bg>
    <p:spTree>
      <p:nvGrpSpPr>
        <p:cNvPr id="1" name=""/>
        <p:cNvGrpSpPr/>
        <p:nvPr/>
      </p:nvGrpSpPr>
      <p:grpSpPr>
        <a:xfrm>
          <a:off x="0" y="0"/>
          <a:ext cx="0" cy="0"/>
          <a:chOff x="0" y="0"/>
          <a:chExt cx="0" cy="0"/>
        </a:xfrm>
      </p:grpSpPr>
      <p:pic>
        <p:nvPicPr>
          <p:cNvPr id="5" name="Picture 4" descr="A picture containing text, plant&#10;&#10;Description automatically generated">
            <a:extLst>
              <a:ext uri="{FF2B5EF4-FFF2-40B4-BE49-F238E27FC236}">
                <a16:creationId xmlns:a16="http://schemas.microsoft.com/office/drawing/2014/main" id="{A26D6E84-B5BE-5F3E-8B3F-1A46C7F307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17211" y="0"/>
            <a:ext cx="8392027" cy="6858000"/>
          </a:xfrm>
          <a:prstGeom prst="rect">
            <a:avLst/>
          </a:prstGeom>
        </p:spPr>
      </p:pic>
      <p:sp>
        <p:nvSpPr>
          <p:cNvPr id="7" name="Oval 6">
            <a:extLst>
              <a:ext uri="{FF2B5EF4-FFF2-40B4-BE49-F238E27FC236}">
                <a16:creationId xmlns:a16="http://schemas.microsoft.com/office/drawing/2014/main" id="{F0A7E03F-5776-960D-3CA6-7CE62AC96693}"/>
              </a:ext>
            </a:extLst>
          </p:cNvPr>
          <p:cNvSpPr/>
          <p:nvPr userDrawn="1"/>
        </p:nvSpPr>
        <p:spPr>
          <a:xfrm>
            <a:off x="3300287" y="654912"/>
            <a:ext cx="5591433" cy="559143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9" name="Straight Connector 8">
            <a:extLst>
              <a:ext uri="{FF2B5EF4-FFF2-40B4-BE49-F238E27FC236}">
                <a16:creationId xmlns:a16="http://schemas.microsoft.com/office/drawing/2014/main" id="{6A7464AF-3FD6-6193-CC95-A941ECE17B9D}"/>
              </a:ext>
            </a:extLst>
          </p:cNvPr>
          <p:cNvCxnSpPr>
            <a:cxnSpLocks/>
          </p:cNvCxnSpPr>
          <p:nvPr userDrawn="1"/>
        </p:nvCxnSpPr>
        <p:spPr>
          <a:xfrm>
            <a:off x="4359877" y="4300155"/>
            <a:ext cx="3472249" cy="0"/>
          </a:xfrm>
          <a:prstGeom prst="line">
            <a:avLst/>
          </a:prstGeom>
          <a:ln w="19050">
            <a:solidFill>
              <a:schemeClr val="accent1"/>
            </a:solidFill>
          </a:ln>
        </p:spPr>
        <p:style>
          <a:lnRef idx="1">
            <a:schemeClr val="dk1"/>
          </a:lnRef>
          <a:fillRef idx="0">
            <a:schemeClr val="dk1"/>
          </a:fillRef>
          <a:effectRef idx="0">
            <a:schemeClr val="dk1"/>
          </a:effectRef>
          <a:fontRef idx="minor">
            <a:schemeClr val="tx1"/>
          </a:fontRef>
        </p:style>
      </p:cxnSp>
      <p:pic>
        <p:nvPicPr>
          <p:cNvPr id="11" name="Picture 10" descr="A picture containing text&#10;&#10;Description automatically generated">
            <a:extLst>
              <a:ext uri="{FF2B5EF4-FFF2-40B4-BE49-F238E27FC236}">
                <a16:creationId xmlns:a16="http://schemas.microsoft.com/office/drawing/2014/main" id="{E5214731-3110-8D76-56DF-6335371041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09963" y="4157467"/>
            <a:ext cx="972078" cy="285381"/>
          </a:xfrm>
          <a:prstGeom prst="rect">
            <a:avLst/>
          </a:prstGeom>
        </p:spPr>
      </p:pic>
      <p:sp>
        <p:nvSpPr>
          <p:cNvPr id="17" name="Oval 16">
            <a:extLst>
              <a:ext uri="{FF2B5EF4-FFF2-40B4-BE49-F238E27FC236}">
                <a16:creationId xmlns:a16="http://schemas.microsoft.com/office/drawing/2014/main" id="{516369FF-9501-1944-3E3F-46CBFD515D8D}"/>
              </a:ext>
            </a:extLst>
          </p:cNvPr>
          <p:cNvSpPr/>
          <p:nvPr userDrawn="1"/>
        </p:nvSpPr>
        <p:spPr>
          <a:xfrm>
            <a:off x="3447536" y="807312"/>
            <a:ext cx="5296932" cy="529693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A picture containing ceramic ware, porcelain&#10;&#10;Description automatically generated">
            <a:extLst>
              <a:ext uri="{FF2B5EF4-FFF2-40B4-BE49-F238E27FC236}">
                <a16:creationId xmlns:a16="http://schemas.microsoft.com/office/drawing/2014/main" id="{AB1576B0-66ED-3F92-2AF8-4EF965E4E3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019339" y="4814450"/>
            <a:ext cx="1668775" cy="1621434"/>
          </a:xfrm>
          <a:prstGeom prst="rect">
            <a:avLst/>
          </a:prstGeom>
        </p:spPr>
      </p:pic>
      <p:pic>
        <p:nvPicPr>
          <p:cNvPr id="15" name="Picture 14">
            <a:extLst>
              <a:ext uri="{FF2B5EF4-FFF2-40B4-BE49-F238E27FC236}">
                <a16:creationId xmlns:a16="http://schemas.microsoft.com/office/drawing/2014/main" id="{9E576603-B88C-9F7F-98A5-E94BD2C23E6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530779" y="1164256"/>
            <a:ext cx="818802" cy="845501"/>
          </a:xfrm>
          <a:prstGeom prst="rect">
            <a:avLst/>
          </a:prstGeom>
        </p:spPr>
      </p:pic>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2749296" y="2660904"/>
            <a:ext cx="6693408" cy="1088136"/>
          </a:xfrm>
        </p:spPr>
        <p:txBody>
          <a:bodyPr anchor="b">
            <a:noAutofit/>
          </a:bodyPr>
          <a:lstStyle>
            <a:lvl1pPr algn="ctr">
              <a:defRPr sz="4601"/>
            </a:lvl1pPr>
          </a:lstStyle>
          <a:p>
            <a:r>
              <a:rPr lang="en-US"/>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4596384" y="2267712"/>
            <a:ext cx="2999232" cy="438912"/>
          </a:xfrm>
        </p:spPr>
        <p:txBody>
          <a:bodyPr/>
          <a:lstStyle>
            <a:lvl1pPr marL="0" indent="0" algn="ctr">
              <a:buNone/>
              <a:defRPr sz="2400"/>
            </a:lvl1pPr>
            <a:lvl2pPr marL="457206" indent="0" algn="ctr">
              <a:buNone/>
              <a:defRPr sz="2000"/>
            </a:lvl2pPr>
            <a:lvl3pPr marL="914411" indent="0" algn="ctr">
              <a:buNone/>
              <a:defRPr sz="1801"/>
            </a:lvl3pPr>
            <a:lvl4pPr marL="1371617" indent="0" algn="ctr">
              <a:buNone/>
              <a:defRPr sz="1600"/>
            </a:lvl4pPr>
            <a:lvl5pPr marL="1828823" indent="0" algn="ctr">
              <a:buNone/>
              <a:defRPr sz="1600"/>
            </a:lvl5pPr>
            <a:lvl6pPr marL="2286029" indent="0" algn="ctr">
              <a:buNone/>
              <a:defRPr sz="1600"/>
            </a:lvl6pPr>
            <a:lvl7pPr marL="2743234" indent="0" algn="ctr">
              <a:buNone/>
              <a:defRPr sz="1600"/>
            </a:lvl7pPr>
            <a:lvl8pPr marL="3200440" indent="0" algn="ctr">
              <a:buNone/>
              <a:defRPr sz="1600"/>
            </a:lvl8pPr>
            <a:lvl9pPr marL="3657646" indent="0" algn="ctr">
              <a:buNone/>
              <a:defRPr sz="1600"/>
            </a:lvl9pPr>
          </a:lstStyle>
          <a:p>
            <a:r>
              <a:rPr lang="en-US"/>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2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EB05881-FB11-43E8-CCDD-8C12CDB4FE47}"/>
              </a:ext>
            </a:extLst>
          </p:cNvPr>
          <p:cNvSpPr/>
          <p:nvPr userDrawn="1"/>
        </p:nvSpPr>
        <p:spPr>
          <a:xfrm>
            <a:off x="838201" y="196052"/>
            <a:ext cx="10515602" cy="168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9" name="Picture 8" descr="A picture containing fabric&#10;&#10;Description automatically generated">
            <a:extLst>
              <a:ext uri="{FF2B5EF4-FFF2-40B4-BE49-F238E27FC236}">
                <a16:creationId xmlns:a16="http://schemas.microsoft.com/office/drawing/2014/main" id="{A4941BBB-13FC-2ACE-1A50-C0F465531B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07234" y="-191174"/>
            <a:ext cx="1562100" cy="4394201"/>
          </a:xfrm>
          <a:prstGeom prst="rect">
            <a:avLst/>
          </a:prstGeom>
        </p:spPr>
      </p:pic>
      <p:sp>
        <p:nvSpPr>
          <p:cNvPr id="11" name="Rectangle 10">
            <a:extLst>
              <a:ext uri="{FF2B5EF4-FFF2-40B4-BE49-F238E27FC236}">
                <a16:creationId xmlns:a16="http://schemas.microsoft.com/office/drawing/2014/main" id="{D8BE9E36-E9D5-3FA6-EE22-A6E5CE13C462}"/>
              </a:ext>
            </a:extLst>
          </p:cNvPr>
          <p:cNvSpPr/>
          <p:nvPr userDrawn="1"/>
        </p:nvSpPr>
        <p:spPr>
          <a:xfrm>
            <a:off x="995426" y="319216"/>
            <a:ext cx="10185721" cy="1210482"/>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3" name="Picture 12" descr="A picture containing flower, plant&#10;&#10;Description automatically generated">
            <a:extLst>
              <a:ext uri="{FF2B5EF4-FFF2-40B4-BE49-F238E27FC236}">
                <a16:creationId xmlns:a16="http://schemas.microsoft.com/office/drawing/2014/main" id="{479E4054-0885-457B-35B3-A9B26ED936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4869421" y="459092"/>
            <a:ext cx="749300" cy="27559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4" y="484632"/>
            <a:ext cx="10515600" cy="1133856"/>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4" y="2990088"/>
            <a:ext cx="10515600" cy="347472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1044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068407D-A1C4-B842-0C34-B2DE8AD312D3}"/>
              </a:ext>
            </a:extLst>
          </p:cNvPr>
          <p:cNvSpPr/>
          <p:nvPr userDrawn="1"/>
        </p:nvSpPr>
        <p:spPr>
          <a:xfrm>
            <a:off x="4685" y="2"/>
            <a:ext cx="12191998"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 name="Rectangle 7">
            <a:extLst>
              <a:ext uri="{FF2B5EF4-FFF2-40B4-BE49-F238E27FC236}">
                <a16:creationId xmlns:a16="http://schemas.microsoft.com/office/drawing/2014/main" id="{DA1AE7FB-DFC0-DCDA-47AD-6ED81A6427FA}"/>
              </a:ext>
            </a:extLst>
          </p:cNvPr>
          <p:cNvSpPr/>
          <p:nvPr userDrawn="1"/>
        </p:nvSpPr>
        <p:spPr>
          <a:xfrm>
            <a:off x="1007822" y="319219"/>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0" name="Picture 9" descr="A picture containing mollusk, insect&#10;&#10;Description automatically generated">
            <a:extLst>
              <a:ext uri="{FF2B5EF4-FFF2-40B4-BE49-F238E27FC236}">
                <a16:creationId xmlns:a16="http://schemas.microsoft.com/office/drawing/2014/main" id="{7A4DFCBA-879E-D6C9-9F81-B4F9225423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1" y="1631193"/>
            <a:ext cx="1207556" cy="354511"/>
          </a:xfrm>
          <a:prstGeom prst="rect">
            <a:avLst/>
          </a:prstGeom>
        </p:spPr>
      </p:pic>
      <p:sp>
        <p:nvSpPr>
          <p:cNvPr id="2" name="Title 1">
            <a:extLst>
              <a:ext uri="{FF2B5EF4-FFF2-40B4-BE49-F238E27FC236}">
                <a16:creationId xmlns:a16="http://schemas.microsoft.com/office/drawing/2014/main" id="{B8562BF3-1BFC-6948-02E0-8A1C121C387A}"/>
              </a:ext>
            </a:extLst>
          </p:cNvPr>
          <p:cNvSpPr>
            <a:spLocks noGrp="1"/>
          </p:cNvSpPr>
          <p:nvPr>
            <p:ph type="title"/>
          </p:nvPr>
        </p:nvSpPr>
        <p:spPr>
          <a:xfrm>
            <a:off x="381004" y="381000"/>
            <a:ext cx="11430000" cy="1325563"/>
          </a:xfrm>
        </p:spPr>
        <p:txBody>
          <a:bodyPr/>
          <a:lstStyle>
            <a:lvl1pPr algn="ctr">
              <a:defRPr/>
            </a:lvl1pPr>
          </a:lstStyle>
          <a:p>
            <a:r>
              <a:rPr lang="en-US"/>
              <a:t>Click to edit Master title style</a:t>
            </a:r>
          </a:p>
        </p:txBody>
      </p:sp>
      <p:sp>
        <p:nvSpPr>
          <p:cNvPr id="12" name="Content Placeholder 11">
            <a:extLst>
              <a:ext uri="{FF2B5EF4-FFF2-40B4-BE49-F238E27FC236}">
                <a16:creationId xmlns:a16="http://schemas.microsoft.com/office/drawing/2014/main" id="{C6963F99-41C3-5ED4-AAD8-B904145CC7EA}"/>
              </a:ext>
            </a:extLst>
          </p:cNvPr>
          <p:cNvSpPr>
            <a:spLocks noGrp="1"/>
          </p:cNvSpPr>
          <p:nvPr>
            <p:ph sz="quarter" idx="12"/>
          </p:nvPr>
        </p:nvSpPr>
        <p:spPr>
          <a:xfrm>
            <a:off x="975360" y="2615184"/>
            <a:ext cx="10241280" cy="3319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8034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2F7EB7A-F5B6-E308-68EE-3065E2B039A6}"/>
              </a:ext>
            </a:extLst>
          </p:cNvPr>
          <p:cNvSpPr/>
          <p:nvPr userDrawn="1"/>
        </p:nvSpPr>
        <p:spPr>
          <a:xfrm>
            <a:off x="0" y="2"/>
            <a:ext cx="4873753"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36" name="Picture 35" descr="A close-up of a tree&#10;&#10;Description automatically generated with medium confidence">
            <a:extLst>
              <a:ext uri="{FF2B5EF4-FFF2-40B4-BE49-F238E27FC236}">
                <a16:creationId xmlns:a16="http://schemas.microsoft.com/office/drawing/2014/main" id="{FED57607-56F6-9FD5-F0A8-DE0BCFE89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2866459" flipH="1">
            <a:off x="2282033" y="1589696"/>
            <a:ext cx="970220" cy="2236126"/>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6291072" y="978408"/>
            <a:ext cx="4974336" cy="1325880"/>
          </a:xfrm>
        </p:spPr>
        <p:txBody>
          <a:bodyPr/>
          <a:lstStyle/>
          <a:p>
            <a:r>
              <a:rPr lang="en-US"/>
              <a:t>Click to edit Master title style</a:t>
            </a:r>
          </a:p>
        </p:txBody>
      </p:sp>
      <p:sp>
        <p:nvSpPr>
          <p:cNvPr id="29" name="Text Placeholder 2">
            <a:extLst>
              <a:ext uri="{FF2B5EF4-FFF2-40B4-BE49-F238E27FC236}">
                <a16:creationId xmlns:a16="http://schemas.microsoft.com/office/drawing/2014/main" id="{DEF26CDF-94D4-BA22-7D14-8D3289040C90}"/>
              </a:ext>
            </a:extLst>
          </p:cNvPr>
          <p:cNvSpPr>
            <a:spLocks noGrp="1"/>
          </p:cNvSpPr>
          <p:nvPr>
            <p:ph type="body" idx="1"/>
          </p:nvPr>
        </p:nvSpPr>
        <p:spPr>
          <a:xfrm>
            <a:off x="6291075" y="2322576"/>
            <a:ext cx="5065776" cy="448056"/>
          </a:xfrm>
        </p:spPr>
        <p:txBody>
          <a:bodyPr anchor="b">
            <a:normAutofit/>
          </a:bodyPr>
          <a:lstStyle>
            <a:lvl1pPr marL="0" indent="0">
              <a:buFont typeface="Arial" panose="020B0604020202020204" pitchFamily="34" charse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30" name="Content Placeholder 3">
            <a:extLst>
              <a:ext uri="{FF2B5EF4-FFF2-40B4-BE49-F238E27FC236}">
                <a16:creationId xmlns:a16="http://schemas.microsoft.com/office/drawing/2014/main" id="{0017BF0C-B2B7-932F-A9AE-5BFAE4AB5C4D}"/>
              </a:ext>
            </a:extLst>
          </p:cNvPr>
          <p:cNvSpPr>
            <a:spLocks noGrp="1"/>
          </p:cNvSpPr>
          <p:nvPr>
            <p:ph sz="half" idx="2"/>
          </p:nvPr>
        </p:nvSpPr>
        <p:spPr>
          <a:xfrm>
            <a:off x="6289613" y="2770632"/>
            <a:ext cx="5065776" cy="1554480"/>
          </a:xfrm>
        </p:spPr>
        <p:txBody>
          <a:bodyPr>
            <a:normAutofit/>
          </a:bodyPr>
          <a:lstStyle>
            <a:lvl1pPr marL="228604" indent="-228604">
              <a:buClr>
                <a:srgbClr val="73292A"/>
              </a:buClr>
              <a:buFont typeface="Arial" panose="020B0604020202020204" pitchFamily="34" charset="0"/>
              <a:buChar char="•"/>
              <a:defRPr sz="1600"/>
            </a:lvl1pPr>
            <a:lvl2pPr marL="685809" indent="-228604">
              <a:buClr>
                <a:srgbClr val="73292A"/>
              </a:buClr>
              <a:buFont typeface="Arial" panose="020B0604020202020204" pitchFamily="34" charset="0"/>
              <a:buChar char="•"/>
              <a:defRPr sz="1401"/>
            </a:lvl2pPr>
            <a:lvl3pPr marL="1143015" indent="-228604">
              <a:buClr>
                <a:srgbClr val="73292A"/>
              </a:buClr>
              <a:buFont typeface="Arial" panose="020B0604020202020204" pitchFamily="34" charset="0"/>
              <a:buChar char="•"/>
              <a:defRPr sz="1200"/>
            </a:lvl3pPr>
            <a:lvl4pPr marL="1600221" indent="-228604">
              <a:buClr>
                <a:srgbClr val="73292A"/>
              </a:buClr>
              <a:buFont typeface="Arial" panose="020B0604020202020204" pitchFamily="34" charset="0"/>
              <a:buChar char="•"/>
              <a:defRPr sz="1100"/>
            </a:lvl4pPr>
            <a:lvl5pPr marL="2057427" indent="-228604">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4">
            <a:extLst>
              <a:ext uri="{FF2B5EF4-FFF2-40B4-BE49-F238E27FC236}">
                <a16:creationId xmlns:a16="http://schemas.microsoft.com/office/drawing/2014/main" id="{DEAB8B47-DF86-7C9F-F027-2D4D22B2EA50}"/>
              </a:ext>
            </a:extLst>
          </p:cNvPr>
          <p:cNvSpPr>
            <a:spLocks noGrp="1"/>
          </p:cNvSpPr>
          <p:nvPr>
            <p:ph type="body" sz="quarter" idx="3"/>
          </p:nvPr>
        </p:nvSpPr>
        <p:spPr>
          <a:xfrm>
            <a:off x="6289613" y="4361688"/>
            <a:ext cx="5065776" cy="448056"/>
          </a:xfrm>
        </p:spPr>
        <p:txBody>
          <a:bodyPr anchor="b">
            <a:normAutofit/>
          </a:bodyPr>
          <a:lstStyle>
            <a:lvl1pPr marL="0" indent="0">
              <a:buFont typeface="Arial" panose="020B0604020202020204" pitchFamily="34" charse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6289613" y="4791456"/>
            <a:ext cx="5065776" cy="1408176"/>
          </a:xfrm>
        </p:spPr>
        <p:txBody>
          <a:bodyPr>
            <a:normAutofit/>
          </a:bodyPr>
          <a:lstStyle>
            <a:lvl1pPr>
              <a:buClr>
                <a:srgbClr val="73292A"/>
              </a:buClr>
              <a:defRPr sz="1600"/>
            </a:lvl1pPr>
            <a:lvl2pPr>
              <a:buClr>
                <a:srgbClr val="73292A"/>
              </a:buClr>
              <a:defRPr sz="1401"/>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8" name="Picture 37" descr="A group of flowers&#10;&#10;Description automatically generated with low confidence">
            <a:extLst>
              <a:ext uri="{FF2B5EF4-FFF2-40B4-BE49-F238E27FC236}">
                <a16:creationId xmlns:a16="http://schemas.microsoft.com/office/drawing/2014/main" id="{5B08C513-7071-2499-7E9D-CFD5A027C0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1019085" y="2260473"/>
            <a:ext cx="1245308" cy="2314810"/>
          </a:xfrm>
          <a:prstGeom prst="rect">
            <a:avLst/>
          </a:prstGeom>
        </p:spPr>
      </p:pic>
      <p:sp>
        <p:nvSpPr>
          <p:cNvPr id="34" name="Text Placeholder 33">
            <a:extLst>
              <a:ext uri="{FF2B5EF4-FFF2-40B4-BE49-F238E27FC236}">
                <a16:creationId xmlns:a16="http://schemas.microsoft.com/office/drawing/2014/main" id="{BD46E6E9-39FE-B605-0786-F7F7E656F9B0}"/>
              </a:ext>
            </a:extLst>
          </p:cNvPr>
          <p:cNvSpPr>
            <a:spLocks noGrp="1"/>
          </p:cNvSpPr>
          <p:nvPr>
            <p:ph type="body" sz="quarter" idx="13" hasCustomPrompt="1"/>
          </p:nvPr>
        </p:nvSpPr>
        <p:spPr>
          <a:xfrm>
            <a:off x="466343" y="1426464"/>
            <a:ext cx="3922777" cy="4242816"/>
          </a:xfrm>
        </p:spPr>
        <p:txBody>
          <a:bodyPr anchor="ctr">
            <a:normAutofit/>
          </a:bodyPr>
          <a:lstStyle>
            <a:lvl1pPr marL="0" indent="0" algn="ctr">
              <a:spcBef>
                <a:spcPts val="0"/>
              </a:spcBef>
              <a:buNone/>
              <a:defRPr sz="30000">
                <a:solidFill>
                  <a:schemeClr val="bg1"/>
                </a:solidFill>
                <a:latin typeface="+mj-lt"/>
              </a:defRPr>
            </a:lvl1pPr>
          </a:lstStyle>
          <a:p>
            <a:pPr lvl="0"/>
            <a:r>
              <a:rPr lang="en-US"/>
              <a:t>X</a:t>
            </a:r>
          </a:p>
        </p:txBody>
      </p:sp>
    </p:spTree>
    <p:extLst>
      <p:ext uri="{BB962C8B-B14F-4D97-AF65-F5344CB8AC3E}">
        <p14:creationId xmlns:p14="http://schemas.microsoft.com/office/powerpoint/2010/main" val="40624600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Comparison">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8546F5-5752-9595-980A-9978EC65B179}"/>
              </a:ext>
            </a:extLst>
          </p:cNvPr>
          <p:cNvSpPr/>
          <p:nvPr userDrawn="1"/>
        </p:nvSpPr>
        <p:spPr>
          <a:xfrm>
            <a:off x="491684" y="319218"/>
            <a:ext cx="11208642" cy="5857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cxnSp>
        <p:nvCxnSpPr>
          <p:cNvPr id="12" name="Straight Connector 11">
            <a:extLst>
              <a:ext uri="{FF2B5EF4-FFF2-40B4-BE49-F238E27FC236}">
                <a16:creationId xmlns:a16="http://schemas.microsoft.com/office/drawing/2014/main" id="{788B1DFD-B7E9-D65B-0A47-8D442617B0D0}"/>
              </a:ext>
            </a:extLst>
          </p:cNvPr>
          <p:cNvCxnSpPr>
            <a:cxnSpLocks/>
          </p:cNvCxnSpPr>
          <p:nvPr userDrawn="1"/>
        </p:nvCxnSpPr>
        <p:spPr>
          <a:xfrm>
            <a:off x="837236" y="1767119"/>
            <a:ext cx="1051656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descr="A picture containing mollusk, insect&#10;&#10;Description automatically generated">
            <a:extLst>
              <a:ext uri="{FF2B5EF4-FFF2-40B4-BE49-F238E27FC236}">
                <a16:creationId xmlns:a16="http://schemas.microsoft.com/office/drawing/2014/main" id="{4190CCC3-E5E8-9E96-318B-F3F62E2328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5657" y="1631193"/>
            <a:ext cx="1207556" cy="354511"/>
          </a:xfrm>
          <a:prstGeom prst="rect">
            <a:avLst/>
          </a:prstGeom>
        </p:spPr>
      </p:pic>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839789" y="365129"/>
            <a:ext cx="10515600" cy="1325563"/>
          </a:xfrm>
        </p:spPr>
        <p:txBody>
          <a:bodyPr/>
          <a:lstStyle>
            <a:lvl1pPr algn="ctr">
              <a:defRPr/>
            </a:lvl1pPr>
          </a:lstStyle>
          <a:p>
            <a:r>
              <a:rPr lang="en-US"/>
              <a:t>Click to edit Master title style</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1124716" y="2161565"/>
            <a:ext cx="3200400" cy="427797"/>
          </a:xfrm>
        </p:spPr>
        <p:txBody>
          <a:bodyPr anchor="b">
            <a:normAutofit/>
          </a:bodyPr>
          <a:lstStyle>
            <a:lvl1pPr marL="0" inden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1124716" y="2629120"/>
            <a:ext cx="3200400" cy="3320861"/>
          </a:xfrm>
        </p:spPr>
        <p:txBody>
          <a:bodyPr>
            <a:normAutofit/>
          </a:bodyPr>
          <a:lstStyle>
            <a:lvl1pPr marL="228604" indent="-228604">
              <a:buClr>
                <a:srgbClr val="73292A"/>
              </a:buClr>
              <a:buFont typeface="Arial" panose="020B0604020202020204" pitchFamily="34" charset="0"/>
              <a:buChar char="•"/>
              <a:defRPr sz="1600"/>
            </a:lvl1pPr>
            <a:lvl2pPr marL="685809" indent="-228604">
              <a:buClr>
                <a:srgbClr val="73292A"/>
              </a:buClr>
              <a:buFont typeface="Arial" panose="020B0604020202020204" pitchFamily="34" charset="0"/>
              <a:buChar char="•"/>
              <a:defRPr sz="1401"/>
            </a:lvl2pPr>
            <a:lvl3pPr marL="1143015" indent="-228604">
              <a:buClr>
                <a:srgbClr val="73292A"/>
              </a:buClr>
              <a:buFont typeface="Arial" panose="020B0604020202020204" pitchFamily="34" charset="0"/>
              <a:buChar char="•"/>
              <a:defRPr sz="1200"/>
            </a:lvl3pPr>
            <a:lvl4pPr marL="1600221" indent="-228604">
              <a:buClr>
                <a:srgbClr val="73292A"/>
              </a:buClr>
              <a:buFont typeface="Arial" panose="020B0604020202020204" pitchFamily="34" charset="0"/>
              <a:buChar char="•"/>
              <a:defRPr sz="1100"/>
            </a:lvl4pPr>
            <a:lvl5pPr marL="2057427" indent="-228604">
              <a:buClr>
                <a:srgbClr val="73292A"/>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4498851" y="2161565"/>
            <a:ext cx="3200400" cy="427797"/>
          </a:xfrm>
        </p:spPr>
        <p:txBody>
          <a:bodyPr anchor="b">
            <a:normAutofit/>
          </a:bodyPr>
          <a:lstStyle>
            <a:lvl1pPr marL="0" inden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4498851" y="2629120"/>
            <a:ext cx="3200400" cy="3320861"/>
          </a:xfrm>
        </p:spPr>
        <p:txBody>
          <a:bodyPr>
            <a:normAutofit/>
          </a:bodyPr>
          <a:lstStyle>
            <a:lvl1pPr>
              <a:buClr>
                <a:srgbClr val="73292A"/>
              </a:buClr>
              <a:defRPr sz="1600"/>
            </a:lvl1pPr>
            <a:lvl2pPr>
              <a:buClr>
                <a:srgbClr val="73292A"/>
              </a:buClr>
              <a:defRPr sz="1401"/>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4">
            <a:extLst>
              <a:ext uri="{FF2B5EF4-FFF2-40B4-BE49-F238E27FC236}">
                <a16:creationId xmlns:a16="http://schemas.microsoft.com/office/drawing/2014/main" id="{F270D939-D128-D431-82CE-9C15D5A7AA9A}"/>
              </a:ext>
            </a:extLst>
          </p:cNvPr>
          <p:cNvSpPr>
            <a:spLocks noGrp="1"/>
          </p:cNvSpPr>
          <p:nvPr>
            <p:ph type="body" sz="quarter" idx="13"/>
          </p:nvPr>
        </p:nvSpPr>
        <p:spPr>
          <a:xfrm>
            <a:off x="7909564" y="2161565"/>
            <a:ext cx="3200400" cy="427797"/>
          </a:xfrm>
        </p:spPr>
        <p:txBody>
          <a:bodyPr anchor="b">
            <a:normAutofit/>
          </a:bodyPr>
          <a:lstStyle>
            <a:lvl1pPr marL="0" indent="0">
              <a:buNone/>
              <a:defRPr sz="2000" b="0">
                <a:latin typeface="+mj-lt"/>
              </a:defRPr>
            </a:lvl1pPr>
            <a:lvl2pPr marL="457206" indent="0">
              <a:buNone/>
              <a:defRPr sz="2000" b="1"/>
            </a:lvl2pPr>
            <a:lvl3pPr marL="914411" indent="0">
              <a:buNone/>
              <a:defRPr sz="1801" b="1"/>
            </a:lvl3pPr>
            <a:lvl4pPr marL="1371617" indent="0">
              <a:buNone/>
              <a:defRPr sz="1600" b="1"/>
            </a:lvl4pPr>
            <a:lvl5pPr marL="1828823" indent="0">
              <a:buNone/>
              <a:defRPr sz="1600" b="1"/>
            </a:lvl5pPr>
            <a:lvl6pPr marL="2286029" indent="0">
              <a:buNone/>
              <a:defRPr sz="1600" b="1"/>
            </a:lvl6pPr>
            <a:lvl7pPr marL="2743234" indent="0">
              <a:buNone/>
              <a:defRPr sz="1600" b="1"/>
            </a:lvl7pPr>
            <a:lvl8pPr marL="3200440" indent="0">
              <a:buNone/>
              <a:defRPr sz="1600" b="1"/>
            </a:lvl8pPr>
            <a:lvl9pPr marL="3657646"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4AAE69C6-BB37-BC70-8424-BC928D19C91A}"/>
              </a:ext>
            </a:extLst>
          </p:cNvPr>
          <p:cNvSpPr>
            <a:spLocks noGrp="1"/>
          </p:cNvSpPr>
          <p:nvPr>
            <p:ph sz="quarter" idx="14"/>
          </p:nvPr>
        </p:nvSpPr>
        <p:spPr>
          <a:xfrm>
            <a:off x="7909564" y="2629120"/>
            <a:ext cx="3200400" cy="3320861"/>
          </a:xfrm>
        </p:spPr>
        <p:txBody>
          <a:bodyPr>
            <a:normAutofit/>
          </a:bodyPr>
          <a:lstStyle>
            <a:lvl1pPr>
              <a:buClr>
                <a:srgbClr val="73292A"/>
              </a:buClr>
              <a:defRPr sz="1600"/>
            </a:lvl1pPr>
            <a:lvl2pPr>
              <a:buClr>
                <a:srgbClr val="73292A"/>
              </a:buClr>
              <a:defRPr sz="1401"/>
            </a:lvl2pPr>
            <a:lvl3pPr>
              <a:buClr>
                <a:srgbClr val="73292A"/>
              </a:buClr>
              <a:defRPr sz="1200"/>
            </a:lvl3pPr>
            <a:lvl4pPr>
              <a:buClr>
                <a:srgbClr val="73292A"/>
              </a:buClr>
              <a:defRPr sz="1100"/>
            </a:lvl4pPr>
            <a:lvl5pPr>
              <a:buClr>
                <a:srgbClr val="73292A"/>
              </a:buCl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9083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6" name="Picture 5" descr="A picture containing fabric&#10;&#10;Description automatically generated">
            <a:extLst>
              <a:ext uri="{FF2B5EF4-FFF2-40B4-BE49-F238E27FC236}">
                <a16:creationId xmlns:a16="http://schemas.microsoft.com/office/drawing/2014/main" id="{E0606CB6-3E28-F128-51B5-3786D74048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67018" y="1162701"/>
            <a:ext cx="1562100" cy="4394200"/>
          </a:xfrm>
          <a:prstGeom prst="rect">
            <a:avLst/>
          </a:prstGeom>
        </p:spPr>
      </p:pic>
      <p:sp>
        <p:nvSpPr>
          <p:cNvPr id="18" name="Rectangle 17">
            <a:extLst>
              <a:ext uri="{FF2B5EF4-FFF2-40B4-BE49-F238E27FC236}">
                <a16:creationId xmlns:a16="http://schemas.microsoft.com/office/drawing/2014/main" id="{E64BBC1B-7DD9-DA00-15CC-B446DA472005}"/>
              </a:ext>
            </a:extLst>
          </p:cNvPr>
          <p:cNvSpPr/>
          <p:nvPr userDrawn="1"/>
        </p:nvSpPr>
        <p:spPr>
          <a:xfrm>
            <a:off x="0" y="2"/>
            <a:ext cx="609600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8" name="Picture 7" descr="A picture containing flower, plant&#10;&#10;Description automatically generated">
            <a:extLst>
              <a:ext uri="{FF2B5EF4-FFF2-40B4-BE49-F238E27FC236}">
                <a16:creationId xmlns:a16="http://schemas.microsoft.com/office/drawing/2014/main" id="{C88A03B2-8C41-A023-CB90-5F79A1F01A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77236" y="2476883"/>
            <a:ext cx="749300" cy="2755900"/>
          </a:xfrm>
          <a:prstGeom prst="rect">
            <a:avLst/>
          </a:prstGeom>
        </p:spPr>
      </p:pic>
      <p:pic>
        <p:nvPicPr>
          <p:cNvPr id="10" name="Picture 9" descr="A close-up of a flower&#10;&#10;Description automatically generated with low confidence">
            <a:extLst>
              <a:ext uri="{FF2B5EF4-FFF2-40B4-BE49-F238E27FC236}">
                <a16:creationId xmlns:a16="http://schemas.microsoft.com/office/drawing/2014/main" id="{9EA6110C-517A-C447-DB03-9A264F112F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19810" y="1695833"/>
            <a:ext cx="1155700" cy="4318000"/>
          </a:xfrm>
          <a:prstGeom prst="rect">
            <a:avLst/>
          </a:prstGeom>
        </p:spPr>
      </p:pic>
      <p:pic>
        <p:nvPicPr>
          <p:cNvPr id="12" name="Picture 11" descr="A close-up of a flower&#10;&#10;Description automatically generated with low confidence">
            <a:extLst>
              <a:ext uri="{FF2B5EF4-FFF2-40B4-BE49-F238E27FC236}">
                <a16:creationId xmlns:a16="http://schemas.microsoft.com/office/drawing/2014/main" id="{DC4249CD-2B45-A435-5B21-CFA70421386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366753" y="381916"/>
            <a:ext cx="1155700" cy="4318000"/>
          </a:xfrm>
          <a:prstGeom prst="rect">
            <a:avLst/>
          </a:prstGeom>
        </p:spPr>
      </p:pic>
      <p:sp>
        <p:nvSpPr>
          <p:cNvPr id="14" name="Rectangle 13">
            <a:extLst>
              <a:ext uri="{FF2B5EF4-FFF2-40B4-BE49-F238E27FC236}">
                <a16:creationId xmlns:a16="http://schemas.microsoft.com/office/drawing/2014/main" id="{7A7568A0-F819-551E-4780-20A651246990}"/>
              </a:ext>
            </a:extLst>
          </p:cNvPr>
          <p:cNvSpPr/>
          <p:nvPr userDrawn="1"/>
        </p:nvSpPr>
        <p:spPr>
          <a:xfrm>
            <a:off x="1024131" y="2162946"/>
            <a:ext cx="3794761" cy="2536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6" name="Rectangle 15">
            <a:extLst>
              <a:ext uri="{FF2B5EF4-FFF2-40B4-BE49-F238E27FC236}">
                <a16:creationId xmlns:a16="http://schemas.microsoft.com/office/drawing/2014/main" id="{5711D903-56F9-B09B-0443-A76786804823}"/>
              </a:ext>
            </a:extLst>
          </p:cNvPr>
          <p:cNvSpPr/>
          <p:nvPr userDrawn="1"/>
        </p:nvSpPr>
        <p:spPr>
          <a:xfrm>
            <a:off x="1131660" y="2264502"/>
            <a:ext cx="3585548" cy="23354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D9D91551-9B41-0ACF-0BE6-9D174E6957FD}"/>
              </a:ext>
            </a:extLst>
          </p:cNvPr>
          <p:cNvSpPr>
            <a:spLocks noGrp="1"/>
          </p:cNvSpPr>
          <p:nvPr>
            <p:ph type="title"/>
          </p:nvPr>
        </p:nvSpPr>
        <p:spPr>
          <a:xfrm>
            <a:off x="1472185" y="2889504"/>
            <a:ext cx="2852928" cy="1088136"/>
          </a:xfrm>
        </p:spPr>
        <p:txBody>
          <a:bodyPr/>
          <a:lstStyle>
            <a:lvl1pPr algn="ctr">
              <a:defRPr/>
            </a:lvl1pPr>
          </a:lstStyle>
          <a:p>
            <a:r>
              <a:rPr lang="en-US"/>
              <a:t>Click to edit Master title style</a:t>
            </a:r>
          </a:p>
        </p:txBody>
      </p:sp>
      <p:sp>
        <p:nvSpPr>
          <p:cNvPr id="19" name="Content Placeholder 2">
            <a:extLst>
              <a:ext uri="{FF2B5EF4-FFF2-40B4-BE49-F238E27FC236}">
                <a16:creationId xmlns:a16="http://schemas.microsoft.com/office/drawing/2014/main" id="{545D3FB1-678F-0A9A-CCB6-435CE57DA0F6}"/>
              </a:ext>
            </a:extLst>
          </p:cNvPr>
          <p:cNvSpPr>
            <a:spLocks noGrp="1"/>
          </p:cNvSpPr>
          <p:nvPr>
            <p:ph idx="1"/>
          </p:nvPr>
        </p:nvSpPr>
        <p:spPr>
          <a:xfrm>
            <a:off x="8211312" y="2011680"/>
            <a:ext cx="2999232" cy="2843784"/>
          </a:xfrm>
        </p:spPr>
        <p:txBody>
          <a:bodyPr anchor="ctr">
            <a:normAutofit/>
          </a:bodyPr>
          <a:lstStyle>
            <a:lvl1pPr marL="0" indent="0" algn="l">
              <a:lnSpc>
                <a:spcPct val="150000"/>
              </a:lnSpc>
              <a:buNone/>
              <a:defRPr sz="2400">
                <a:latin typeface="Gill Sans Nova Light" panose="020F0302020204030204" pitchFamily="34" charset="0"/>
                <a:cs typeface="Gill Sans Nova Light" panose="020F0302020204030204" pitchFamily="34" charset="0"/>
              </a:defRPr>
            </a:lvl1pPr>
            <a:lvl2pPr algn="l">
              <a:lnSpc>
                <a:spcPct val="150000"/>
              </a:lnSpc>
              <a:defRPr sz="2000">
                <a:latin typeface="Gill Sans Nova Light" panose="020F0302020204030204" pitchFamily="34" charset="0"/>
                <a:cs typeface="Gill Sans Nova Light" panose="020F0302020204030204" pitchFamily="34" charset="0"/>
              </a:defRPr>
            </a:lvl2pPr>
            <a:lvl3pPr algn="ctr">
              <a:defRPr sz="1600">
                <a:latin typeface="Gill Sans Nova Light" panose="020F0302020204030204" pitchFamily="34" charset="0"/>
                <a:cs typeface="Gill Sans Nova Light" panose="020F0302020204030204" pitchFamily="34" charset="0"/>
              </a:defRPr>
            </a:lvl3pPr>
            <a:lvl4pPr algn="ctr">
              <a:defRPr sz="1401">
                <a:latin typeface="Gill Sans Nova Light" panose="020F0302020204030204" pitchFamily="34" charset="0"/>
                <a:cs typeface="Gill Sans Nova Light" panose="020F0302020204030204" pitchFamily="34" charset="0"/>
              </a:defRPr>
            </a:lvl4pPr>
            <a:lvl5pPr algn="ctr">
              <a:defRPr sz="1401">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4824669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D362110-9E75-C1E6-F3D3-769A27CB658B}"/>
              </a:ext>
            </a:extLst>
          </p:cNvPr>
          <p:cNvSpPr/>
          <p:nvPr userDrawn="1"/>
        </p:nvSpPr>
        <p:spPr>
          <a:xfrm>
            <a:off x="4685" y="2"/>
            <a:ext cx="12191998"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10" name="Rectangle 9">
            <a:extLst>
              <a:ext uri="{FF2B5EF4-FFF2-40B4-BE49-F238E27FC236}">
                <a16:creationId xmlns:a16="http://schemas.microsoft.com/office/drawing/2014/main" id="{80E61109-4A99-6337-9E7D-6AE0370E2A33}"/>
              </a:ext>
            </a:extLst>
          </p:cNvPr>
          <p:cNvSpPr/>
          <p:nvPr userDrawn="1"/>
        </p:nvSpPr>
        <p:spPr>
          <a:xfrm>
            <a:off x="1007822" y="319219"/>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1" name="Picture 10" descr="A picture containing mollusk, insect&#10;&#10;Description automatically generated">
            <a:extLst>
              <a:ext uri="{FF2B5EF4-FFF2-40B4-BE49-F238E27FC236}">
                <a16:creationId xmlns:a16="http://schemas.microsoft.com/office/drawing/2014/main" id="{13B4663F-72DF-CD37-DE9D-C35DFB37E8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1" y="1631193"/>
            <a:ext cx="1207556" cy="354511"/>
          </a:xfrm>
          <a:prstGeom prst="rect">
            <a:avLst/>
          </a:prstGeom>
        </p:spPr>
      </p:pic>
      <p:sp>
        <p:nvSpPr>
          <p:cNvPr id="12" name="Title 1">
            <a:extLst>
              <a:ext uri="{FF2B5EF4-FFF2-40B4-BE49-F238E27FC236}">
                <a16:creationId xmlns:a16="http://schemas.microsoft.com/office/drawing/2014/main" id="{C48BE494-2D3C-A618-4422-6EA9496986DA}"/>
              </a:ext>
            </a:extLst>
          </p:cNvPr>
          <p:cNvSpPr>
            <a:spLocks noGrp="1"/>
          </p:cNvSpPr>
          <p:nvPr>
            <p:ph type="title"/>
          </p:nvPr>
        </p:nvSpPr>
        <p:spPr>
          <a:xfrm>
            <a:off x="381004" y="381000"/>
            <a:ext cx="11430000" cy="1325563"/>
          </a:xfrm>
        </p:spPr>
        <p:txBody>
          <a:bodyPr/>
          <a:lstStyle>
            <a:lvl1pPr algn="ctr">
              <a:defRPr/>
            </a:lvl1pPr>
          </a:lstStyle>
          <a:p>
            <a:r>
              <a:rPr lang="en-US"/>
              <a:t>Click to edit Master title style</a:t>
            </a:r>
          </a:p>
        </p:txBody>
      </p:sp>
      <p:sp>
        <p:nvSpPr>
          <p:cNvPr id="3" name="Content Placeholder 2">
            <a:extLst>
              <a:ext uri="{FF2B5EF4-FFF2-40B4-BE49-F238E27FC236}">
                <a16:creationId xmlns:a16="http://schemas.microsoft.com/office/drawing/2014/main" id="{56069ADF-8CD9-4E77-BB8D-70D8824C5AE3}"/>
              </a:ext>
            </a:extLst>
          </p:cNvPr>
          <p:cNvSpPr>
            <a:spLocks noGrp="1"/>
          </p:cNvSpPr>
          <p:nvPr>
            <p:ph sz="half" idx="1"/>
          </p:nvPr>
        </p:nvSpPr>
        <p:spPr>
          <a:xfrm>
            <a:off x="838201" y="2628463"/>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5F077D-E901-4AA9-B062-1C37FF407BFD}"/>
              </a:ext>
            </a:extLst>
          </p:cNvPr>
          <p:cNvSpPr>
            <a:spLocks noGrp="1"/>
          </p:cNvSpPr>
          <p:nvPr>
            <p:ph sz="half" idx="2"/>
          </p:nvPr>
        </p:nvSpPr>
        <p:spPr>
          <a:xfrm>
            <a:off x="6172201" y="2628463"/>
            <a:ext cx="5181600" cy="35485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119B248-9F11-0A11-E6AF-776D371E14A3}"/>
              </a:ext>
            </a:extLst>
          </p:cNvPr>
          <p:cNvSpPr>
            <a:spLocks noGrp="1"/>
          </p:cNvSpPr>
          <p:nvPr>
            <p:ph type="ftr" sz="quarter" idx="10"/>
          </p:nvPr>
        </p:nvSpPr>
        <p:spPr/>
        <p:txBody>
          <a:bodyPr/>
          <a:lstStyle/>
          <a:p>
            <a:r>
              <a:rPr lang="en-US"/>
              <a:t>Presentation title</a:t>
            </a:r>
          </a:p>
        </p:txBody>
      </p:sp>
      <p:sp>
        <p:nvSpPr>
          <p:cNvPr id="8" name="Slide Number Placeholder 7">
            <a:extLst>
              <a:ext uri="{FF2B5EF4-FFF2-40B4-BE49-F238E27FC236}">
                <a16:creationId xmlns:a16="http://schemas.microsoft.com/office/drawing/2014/main" id="{85EFD48A-F270-E4EE-7C35-F4304F3DDF35}"/>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3010694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A7DEB86-4C56-EB31-FEEE-EC8AA99FB456}"/>
              </a:ext>
            </a:extLst>
          </p:cNvPr>
          <p:cNvSpPr/>
          <p:nvPr userDrawn="1"/>
        </p:nvSpPr>
        <p:spPr>
          <a:xfrm>
            <a:off x="4685" y="2"/>
            <a:ext cx="12191998" cy="2309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6" name="Rectangle 5">
            <a:extLst>
              <a:ext uri="{FF2B5EF4-FFF2-40B4-BE49-F238E27FC236}">
                <a16:creationId xmlns:a16="http://schemas.microsoft.com/office/drawing/2014/main" id="{F3C19EDA-96E7-C255-DFF9-F36A187EBACD}"/>
              </a:ext>
            </a:extLst>
          </p:cNvPr>
          <p:cNvSpPr/>
          <p:nvPr userDrawn="1"/>
        </p:nvSpPr>
        <p:spPr>
          <a:xfrm>
            <a:off x="1007822" y="319219"/>
            <a:ext cx="10185721" cy="144462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7" name="Picture 6" descr="A picture containing mollusk, insect&#10;&#10;Description automatically generated">
            <a:extLst>
              <a:ext uri="{FF2B5EF4-FFF2-40B4-BE49-F238E27FC236}">
                <a16:creationId xmlns:a16="http://schemas.microsoft.com/office/drawing/2014/main" id="{FAD938FE-3B63-4832-B610-64346C069F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6901" y="1631193"/>
            <a:ext cx="1207556" cy="354511"/>
          </a:xfrm>
          <a:prstGeom prst="rect">
            <a:avLst/>
          </a:prstGeom>
        </p:spPr>
      </p:pic>
      <p:sp>
        <p:nvSpPr>
          <p:cNvPr id="8" name="Title 1">
            <a:extLst>
              <a:ext uri="{FF2B5EF4-FFF2-40B4-BE49-F238E27FC236}">
                <a16:creationId xmlns:a16="http://schemas.microsoft.com/office/drawing/2014/main" id="{5B38128B-385C-B928-A4A8-BD98929D3DD4}"/>
              </a:ext>
            </a:extLst>
          </p:cNvPr>
          <p:cNvSpPr>
            <a:spLocks noGrp="1"/>
          </p:cNvSpPr>
          <p:nvPr>
            <p:ph type="title"/>
          </p:nvPr>
        </p:nvSpPr>
        <p:spPr>
          <a:xfrm>
            <a:off x="381004" y="381000"/>
            <a:ext cx="11430000" cy="1325563"/>
          </a:xfrm>
        </p:spPr>
        <p:txBody>
          <a:bodyPr/>
          <a:lstStyle>
            <a:lvl1pPr algn="ctr">
              <a:defRPr/>
            </a:lvl1pPr>
          </a:lstStyle>
          <a:p>
            <a:r>
              <a:rPr lang="en-US"/>
              <a:t>Click to edit Master title style</a:t>
            </a:r>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14769475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C6CA6E-C1AB-4B24-80C7-A4B12640BE6F}"/>
              </a:ext>
            </a:extLst>
          </p:cNvPr>
          <p:cNvSpPr>
            <a:spLocks noGrp="1"/>
          </p:cNvSpPr>
          <p:nvPr>
            <p:ph type="ftr" sz="quarter" idx="11"/>
          </p:nvPr>
        </p:nvSpPr>
        <p:spPr/>
        <p:txBody>
          <a:bodyPr/>
          <a:lstStyle/>
          <a:p>
            <a:r>
              <a:rPr lang="en-US"/>
              <a:t>Presentation title</a:t>
            </a:r>
          </a:p>
        </p:txBody>
      </p:sp>
      <p:sp>
        <p:nvSpPr>
          <p:cNvPr id="4" name="Slide Number Placeholder 3">
            <a:extLst>
              <a:ext uri="{FF2B5EF4-FFF2-40B4-BE49-F238E27FC236}">
                <a16:creationId xmlns:a16="http://schemas.microsoft.com/office/drawing/2014/main" id="{4F5EFB41-7AD3-4519-95E7-416BFA1AECAB}"/>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90" y="987429"/>
            <a:ext cx="6172201"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6" name="Footer Placeholder 5">
            <a:extLst>
              <a:ext uri="{FF2B5EF4-FFF2-40B4-BE49-F238E27FC236}">
                <a16:creationId xmlns:a16="http://schemas.microsoft.com/office/drawing/2014/main" id="{F5AEF53B-C85C-47DB-ADE4-C1D9FA682945}"/>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DFD4FD38-14E5-4C36-B948-8BF3F794ED8C}"/>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08F2A-1C19-4116-80DF-E24EDDF283FF}"/>
              </a:ext>
            </a:extLst>
          </p:cNvPr>
          <p:cNvSpPr>
            <a:spLocks noGrp="1"/>
          </p:cNvSpPr>
          <p:nvPr>
            <p:ph type="title"/>
          </p:nvPr>
        </p:nvSpPr>
        <p:spPr>
          <a:xfrm>
            <a:off x="839791" y="457200"/>
            <a:ext cx="3932236"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90" y="987429"/>
            <a:ext cx="6172201" cy="4873625"/>
          </a:xfrm>
        </p:spPr>
        <p:txBody>
          <a:bodyPr/>
          <a:lstStyle>
            <a:lvl1pPr marL="0" indent="0">
              <a:buNone/>
              <a:defRPr sz="3200"/>
            </a:lvl1pPr>
            <a:lvl2pPr marL="457206" indent="0">
              <a:buNone/>
              <a:defRPr sz="2800"/>
            </a:lvl2pPr>
            <a:lvl3pPr marL="914411" indent="0">
              <a:buNone/>
              <a:defRPr sz="2400"/>
            </a:lvl3pPr>
            <a:lvl4pPr marL="1371617" indent="0">
              <a:buNone/>
              <a:defRPr sz="2000"/>
            </a:lvl4pPr>
            <a:lvl5pPr marL="1828823" indent="0">
              <a:buNone/>
              <a:defRPr sz="2000"/>
            </a:lvl5pPr>
            <a:lvl6pPr marL="2286029" indent="0">
              <a:buNone/>
              <a:defRPr sz="2000"/>
            </a:lvl6pPr>
            <a:lvl7pPr marL="2743234" indent="0">
              <a:buNone/>
              <a:defRPr sz="2000"/>
            </a:lvl7pPr>
            <a:lvl8pPr marL="3200440" indent="0">
              <a:buNone/>
              <a:defRPr sz="2000"/>
            </a:lvl8pPr>
            <a:lvl9pPr marL="3657646"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91" y="2057400"/>
            <a:ext cx="3932236" cy="3811588"/>
          </a:xfrm>
        </p:spPr>
        <p:txBody>
          <a:bodyPr/>
          <a:lstStyle>
            <a:lvl1pPr marL="0" indent="0">
              <a:buNone/>
              <a:defRPr sz="1600"/>
            </a:lvl1pPr>
            <a:lvl2pPr marL="457206" indent="0">
              <a:buNone/>
              <a:defRPr sz="1401"/>
            </a:lvl2pPr>
            <a:lvl3pPr marL="914411" indent="0">
              <a:buNone/>
              <a:defRPr sz="1200"/>
            </a:lvl3pPr>
            <a:lvl4pPr marL="1371617" indent="0">
              <a:buNone/>
              <a:defRPr sz="1001"/>
            </a:lvl4pPr>
            <a:lvl5pPr marL="1828823" indent="0">
              <a:buNone/>
              <a:defRPr sz="1001"/>
            </a:lvl5pPr>
            <a:lvl6pPr marL="2286029" indent="0">
              <a:buNone/>
              <a:defRPr sz="1001"/>
            </a:lvl6pPr>
            <a:lvl7pPr marL="2743234" indent="0">
              <a:buNone/>
              <a:defRPr sz="1001"/>
            </a:lvl7pPr>
            <a:lvl8pPr marL="3200440" indent="0">
              <a:buNone/>
              <a:defRPr sz="1001"/>
            </a:lvl8pPr>
            <a:lvl9pPr marL="3657646" indent="0">
              <a:buNone/>
              <a:defRPr sz="1001"/>
            </a:lvl9pPr>
          </a:lstStyle>
          <a:p>
            <a:pPr lvl="0"/>
            <a:r>
              <a:rPr lang="en-US"/>
              <a:t>Click to edit Master text styles</a:t>
            </a:r>
          </a:p>
        </p:txBody>
      </p:sp>
      <p:sp>
        <p:nvSpPr>
          <p:cNvPr id="6" name="Footer Placeholder 5">
            <a:extLst>
              <a:ext uri="{FF2B5EF4-FFF2-40B4-BE49-F238E27FC236}">
                <a16:creationId xmlns:a16="http://schemas.microsoft.com/office/drawing/2014/main" id="{08DA4DA3-10C7-48A6-9B15-38222B8CAD42}"/>
              </a:ext>
            </a:extLst>
          </p:cNvPr>
          <p:cNvSpPr>
            <a:spLocks noGrp="1"/>
          </p:cNvSpPr>
          <p:nvPr>
            <p:ph type="ftr" sz="quarter" idx="11"/>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E584E7EE-5B3B-427E-9807-020AEF8C7662}"/>
              </a:ext>
            </a:extLst>
          </p:cNvPr>
          <p:cNvSpPr>
            <a:spLocks noGrp="1"/>
          </p:cNvSpPr>
          <p:nvPr>
            <p:ph type="sldNum" sz="quarter" idx="12"/>
          </p:nvPr>
        </p:nvSpPr>
        <p:spPr/>
        <p:txBody>
          <a:bodyPr/>
          <a:lstStyle/>
          <a:p>
            <a:fld id="{294A09A9-5501-47C1-A89A-A340965A2BE2}" type="slidenum">
              <a:rPr lang="en-US" smtClean="0"/>
              <a:t>‹#›</a:t>
            </a:fld>
            <a:endParaRPr lang="en-US"/>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pic>
        <p:nvPicPr>
          <p:cNvPr id="4" name="Picture 3" descr="A picture containing fabric&#10;&#10;Description automatically generated">
            <a:extLst>
              <a:ext uri="{FF2B5EF4-FFF2-40B4-BE49-F238E27FC236}">
                <a16:creationId xmlns:a16="http://schemas.microsoft.com/office/drawing/2014/main" id="{ABAD6905-AD97-1EAF-A4A3-D0BB13B128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667045"/>
            <a:ext cx="1562100" cy="4394200"/>
          </a:xfrm>
          <a:prstGeom prst="rect">
            <a:avLst/>
          </a:prstGeom>
        </p:spPr>
      </p:pic>
      <p:sp>
        <p:nvSpPr>
          <p:cNvPr id="10" name="Rectangle 9">
            <a:extLst>
              <a:ext uri="{FF2B5EF4-FFF2-40B4-BE49-F238E27FC236}">
                <a16:creationId xmlns:a16="http://schemas.microsoft.com/office/drawing/2014/main" id="{63BCB4CA-03FB-81F4-F8A2-FA9C0DBDEB11}"/>
              </a:ext>
            </a:extLst>
          </p:cNvPr>
          <p:cNvSpPr/>
          <p:nvPr userDrawn="1"/>
        </p:nvSpPr>
        <p:spPr>
          <a:xfrm>
            <a:off x="-25041" y="2"/>
            <a:ext cx="270530" cy="68695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2" name="Title 1">
            <a:extLst>
              <a:ext uri="{FF2B5EF4-FFF2-40B4-BE49-F238E27FC236}">
                <a16:creationId xmlns:a16="http://schemas.microsoft.com/office/drawing/2014/main" id="{5A0D1FF5-7EF8-4250-A259-43050ABBD3B6}"/>
              </a:ext>
            </a:extLst>
          </p:cNvPr>
          <p:cNvSpPr>
            <a:spLocks noGrp="1"/>
          </p:cNvSpPr>
          <p:nvPr>
            <p:ph type="title"/>
          </p:nvPr>
        </p:nvSpPr>
        <p:spPr>
          <a:xfrm>
            <a:off x="1979636" y="685274"/>
            <a:ext cx="3749040" cy="1325880"/>
          </a:xfrm>
        </p:spPr>
        <p:txBody>
          <a:bodyPr/>
          <a:lstStyle/>
          <a:p>
            <a:r>
              <a:rPr lang="en-US"/>
              <a:t>Click to edit Master title style</a:t>
            </a:r>
          </a:p>
        </p:txBody>
      </p:sp>
      <p:sp>
        <p:nvSpPr>
          <p:cNvPr id="8" name="Footer Placeholder 7">
            <a:extLst>
              <a:ext uri="{FF2B5EF4-FFF2-40B4-BE49-F238E27FC236}">
                <a16:creationId xmlns:a16="http://schemas.microsoft.com/office/drawing/2014/main" id="{3A51CCCC-1589-401D-AE98-FC28716301EF}"/>
              </a:ext>
            </a:extLst>
          </p:cNvPr>
          <p:cNvSpPr>
            <a:spLocks noGrp="1"/>
          </p:cNvSpPr>
          <p:nvPr>
            <p:ph type="ftr" sz="quarter" idx="11"/>
          </p:nvPr>
        </p:nvSpPr>
        <p:spPr/>
        <p:txBody>
          <a:bodyPr/>
          <a:lstStyle/>
          <a:p>
            <a:r>
              <a:rPr lang="en-US"/>
              <a:t>Presentation title</a:t>
            </a:r>
          </a:p>
        </p:txBody>
      </p:sp>
      <p:sp>
        <p:nvSpPr>
          <p:cNvPr id="9" name="Slide Number Placeholder 8">
            <a:extLst>
              <a:ext uri="{FF2B5EF4-FFF2-40B4-BE49-F238E27FC236}">
                <a16:creationId xmlns:a16="http://schemas.microsoft.com/office/drawing/2014/main" id="{285D9D7D-8D9A-473E-AF0D-EF1940D793C3}"/>
              </a:ext>
            </a:extLst>
          </p:cNvPr>
          <p:cNvSpPr>
            <a:spLocks noGrp="1"/>
          </p:cNvSpPr>
          <p:nvPr>
            <p:ph type="sldNum" sz="quarter" idx="12"/>
          </p:nvPr>
        </p:nvSpPr>
        <p:spPr>
          <a:xfrm>
            <a:off x="3003764" y="6063220"/>
            <a:ext cx="2743200" cy="365125"/>
          </a:xfrm>
        </p:spPr>
        <p:txBody>
          <a:bodyPr/>
          <a:lstStyle/>
          <a:p>
            <a:fld id="{294A09A9-5501-47C1-A89A-A340965A2BE2}" type="slidenum">
              <a:rPr lang="en-US" smtClean="0"/>
              <a:t>‹#›</a:t>
            </a:fld>
            <a:endParaRPr lang="en-US"/>
          </a:p>
        </p:txBody>
      </p:sp>
      <p:sp>
        <p:nvSpPr>
          <p:cNvPr id="32" name="Content Placeholder 5">
            <a:extLst>
              <a:ext uri="{FF2B5EF4-FFF2-40B4-BE49-F238E27FC236}">
                <a16:creationId xmlns:a16="http://schemas.microsoft.com/office/drawing/2014/main" id="{9BEB2D80-6263-5794-6A1A-CFF345F7A92E}"/>
              </a:ext>
            </a:extLst>
          </p:cNvPr>
          <p:cNvSpPr>
            <a:spLocks noGrp="1"/>
          </p:cNvSpPr>
          <p:nvPr>
            <p:ph sz="quarter" idx="4"/>
          </p:nvPr>
        </p:nvSpPr>
        <p:spPr>
          <a:xfrm>
            <a:off x="1979636" y="1901426"/>
            <a:ext cx="3749040" cy="4306824"/>
          </a:xfrm>
        </p:spPr>
        <p:txBody>
          <a:bodyPr>
            <a:normAutofit/>
          </a:bodyPr>
          <a:lstStyle>
            <a:lvl1pPr marL="0" indent="0">
              <a:lnSpc>
                <a:spcPct val="150000"/>
              </a:lnSpc>
              <a:buClr>
                <a:srgbClr val="73292A"/>
              </a:buClr>
              <a:buNone/>
              <a:defRPr sz="2400"/>
            </a:lvl1pPr>
            <a:lvl2pPr marL="228604">
              <a:buClr>
                <a:srgbClr val="73292A"/>
              </a:buClr>
              <a:defRPr sz="2000"/>
            </a:lvl2pPr>
            <a:lvl3pPr marL="685809">
              <a:buClr>
                <a:srgbClr val="73292A"/>
              </a:buClr>
              <a:defRPr sz="1801"/>
            </a:lvl3pPr>
            <a:lvl4pPr marL="1143015">
              <a:buClr>
                <a:srgbClr val="73292A"/>
              </a:buClr>
              <a:defRPr sz="1600"/>
            </a:lvl4pPr>
            <a:lvl5pPr marL="1600221">
              <a:buClr>
                <a:srgbClr val="73292A"/>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descr="A picture containing flower, plant&#10;&#10;Description automatically generated">
            <a:extLst>
              <a:ext uri="{FF2B5EF4-FFF2-40B4-BE49-F238E27FC236}">
                <a16:creationId xmlns:a16="http://schemas.microsoft.com/office/drawing/2014/main" id="{0FE36A83-31CF-DF76-5708-55ED9FB707E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226" y="1981227"/>
            <a:ext cx="749300" cy="2755900"/>
          </a:xfrm>
          <a:prstGeom prst="rect">
            <a:avLst/>
          </a:prstGeom>
        </p:spPr>
      </p:pic>
    </p:spTree>
    <p:extLst>
      <p:ext uri="{BB962C8B-B14F-4D97-AF65-F5344CB8AC3E}">
        <p14:creationId xmlns:p14="http://schemas.microsoft.com/office/powerpoint/2010/main" val="953980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BB4DE27-1913-8274-9943-46641EA0DAB7}"/>
              </a:ext>
            </a:extLst>
          </p:cNvPr>
          <p:cNvSpPr/>
          <p:nvPr userDrawn="1"/>
        </p:nvSpPr>
        <p:spPr>
          <a:xfrm>
            <a:off x="1174277" y="-756"/>
            <a:ext cx="9843449" cy="6722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solidFill>
                <a:schemeClr val="bg1"/>
              </a:solidFill>
            </a:endParaRPr>
          </a:p>
        </p:txBody>
      </p:sp>
      <p:sp>
        <p:nvSpPr>
          <p:cNvPr id="9" name="Rectangle 8">
            <a:extLst>
              <a:ext uri="{FF2B5EF4-FFF2-40B4-BE49-F238E27FC236}">
                <a16:creationId xmlns:a16="http://schemas.microsoft.com/office/drawing/2014/main" id="{F901AB4A-AE17-BFA4-697C-75EC6407E147}"/>
              </a:ext>
            </a:extLst>
          </p:cNvPr>
          <p:cNvSpPr/>
          <p:nvPr userDrawn="1"/>
        </p:nvSpPr>
        <p:spPr>
          <a:xfrm>
            <a:off x="1239140" y="307649"/>
            <a:ext cx="9699477" cy="60487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1" name="Picture 10" descr="A picture containing mollusk, insect&#10;&#10;Description automatically generated">
            <a:extLst>
              <a:ext uri="{FF2B5EF4-FFF2-40B4-BE49-F238E27FC236}">
                <a16:creationId xmlns:a16="http://schemas.microsoft.com/office/drawing/2014/main" id="{1C7F01FE-99A8-35BD-05A1-6D93A2578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5100" y="6195844"/>
            <a:ext cx="1207556" cy="354511"/>
          </a:xfrm>
          <a:prstGeom prst="rect">
            <a:avLst/>
          </a:prstGeom>
        </p:spPr>
      </p:pic>
      <p:pic>
        <p:nvPicPr>
          <p:cNvPr id="13" name="Picture 12">
            <a:extLst>
              <a:ext uri="{FF2B5EF4-FFF2-40B4-BE49-F238E27FC236}">
                <a16:creationId xmlns:a16="http://schemas.microsoft.com/office/drawing/2014/main" id="{E66660DF-FD7A-4340-E854-B4680A6B88C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5202474" y="-1953000"/>
            <a:ext cx="1485900" cy="5372100"/>
          </a:xfrm>
          <a:prstGeom prst="rect">
            <a:avLst/>
          </a:prstGeom>
        </p:spPr>
      </p:pic>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748031" y="1389888"/>
            <a:ext cx="8695945"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14" name="Footer Placeholder 13">
            <a:extLst>
              <a:ext uri="{FF2B5EF4-FFF2-40B4-BE49-F238E27FC236}">
                <a16:creationId xmlns:a16="http://schemas.microsoft.com/office/drawing/2014/main" id="{2F05D25C-B703-1868-603E-D468EF44D794}"/>
              </a:ext>
            </a:extLst>
          </p:cNvPr>
          <p:cNvSpPr>
            <a:spLocks noGrp="1"/>
          </p:cNvSpPr>
          <p:nvPr>
            <p:ph type="ftr" sz="quarter" idx="10"/>
          </p:nvPr>
        </p:nvSpPr>
        <p:spPr/>
        <p:txBody>
          <a:bodyPr/>
          <a:lstStyle/>
          <a:p>
            <a:r>
              <a:rPr lang="en-US"/>
              <a:t>Presentation title</a:t>
            </a:r>
          </a:p>
        </p:txBody>
      </p:sp>
      <p:sp>
        <p:nvSpPr>
          <p:cNvPr id="15" name="Slide Number Placeholder 14">
            <a:extLst>
              <a:ext uri="{FF2B5EF4-FFF2-40B4-BE49-F238E27FC236}">
                <a16:creationId xmlns:a16="http://schemas.microsoft.com/office/drawing/2014/main" id="{D8FDB2CC-A975-BC07-042A-228D387E5165}"/>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1120268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8ADFA29-47E3-2E16-12B7-D8031DC04C0D}"/>
              </a:ext>
            </a:extLst>
          </p:cNvPr>
          <p:cNvSpPr/>
          <p:nvPr userDrawn="1"/>
        </p:nvSpPr>
        <p:spPr>
          <a:xfrm>
            <a:off x="85462" y="76915"/>
            <a:ext cx="11998295" cy="6708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1" name="Picture 10" descr="A close up of a plant&#10;&#10;Description automatically generated with low confidence">
            <a:extLst>
              <a:ext uri="{FF2B5EF4-FFF2-40B4-BE49-F238E27FC236}">
                <a16:creationId xmlns:a16="http://schemas.microsoft.com/office/drawing/2014/main" id="{D373DB44-C887-96AC-D32D-B7656F28FB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5384804" y="3595392"/>
            <a:ext cx="1422400" cy="5283200"/>
          </a:xfrm>
          <a:prstGeom prst="rect">
            <a:avLst/>
          </a:prstGeom>
        </p:spPr>
      </p:pic>
      <p:pic>
        <p:nvPicPr>
          <p:cNvPr id="9" name="Picture 8" descr="A picture containing bedclothes, fabric&#10;&#10;Description automatically generated">
            <a:extLst>
              <a:ext uri="{FF2B5EF4-FFF2-40B4-BE49-F238E27FC236}">
                <a16:creationId xmlns:a16="http://schemas.microsoft.com/office/drawing/2014/main" id="{6A080FF9-A96B-AA38-428D-5F2CF533D06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5656398" y="-2096792"/>
            <a:ext cx="1485900" cy="5372100"/>
          </a:xfrm>
          <a:prstGeom prst="rect">
            <a:avLst/>
          </a:prstGeom>
        </p:spPr>
      </p:pic>
      <p:sp>
        <p:nvSpPr>
          <p:cNvPr id="13" name="Rectangle 12">
            <a:extLst>
              <a:ext uri="{FF2B5EF4-FFF2-40B4-BE49-F238E27FC236}">
                <a16:creationId xmlns:a16="http://schemas.microsoft.com/office/drawing/2014/main" id="{25150280-02E2-686D-A130-65EBDA15EF13}"/>
              </a:ext>
            </a:extLst>
          </p:cNvPr>
          <p:cNvSpPr/>
          <p:nvPr userDrawn="1"/>
        </p:nvSpPr>
        <p:spPr>
          <a:xfrm>
            <a:off x="232651" y="1332212"/>
            <a:ext cx="11740896" cy="4273833"/>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latin typeface="Gill Sans Light" panose="020B0302020104020203" pitchFamily="34" charset="-79"/>
              <a:cs typeface="Gill Sans Light" panose="020B0302020104020203" pitchFamily="34" charset="-79"/>
            </a:endParaRPr>
          </a:p>
        </p:txBody>
      </p:sp>
      <p:pic>
        <p:nvPicPr>
          <p:cNvPr id="15" name="Picture 14" descr="A picture containing ceramic ware, porcelain&#10;&#10;Description automatically generated">
            <a:extLst>
              <a:ext uri="{FF2B5EF4-FFF2-40B4-BE49-F238E27FC236}">
                <a16:creationId xmlns:a16="http://schemas.microsoft.com/office/drawing/2014/main" id="{3DD4D68C-6665-333E-98E8-785116A05A7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2590193">
            <a:off x="6954875" y="5498275"/>
            <a:ext cx="856832" cy="83252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7E0939A-D971-0D79-9B6D-834913C959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619355" y="868581"/>
            <a:ext cx="1206427" cy="621355"/>
          </a:xfrm>
          <a:prstGeom prst="rect">
            <a:avLst/>
          </a:prstGeom>
        </p:spPr>
      </p:pic>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4"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838204" y="1825625"/>
            <a:ext cx="10515600" cy="4370832"/>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7822712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gree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838204" y="380999"/>
            <a:ext cx="10515600" cy="1325880"/>
          </a:xfrm>
        </p:spPr>
        <p:txBody>
          <a:bodyPr/>
          <a:lstStyle>
            <a:lvl1pPr algn="ctr">
              <a:defRPr>
                <a:latin typeface="Baskerville" panose="02020502070401020303" pitchFamily="18" charset="0"/>
                <a:ea typeface="Baskerville" panose="02020502070401020303" pitchFamily="18"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609600" y="1600200"/>
            <a:ext cx="10972800" cy="4572000"/>
          </a:xfrm>
        </p:spPr>
        <p:txBody>
          <a:bodyPr/>
          <a:lstStyle>
            <a:lvl1pPr>
              <a:defRPr>
                <a:latin typeface="Gill Sans Nova Light" panose="020F0302020204030204" pitchFamily="34" charset="0"/>
                <a:cs typeface="Gill Sans Nova Light" panose="020F0302020204030204" pitchFamily="34" charset="0"/>
              </a:defRPr>
            </a:lvl1pPr>
            <a:lvl2pPr>
              <a:defRPr>
                <a:latin typeface="Gill Sans Nova Light" panose="020F0302020204030204" pitchFamily="34" charset="0"/>
                <a:cs typeface="Gill Sans Nova Light" panose="020F0302020204030204" pitchFamily="34" charset="0"/>
              </a:defRPr>
            </a:lvl2pPr>
            <a:lvl3pPr>
              <a:defRPr>
                <a:latin typeface="Gill Sans Nova Light" panose="020F0302020204030204" pitchFamily="34" charset="0"/>
                <a:cs typeface="Gill Sans Nova Light" panose="020F0302020204030204" pitchFamily="34" charset="0"/>
              </a:defRPr>
            </a:lvl3pPr>
            <a:lvl4pPr>
              <a:defRPr>
                <a:latin typeface="Gill Sans Nova Light" panose="020F0302020204030204" pitchFamily="34" charset="0"/>
                <a:cs typeface="Gill Sans Nova Light" panose="020F0302020204030204" pitchFamily="34" charset="0"/>
              </a:defRPr>
            </a:lvl4pPr>
            <a:lvl5pPr>
              <a:defRPr>
                <a:latin typeface="Gill Sans Nova Light" panose="020F0302020204030204" pitchFamily="34" charset="0"/>
                <a:cs typeface="Gill Sans Nova Light" panose="020F03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74170EA9-DC14-D6B7-054C-51C9E1FE932C}"/>
              </a:ext>
            </a:extLst>
          </p:cNvPr>
          <p:cNvSpPr>
            <a:spLocks noGrp="1"/>
          </p:cNvSpPr>
          <p:nvPr>
            <p:ph type="ftr" sz="quarter" idx="10"/>
          </p:nvPr>
        </p:nvSpPr>
        <p:spPr/>
        <p:txBody>
          <a:bodyPr/>
          <a:lstStyle/>
          <a:p>
            <a:r>
              <a:rPr lang="en-US"/>
              <a:t>Presentation title</a:t>
            </a:r>
          </a:p>
        </p:txBody>
      </p:sp>
      <p:sp>
        <p:nvSpPr>
          <p:cNvPr id="7" name="Slide Number Placeholder 6">
            <a:extLst>
              <a:ext uri="{FF2B5EF4-FFF2-40B4-BE49-F238E27FC236}">
                <a16:creationId xmlns:a16="http://schemas.microsoft.com/office/drawing/2014/main" id="{3F65A817-7911-6CCE-C2C4-2C8568F7F358}"/>
              </a:ext>
            </a:extLst>
          </p:cNvPr>
          <p:cNvSpPr>
            <a:spLocks noGrp="1"/>
          </p:cNvSpPr>
          <p:nvPr>
            <p:ph type="sldNum" sz="quarter" idx="11"/>
          </p:nvPr>
        </p:nvSpPr>
        <p:spPr/>
        <p:txBody>
          <a:bodyPr/>
          <a:lstStyle/>
          <a:p>
            <a:fld id="{294A09A9-5501-47C1-A89A-A340965A2BE2}" type="slidenum">
              <a:rPr lang="en-US" smtClean="0"/>
              <a:pPr/>
              <a:t>‹#›</a:t>
            </a:fld>
            <a:endParaRPr lang="en-US"/>
          </a:p>
        </p:txBody>
      </p:sp>
    </p:spTree>
    <p:extLst>
      <p:ext uri="{BB962C8B-B14F-4D97-AF65-F5344CB8AC3E}">
        <p14:creationId xmlns:p14="http://schemas.microsoft.com/office/powerpoint/2010/main" val="2925109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2F45E1C-47F6-0AF9-7468-BA613D681E1D}"/>
              </a:ext>
            </a:extLst>
          </p:cNvPr>
          <p:cNvSpPr/>
          <p:nvPr userDrawn="1"/>
        </p:nvSpPr>
        <p:spPr>
          <a:xfrm>
            <a:off x="0" y="1533950"/>
            <a:ext cx="12192000" cy="3790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8" name="Picture 7" descr="A picture containing fabric&#10;&#10;Description automatically generated">
            <a:extLst>
              <a:ext uri="{FF2B5EF4-FFF2-40B4-BE49-F238E27FC236}">
                <a16:creationId xmlns:a16="http://schemas.microsoft.com/office/drawing/2014/main" id="{AB9E0D8B-7031-366D-884B-EB3FABD78C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6200000">
            <a:off x="5056237" y="-1772981"/>
            <a:ext cx="2147050" cy="6039669"/>
          </a:xfrm>
          <a:prstGeom prst="rect">
            <a:avLst/>
          </a:prstGeom>
        </p:spPr>
      </p:pic>
      <p:sp>
        <p:nvSpPr>
          <p:cNvPr id="12" name="Rectangle 11">
            <a:extLst>
              <a:ext uri="{FF2B5EF4-FFF2-40B4-BE49-F238E27FC236}">
                <a16:creationId xmlns:a16="http://schemas.microsoft.com/office/drawing/2014/main" id="{1859314F-DCEF-A5A7-C5D9-F0D39AAC9FFA}"/>
              </a:ext>
            </a:extLst>
          </p:cNvPr>
          <p:cNvSpPr/>
          <p:nvPr userDrawn="1"/>
        </p:nvSpPr>
        <p:spPr>
          <a:xfrm>
            <a:off x="225552" y="1796143"/>
            <a:ext cx="11740896" cy="3265714"/>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6" name="Picture 15" descr="A picture containing flower, plant&#10;&#10;Description automatically generated">
            <a:extLst>
              <a:ext uri="{FF2B5EF4-FFF2-40B4-BE49-F238E27FC236}">
                <a16:creationId xmlns:a16="http://schemas.microsoft.com/office/drawing/2014/main" id="{DAAE5EB8-5B6B-6FA6-E6E7-D2F58FDFB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6200000">
            <a:off x="6307544" y="-287017"/>
            <a:ext cx="1051334" cy="3866772"/>
          </a:xfrm>
          <a:prstGeom prst="rect">
            <a:avLst/>
          </a:prstGeom>
        </p:spPr>
      </p:pic>
      <p:pic>
        <p:nvPicPr>
          <p:cNvPr id="19" name="Picture 18" descr="A picture containing mollusk, insect&#10;&#10;Description automatically generated">
            <a:extLst>
              <a:ext uri="{FF2B5EF4-FFF2-40B4-BE49-F238E27FC236}">
                <a16:creationId xmlns:a16="http://schemas.microsoft.com/office/drawing/2014/main" id="{BB1368FF-AA1B-4423-30B1-BE082E6F191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492220" y="4923384"/>
            <a:ext cx="1207556" cy="354511"/>
          </a:xfrm>
          <a:prstGeom prst="rect">
            <a:avLst/>
          </a:prstGeom>
        </p:spPr>
      </p:pic>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1743456" y="2404872"/>
            <a:ext cx="8705088" cy="2002536"/>
          </a:xfrm>
        </p:spPr>
        <p:txBody>
          <a:bodyPr anchor="t">
            <a:normAutofit/>
          </a:bodyPr>
          <a:lstStyle>
            <a:lvl1pPr algn="ctr">
              <a:defRPr sz="4400"/>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743459" y="3964517"/>
            <a:ext cx="8705090" cy="457200"/>
          </a:xfrm>
        </p:spPr>
        <p:txBody>
          <a:bodyPr anchor="ctr"/>
          <a:lstStyle>
            <a:lvl1pPr marL="0" indent="0" algn="ctr">
              <a:buNone/>
              <a:defRPr sz="2400">
                <a:solidFill>
                  <a:schemeClr val="accent3"/>
                </a:solidFill>
              </a:defRPr>
            </a:lvl1pPr>
            <a:lvl2pPr marL="457206" indent="0">
              <a:buNone/>
              <a:defRPr sz="2000">
                <a:solidFill>
                  <a:schemeClr val="tx1">
                    <a:tint val="75000"/>
                  </a:schemeClr>
                </a:solidFill>
              </a:defRPr>
            </a:lvl2pPr>
            <a:lvl3pPr marL="914411" indent="0">
              <a:buNone/>
              <a:defRPr sz="1801">
                <a:solidFill>
                  <a:schemeClr val="tx1">
                    <a:tint val="75000"/>
                  </a:schemeClr>
                </a:solidFill>
              </a:defRPr>
            </a:lvl3pPr>
            <a:lvl4pPr marL="1371617" indent="0">
              <a:buNone/>
              <a:defRPr sz="1600">
                <a:solidFill>
                  <a:schemeClr val="tx1">
                    <a:tint val="75000"/>
                  </a:schemeClr>
                </a:solidFill>
              </a:defRPr>
            </a:lvl4pPr>
            <a:lvl5pPr marL="1828823" indent="0">
              <a:buNone/>
              <a:defRPr sz="1600">
                <a:solidFill>
                  <a:schemeClr val="tx1">
                    <a:tint val="75000"/>
                  </a:schemeClr>
                </a:solidFill>
              </a:defRPr>
            </a:lvl5pPr>
            <a:lvl6pPr marL="2286029" indent="0">
              <a:buNone/>
              <a:defRPr sz="1600">
                <a:solidFill>
                  <a:schemeClr val="tx1">
                    <a:tint val="75000"/>
                  </a:schemeClr>
                </a:solidFill>
              </a:defRPr>
            </a:lvl6pPr>
            <a:lvl7pPr marL="2743234" indent="0">
              <a:buNone/>
              <a:defRPr sz="1600">
                <a:solidFill>
                  <a:schemeClr val="tx1">
                    <a:tint val="75000"/>
                  </a:schemeClr>
                </a:solidFill>
              </a:defRPr>
            </a:lvl7pPr>
            <a:lvl8pPr marL="3200440" indent="0">
              <a:buNone/>
              <a:defRPr sz="1600">
                <a:solidFill>
                  <a:schemeClr val="tx1">
                    <a:tint val="75000"/>
                  </a:schemeClr>
                </a:solidFill>
              </a:defRPr>
            </a:lvl8pPr>
            <a:lvl9pPr marL="3657646" indent="0">
              <a:buNone/>
              <a:defRPr sz="1600">
                <a:solidFill>
                  <a:schemeClr val="tx1">
                    <a:tint val="75000"/>
                  </a:schemeClr>
                </a:solidFill>
              </a:defRPr>
            </a:lvl9pPr>
          </a:lstStyle>
          <a:p>
            <a:pPr lvl="0"/>
            <a:r>
              <a:rPr lang="en-US"/>
              <a:t>Click to edit Master text styles</a:t>
            </a:r>
          </a:p>
        </p:txBody>
      </p:sp>
      <p:sp>
        <p:nvSpPr>
          <p:cNvPr id="27" name="Text Placeholder 24">
            <a:extLst>
              <a:ext uri="{FF2B5EF4-FFF2-40B4-BE49-F238E27FC236}">
                <a16:creationId xmlns:a16="http://schemas.microsoft.com/office/drawing/2014/main" id="{F5E2B84E-B4F2-ED93-8084-ECFC3B9C380F}"/>
              </a:ext>
            </a:extLst>
          </p:cNvPr>
          <p:cNvSpPr>
            <a:spLocks noGrp="1"/>
          </p:cNvSpPr>
          <p:nvPr>
            <p:ph type="body" sz="quarter" idx="11" hasCustomPrompt="1"/>
          </p:nvPr>
        </p:nvSpPr>
        <p:spPr>
          <a:xfrm>
            <a:off x="10149670" y="3189069"/>
            <a:ext cx="945474" cy="1936750"/>
          </a:xfrm>
        </p:spPr>
        <p:txBody>
          <a:bodyPr>
            <a:noAutofit/>
          </a:bodyPr>
          <a:lstStyle>
            <a:lvl1pPr marL="0" indent="0">
              <a:buNone/>
              <a:defRPr sz="14000" b="1">
                <a:solidFill>
                  <a:schemeClr val="tx2"/>
                </a:solidFill>
                <a:latin typeface="+mj-lt"/>
              </a:defRPr>
            </a:lvl1pPr>
          </a:lstStyle>
          <a:p>
            <a:pPr lvl="0"/>
            <a:r>
              <a:rPr lang="en-US"/>
              <a:t>”</a:t>
            </a:r>
          </a:p>
        </p:txBody>
      </p:sp>
      <p:sp>
        <p:nvSpPr>
          <p:cNvPr id="28" name="Text Placeholder 24">
            <a:extLst>
              <a:ext uri="{FF2B5EF4-FFF2-40B4-BE49-F238E27FC236}">
                <a16:creationId xmlns:a16="http://schemas.microsoft.com/office/drawing/2014/main" id="{FDD82133-EB75-7E07-A9CE-730CB7F6CD34}"/>
              </a:ext>
            </a:extLst>
          </p:cNvPr>
          <p:cNvSpPr>
            <a:spLocks noGrp="1"/>
          </p:cNvSpPr>
          <p:nvPr>
            <p:ph type="body" sz="quarter" idx="10" hasCustomPrompt="1"/>
          </p:nvPr>
        </p:nvSpPr>
        <p:spPr>
          <a:xfrm>
            <a:off x="1033187" y="2136567"/>
            <a:ext cx="941833" cy="1936750"/>
          </a:xfrm>
        </p:spPr>
        <p:txBody>
          <a:bodyPr>
            <a:noAutofit/>
          </a:bodyPr>
          <a:lstStyle>
            <a:lvl1pPr marL="0" indent="0">
              <a:buNone/>
              <a:defRPr sz="14000" b="1">
                <a:solidFill>
                  <a:schemeClr val="tx2"/>
                </a:solidFill>
                <a:latin typeface="+mj-lt"/>
              </a:defRPr>
            </a:lvl1pPr>
          </a:lstStyle>
          <a:p>
            <a:pPr lvl="0"/>
            <a:r>
              <a:rPr lang="en-US"/>
              <a:t>“</a:t>
            </a:r>
          </a:p>
        </p:txBody>
      </p:sp>
    </p:spTree>
    <p:extLst>
      <p:ext uri="{BB962C8B-B14F-4D97-AF65-F5344CB8AC3E}">
        <p14:creationId xmlns:p14="http://schemas.microsoft.com/office/powerpoint/2010/main" val="31787032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4" y="4"/>
            <a:ext cx="11105524"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85"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4" y="5738222"/>
            <a:ext cx="1207556"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375868" y="1797051"/>
            <a:ext cx="2057401" cy="2058988"/>
          </a:xfrm>
        </p:spPr>
        <p:txBody>
          <a:bodyPr anchor="ctr">
            <a:normAutofit/>
          </a:bodyPr>
          <a:lstStyle>
            <a:lvl1pPr marL="0" indent="0" algn="ctr">
              <a:buNone/>
              <a:defRPr sz="1801"/>
            </a:lvl1pPr>
          </a:lstStyle>
          <a:p>
            <a:r>
              <a:rPr lang="en-US"/>
              <a:t>Click icon to add picture</a:t>
            </a:r>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326172"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328309"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3828270" y="1797051"/>
            <a:ext cx="2057401" cy="2058988"/>
          </a:xfrm>
        </p:spPr>
        <p:txBody>
          <a:bodyPr anchor="ctr">
            <a:normAutofit/>
          </a:bodyPr>
          <a:lstStyle>
            <a:lvl1pPr marL="0" indent="0" algn="ctr">
              <a:buNone/>
              <a:defRPr sz="1801"/>
            </a:lvl1pPr>
          </a:lstStyle>
          <a:p>
            <a:r>
              <a:rPr lang="en-US"/>
              <a:t>Click icon to add picture</a:t>
            </a:r>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763662" y="3926721"/>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765799" y="4286611"/>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280672" y="1797051"/>
            <a:ext cx="2057401" cy="2058988"/>
          </a:xfrm>
        </p:spPr>
        <p:txBody>
          <a:bodyPr anchor="ctr">
            <a:normAutofit/>
          </a:bodyPr>
          <a:lstStyle>
            <a:lvl1pPr marL="0" indent="0" algn="ctr">
              <a:buNone/>
              <a:defRPr sz="1801"/>
            </a:lvl1pPr>
          </a:lstStyle>
          <a:p>
            <a:r>
              <a:rPr lang="en-US"/>
              <a:t>Click icon to add picture</a:t>
            </a:r>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216066"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218201"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8733074" y="1797051"/>
            <a:ext cx="2057401" cy="2058988"/>
          </a:xfrm>
        </p:spPr>
        <p:txBody>
          <a:bodyPr anchor="ctr">
            <a:normAutofit/>
          </a:bodyPr>
          <a:lstStyle>
            <a:lvl1pPr marL="0" indent="0" algn="ctr">
              <a:buNone/>
              <a:defRPr sz="1801"/>
            </a:lvl1pPr>
          </a:lstStyle>
          <a:p>
            <a:r>
              <a:rPr lang="en-US"/>
              <a:t>Click icon to add picture</a:t>
            </a:r>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666331" y="3946525"/>
            <a:ext cx="2194560" cy="355600"/>
          </a:xfrm>
        </p:spPr>
        <p:txBody>
          <a:bodyPr lIns="0" tIns="0" rIns="0" bIns="0" anchor="ctr">
            <a:noAutofit/>
          </a:bodyPr>
          <a:lstStyle>
            <a:lvl1pPr marL="0" indent="0" algn="ctr">
              <a:lnSpc>
                <a:spcPct val="100000"/>
              </a:lnSpc>
              <a:spcBef>
                <a:spcPts val="0"/>
              </a:spcBef>
              <a:buNone/>
              <a:defRPr sz="200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668468" y="4306415"/>
            <a:ext cx="2194560" cy="274320"/>
          </a:xfrm>
        </p:spPr>
        <p:txBody>
          <a:bodyPr lIns="0" tIns="0" rIns="0" bIns="0" anchor="ctr">
            <a:noAutofit/>
          </a:bodyPr>
          <a:lstStyle>
            <a:lvl1pPr marL="0" indent="0" algn="ctr">
              <a:lnSpc>
                <a:spcPct val="100000"/>
              </a:lnSpc>
              <a:spcBef>
                <a:spcPts val="0"/>
              </a:spcBef>
              <a:buNone/>
              <a:defRPr sz="1600">
                <a:latin typeface="+mn-lt"/>
              </a:defRPr>
            </a:lvl1pPr>
          </a:lstStyle>
          <a:p>
            <a:pPr lvl="0"/>
            <a:r>
              <a:rPr lang="en-US"/>
              <a:t>Click to edit Master text styles</a:t>
            </a:r>
          </a:p>
        </p:txBody>
      </p:sp>
    </p:spTree>
    <p:extLst>
      <p:ext uri="{BB962C8B-B14F-4D97-AF65-F5344CB8AC3E}">
        <p14:creationId xmlns:p14="http://schemas.microsoft.com/office/powerpoint/2010/main" val="2519687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ustom Layout">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41740FC-E682-E87B-87BB-213396FD2DF6}"/>
              </a:ext>
            </a:extLst>
          </p:cNvPr>
          <p:cNvSpPr/>
          <p:nvPr userDrawn="1"/>
        </p:nvSpPr>
        <p:spPr>
          <a:xfrm>
            <a:off x="553444" y="4"/>
            <a:ext cx="11105524" cy="6244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sp>
        <p:nvSpPr>
          <p:cNvPr id="8" name="Rectangle 7">
            <a:extLst>
              <a:ext uri="{FF2B5EF4-FFF2-40B4-BE49-F238E27FC236}">
                <a16:creationId xmlns:a16="http://schemas.microsoft.com/office/drawing/2014/main" id="{2AC6E25B-7977-E725-B84F-07CA54BB4973}"/>
              </a:ext>
            </a:extLst>
          </p:cNvPr>
          <p:cNvSpPr/>
          <p:nvPr userDrawn="1"/>
        </p:nvSpPr>
        <p:spPr>
          <a:xfrm>
            <a:off x="877585" y="0"/>
            <a:ext cx="10460969" cy="587278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1"/>
          </a:p>
        </p:txBody>
      </p:sp>
      <p:pic>
        <p:nvPicPr>
          <p:cNvPr id="10" name="Picture 9" descr="A picture containing mollusk, insect&#10;&#10;Description automatically generated">
            <a:extLst>
              <a:ext uri="{FF2B5EF4-FFF2-40B4-BE49-F238E27FC236}">
                <a16:creationId xmlns:a16="http://schemas.microsoft.com/office/drawing/2014/main" id="{0EE757CA-B891-A6E4-F7DB-FFB1DBFDA0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91274" y="5738222"/>
            <a:ext cx="1207556" cy="354511"/>
          </a:xfrm>
          <a:prstGeom prst="rect">
            <a:avLst/>
          </a:prstGeom>
        </p:spPr>
      </p:pic>
      <p:sp>
        <p:nvSpPr>
          <p:cNvPr id="2" name="Title 1">
            <a:extLst>
              <a:ext uri="{FF2B5EF4-FFF2-40B4-BE49-F238E27FC236}">
                <a16:creationId xmlns:a16="http://schemas.microsoft.com/office/drawing/2014/main" id="{115CA519-6BA6-FAC8-3545-2E7E3CBDE2A9}"/>
              </a:ext>
            </a:extLst>
          </p:cNvPr>
          <p:cNvSpPr>
            <a:spLocks noGrp="1"/>
          </p:cNvSpPr>
          <p:nvPr>
            <p:ph type="title"/>
          </p:nvPr>
        </p:nvSpPr>
        <p:spPr/>
        <p:txBody>
          <a:bodyPr/>
          <a:lstStyle>
            <a:lvl1pPr algn="ctr">
              <a:defRPr/>
            </a:lvl1pPr>
          </a:lstStyle>
          <a:p>
            <a:r>
              <a:rPr lang="en-US"/>
              <a:t>Click to edit Master title style</a:t>
            </a:r>
          </a:p>
        </p:txBody>
      </p:sp>
      <p:sp>
        <p:nvSpPr>
          <p:cNvPr id="22" name="Picture Placeholder 17">
            <a:extLst>
              <a:ext uri="{FF2B5EF4-FFF2-40B4-BE49-F238E27FC236}">
                <a16:creationId xmlns:a16="http://schemas.microsoft.com/office/drawing/2014/main" id="{6A1AC1B6-9CB9-19D8-8BDC-EDC0B6C19DBE}"/>
              </a:ext>
            </a:extLst>
          </p:cNvPr>
          <p:cNvSpPr>
            <a:spLocks noGrp="1" noChangeAspect="1"/>
          </p:cNvSpPr>
          <p:nvPr>
            <p:ph type="pic" sz="quarter" idx="12"/>
          </p:nvPr>
        </p:nvSpPr>
        <p:spPr>
          <a:xfrm>
            <a:off x="1681366" y="1658061"/>
            <a:ext cx="1160393" cy="1161288"/>
          </a:xfrm>
        </p:spPr>
        <p:txBody>
          <a:bodyPr anchor="ctr">
            <a:normAutofit/>
          </a:bodyPr>
          <a:lstStyle>
            <a:lvl1pPr marL="0" indent="0" algn="ctr">
              <a:buNone/>
              <a:defRPr sz="1801"/>
            </a:lvl1pPr>
          </a:lstStyle>
          <a:p>
            <a:r>
              <a:rPr lang="en-US"/>
              <a:t>Click icon to add picture</a:t>
            </a:r>
          </a:p>
        </p:txBody>
      </p:sp>
      <p:sp>
        <p:nvSpPr>
          <p:cNvPr id="20" name="Text Placeholder 19">
            <a:extLst>
              <a:ext uri="{FF2B5EF4-FFF2-40B4-BE49-F238E27FC236}">
                <a16:creationId xmlns:a16="http://schemas.microsoft.com/office/drawing/2014/main" id="{DAB2A93C-DB99-8217-D74F-D08E610FA758}"/>
              </a:ext>
            </a:extLst>
          </p:cNvPr>
          <p:cNvSpPr>
            <a:spLocks noGrp="1"/>
          </p:cNvSpPr>
          <p:nvPr>
            <p:ph type="body" sz="quarter" idx="13"/>
          </p:nvPr>
        </p:nvSpPr>
        <p:spPr>
          <a:xfrm>
            <a:off x="1106428"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1" name="Text Placeholder 19">
            <a:extLst>
              <a:ext uri="{FF2B5EF4-FFF2-40B4-BE49-F238E27FC236}">
                <a16:creationId xmlns:a16="http://schemas.microsoft.com/office/drawing/2014/main" id="{61950EAA-EB4E-8768-AFC9-A0356AECFE12}"/>
              </a:ext>
            </a:extLst>
          </p:cNvPr>
          <p:cNvSpPr>
            <a:spLocks noGrp="1"/>
          </p:cNvSpPr>
          <p:nvPr>
            <p:ph type="body" sz="quarter" idx="14"/>
          </p:nvPr>
        </p:nvSpPr>
        <p:spPr>
          <a:xfrm>
            <a:off x="1106428" y="3145536"/>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46" name="Picture Placeholder 17">
            <a:extLst>
              <a:ext uri="{FF2B5EF4-FFF2-40B4-BE49-F238E27FC236}">
                <a16:creationId xmlns:a16="http://schemas.microsoft.com/office/drawing/2014/main" id="{B23EF08B-7D0C-7D96-413D-71C22E3F74D0}"/>
              </a:ext>
            </a:extLst>
          </p:cNvPr>
          <p:cNvSpPr>
            <a:spLocks noGrp="1" noChangeAspect="1"/>
          </p:cNvSpPr>
          <p:nvPr>
            <p:ph type="pic" sz="quarter" idx="26"/>
          </p:nvPr>
        </p:nvSpPr>
        <p:spPr>
          <a:xfrm>
            <a:off x="1681366" y="3818492"/>
            <a:ext cx="1160393" cy="1161288"/>
          </a:xfrm>
        </p:spPr>
        <p:txBody>
          <a:bodyPr anchor="ctr">
            <a:normAutofit/>
          </a:bodyPr>
          <a:lstStyle>
            <a:lvl1pPr marL="0" indent="0" algn="ctr">
              <a:buNone/>
              <a:defRPr sz="1801"/>
            </a:lvl1pPr>
          </a:lstStyle>
          <a:p>
            <a:r>
              <a:rPr lang="en-US"/>
              <a:t>Click icon to add picture</a:t>
            </a:r>
          </a:p>
        </p:txBody>
      </p:sp>
      <p:sp>
        <p:nvSpPr>
          <p:cNvPr id="45" name="Text Placeholder 19">
            <a:extLst>
              <a:ext uri="{FF2B5EF4-FFF2-40B4-BE49-F238E27FC236}">
                <a16:creationId xmlns:a16="http://schemas.microsoft.com/office/drawing/2014/main" id="{A6866782-6675-4F37-E5D2-68CB0191C1A7}"/>
              </a:ext>
            </a:extLst>
          </p:cNvPr>
          <p:cNvSpPr>
            <a:spLocks noGrp="1"/>
          </p:cNvSpPr>
          <p:nvPr>
            <p:ph type="body" sz="quarter" idx="25"/>
          </p:nvPr>
        </p:nvSpPr>
        <p:spPr>
          <a:xfrm>
            <a:off x="1106428"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4" name="Text Placeholder 19">
            <a:extLst>
              <a:ext uri="{FF2B5EF4-FFF2-40B4-BE49-F238E27FC236}">
                <a16:creationId xmlns:a16="http://schemas.microsoft.com/office/drawing/2014/main" id="{9F53AB27-DDFA-AA5D-8253-546C9BBA9CE7}"/>
              </a:ext>
            </a:extLst>
          </p:cNvPr>
          <p:cNvSpPr>
            <a:spLocks noGrp="1"/>
          </p:cNvSpPr>
          <p:nvPr>
            <p:ph type="body" sz="quarter" idx="24"/>
          </p:nvPr>
        </p:nvSpPr>
        <p:spPr>
          <a:xfrm>
            <a:off x="1106428" y="5305967"/>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31" name="Picture Placeholder 17">
            <a:extLst>
              <a:ext uri="{FF2B5EF4-FFF2-40B4-BE49-F238E27FC236}">
                <a16:creationId xmlns:a16="http://schemas.microsoft.com/office/drawing/2014/main" id="{E3B18CDB-3FF1-EC8E-EA8A-31E9BF81747A}"/>
              </a:ext>
            </a:extLst>
          </p:cNvPr>
          <p:cNvSpPr>
            <a:spLocks noGrp="1" noChangeAspect="1"/>
          </p:cNvSpPr>
          <p:nvPr>
            <p:ph type="pic" sz="quarter" idx="17"/>
          </p:nvPr>
        </p:nvSpPr>
        <p:spPr>
          <a:xfrm>
            <a:off x="4226756" y="1658061"/>
            <a:ext cx="1160393" cy="1161288"/>
          </a:xfrm>
        </p:spPr>
        <p:txBody>
          <a:bodyPr anchor="ctr">
            <a:normAutofit/>
          </a:bodyPr>
          <a:lstStyle>
            <a:lvl1pPr marL="0" indent="0" algn="ctr">
              <a:buNone/>
              <a:defRPr sz="1801"/>
            </a:lvl1pPr>
          </a:lstStyle>
          <a:p>
            <a:r>
              <a:rPr lang="en-US"/>
              <a:t>Click icon to add picture</a:t>
            </a:r>
          </a:p>
        </p:txBody>
      </p:sp>
      <p:sp>
        <p:nvSpPr>
          <p:cNvPr id="33" name="Text Placeholder 19">
            <a:extLst>
              <a:ext uri="{FF2B5EF4-FFF2-40B4-BE49-F238E27FC236}">
                <a16:creationId xmlns:a16="http://schemas.microsoft.com/office/drawing/2014/main" id="{EAB1EC17-F1C7-0781-4F52-DEE9122BBC9D}"/>
              </a:ext>
            </a:extLst>
          </p:cNvPr>
          <p:cNvSpPr>
            <a:spLocks noGrp="1"/>
          </p:cNvSpPr>
          <p:nvPr>
            <p:ph type="body" sz="quarter" idx="19"/>
          </p:nvPr>
        </p:nvSpPr>
        <p:spPr>
          <a:xfrm>
            <a:off x="3639315"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2" name="Text Placeholder 19">
            <a:extLst>
              <a:ext uri="{FF2B5EF4-FFF2-40B4-BE49-F238E27FC236}">
                <a16:creationId xmlns:a16="http://schemas.microsoft.com/office/drawing/2014/main" id="{9E2E4E06-43E3-5309-A921-59117EDFEA1A}"/>
              </a:ext>
            </a:extLst>
          </p:cNvPr>
          <p:cNvSpPr>
            <a:spLocks noGrp="1"/>
          </p:cNvSpPr>
          <p:nvPr>
            <p:ph type="body" sz="quarter" idx="18"/>
          </p:nvPr>
        </p:nvSpPr>
        <p:spPr>
          <a:xfrm>
            <a:off x="3639315" y="3145536"/>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16" name="Picture Placeholder 17">
            <a:extLst>
              <a:ext uri="{FF2B5EF4-FFF2-40B4-BE49-F238E27FC236}">
                <a16:creationId xmlns:a16="http://schemas.microsoft.com/office/drawing/2014/main" id="{DD9CE7E9-3BC2-0321-457B-61D363708B38}"/>
              </a:ext>
            </a:extLst>
          </p:cNvPr>
          <p:cNvSpPr>
            <a:spLocks noGrp="1" noChangeAspect="1"/>
          </p:cNvSpPr>
          <p:nvPr>
            <p:ph type="pic" sz="quarter" idx="29"/>
          </p:nvPr>
        </p:nvSpPr>
        <p:spPr>
          <a:xfrm>
            <a:off x="4226756" y="3818492"/>
            <a:ext cx="1160393" cy="1161288"/>
          </a:xfrm>
        </p:spPr>
        <p:txBody>
          <a:bodyPr anchor="ctr">
            <a:normAutofit/>
          </a:bodyPr>
          <a:lstStyle>
            <a:lvl1pPr marL="0" indent="0" algn="ctr">
              <a:buNone/>
              <a:defRPr sz="1801"/>
            </a:lvl1pPr>
          </a:lstStyle>
          <a:p>
            <a:r>
              <a:rPr lang="en-US"/>
              <a:t>Click icon to add picture</a:t>
            </a:r>
          </a:p>
        </p:txBody>
      </p:sp>
      <p:sp>
        <p:nvSpPr>
          <p:cNvPr id="23" name="Text Placeholder 19">
            <a:extLst>
              <a:ext uri="{FF2B5EF4-FFF2-40B4-BE49-F238E27FC236}">
                <a16:creationId xmlns:a16="http://schemas.microsoft.com/office/drawing/2014/main" id="{70DD1941-A469-A457-B987-E0E2C300A8AE}"/>
              </a:ext>
            </a:extLst>
          </p:cNvPr>
          <p:cNvSpPr>
            <a:spLocks noGrp="1"/>
          </p:cNvSpPr>
          <p:nvPr>
            <p:ph type="body" sz="quarter" idx="31"/>
          </p:nvPr>
        </p:nvSpPr>
        <p:spPr>
          <a:xfrm>
            <a:off x="3639315"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18" name="Text Placeholder 19">
            <a:extLst>
              <a:ext uri="{FF2B5EF4-FFF2-40B4-BE49-F238E27FC236}">
                <a16:creationId xmlns:a16="http://schemas.microsoft.com/office/drawing/2014/main" id="{D6B84B7D-A7EC-6FE1-9925-F78AF0DE230F}"/>
              </a:ext>
            </a:extLst>
          </p:cNvPr>
          <p:cNvSpPr>
            <a:spLocks noGrp="1"/>
          </p:cNvSpPr>
          <p:nvPr>
            <p:ph type="body" sz="quarter" idx="30"/>
          </p:nvPr>
        </p:nvSpPr>
        <p:spPr>
          <a:xfrm>
            <a:off x="3639315" y="5305967"/>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30" name="Picture Placeholder 17">
            <a:extLst>
              <a:ext uri="{FF2B5EF4-FFF2-40B4-BE49-F238E27FC236}">
                <a16:creationId xmlns:a16="http://schemas.microsoft.com/office/drawing/2014/main" id="{2EB018F6-8206-135F-BF16-29E6E63FD099}"/>
              </a:ext>
            </a:extLst>
          </p:cNvPr>
          <p:cNvSpPr>
            <a:spLocks noGrp="1" noChangeAspect="1"/>
          </p:cNvSpPr>
          <p:nvPr>
            <p:ph type="pic" sz="quarter" idx="16"/>
          </p:nvPr>
        </p:nvSpPr>
        <p:spPr>
          <a:xfrm>
            <a:off x="6772147" y="1658061"/>
            <a:ext cx="1160393" cy="1161288"/>
          </a:xfrm>
        </p:spPr>
        <p:txBody>
          <a:bodyPr anchor="ctr">
            <a:normAutofit/>
          </a:bodyPr>
          <a:lstStyle>
            <a:lvl1pPr marL="0" indent="0" algn="ctr">
              <a:buNone/>
              <a:defRPr sz="1801"/>
            </a:lvl1pPr>
          </a:lstStyle>
          <a:p>
            <a:r>
              <a:rPr lang="en-US"/>
              <a:t>Click icon to add picture</a:t>
            </a:r>
          </a:p>
        </p:txBody>
      </p:sp>
      <p:sp>
        <p:nvSpPr>
          <p:cNvPr id="35" name="Text Placeholder 19">
            <a:extLst>
              <a:ext uri="{FF2B5EF4-FFF2-40B4-BE49-F238E27FC236}">
                <a16:creationId xmlns:a16="http://schemas.microsoft.com/office/drawing/2014/main" id="{13D50A41-E904-8A4E-6F0A-F980F8D64711}"/>
              </a:ext>
            </a:extLst>
          </p:cNvPr>
          <p:cNvSpPr>
            <a:spLocks noGrp="1"/>
          </p:cNvSpPr>
          <p:nvPr>
            <p:ph type="body" sz="quarter" idx="21"/>
          </p:nvPr>
        </p:nvSpPr>
        <p:spPr>
          <a:xfrm>
            <a:off x="6172204"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4" name="Text Placeholder 19">
            <a:extLst>
              <a:ext uri="{FF2B5EF4-FFF2-40B4-BE49-F238E27FC236}">
                <a16:creationId xmlns:a16="http://schemas.microsoft.com/office/drawing/2014/main" id="{D6CE30A5-8B65-384B-A8B9-6F711A521946}"/>
              </a:ext>
            </a:extLst>
          </p:cNvPr>
          <p:cNvSpPr>
            <a:spLocks noGrp="1"/>
          </p:cNvSpPr>
          <p:nvPr>
            <p:ph type="body" sz="quarter" idx="20"/>
          </p:nvPr>
        </p:nvSpPr>
        <p:spPr>
          <a:xfrm>
            <a:off x="6172204" y="3145536"/>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14" name="Picture Placeholder 17">
            <a:extLst>
              <a:ext uri="{FF2B5EF4-FFF2-40B4-BE49-F238E27FC236}">
                <a16:creationId xmlns:a16="http://schemas.microsoft.com/office/drawing/2014/main" id="{AA1AC2FE-336D-4E7F-2C86-6A8C29BA8F90}"/>
              </a:ext>
            </a:extLst>
          </p:cNvPr>
          <p:cNvSpPr>
            <a:spLocks noGrp="1" noChangeAspect="1"/>
          </p:cNvSpPr>
          <p:nvPr>
            <p:ph type="pic" sz="quarter" idx="28"/>
          </p:nvPr>
        </p:nvSpPr>
        <p:spPr>
          <a:xfrm>
            <a:off x="6772147" y="3818492"/>
            <a:ext cx="1160393" cy="1161288"/>
          </a:xfrm>
        </p:spPr>
        <p:txBody>
          <a:bodyPr anchor="ctr">
            <a:normAutofit/>
          </a:bodyPr>
          <a:lstStyle>
            <a:lvl1pPr marL="0" indent="0" algn="ctr">
              <a:buNone/>
              <a:defRPr sz="1801"/>
            </a:lvl1pPr>
          </a:lstStyle>
          <a:p>
            <a:r>
              <a:rPr lang="en-US"/>
              <a:t>Click icon to add picture</a:t>
            </a:r>
          </a:p>
        </p:txBody>
      </p:sp>
      <p:sp>
        <p:nvSpPr>
          <p:cNvPr id="27" name="Text Placeholder 19">
            <a:extLst>
              <a:ext uri="{FF2B5EF4-FFF2-40B4-BE49-F238E27FC236}">
                <a16:creationId xmlns:a16="http://schemas.microsoft.com/office/drawing/2014/main" id="{FA370BF1-09EC-DBE1-5118-8A92A0F90BC4}"/>
              </a:ext>
            </a:extLst>
          </p:cNvPr>
          <p:cNvSpPr>
            <a:spLocks noGrp="1"/>
          </p:cNvSpPr>
          <p:nvPr>
            <p:ph type="body" sz="quarter" idx="33"/>
          </p:nvPr>
        </p:nvSpPr>
        <p:spPr>
          <a:xfrm>
            <a:off x="6172204"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25" name="Text Placeholder 19">
            <a:extLst>
              <a:ext uri="{FF2B5EF4-FFF2-40B4-BE49-F238E27FC236}">
                <a16:creationId xmlns:a16="http://schemas.microsoft.com/office/drawing/2014/main" id="{5089D72C-E865-F5D3-CB1E-050AEF684453}"/>
              </a:ext>
            </a:extLst>
          </p:cNvPr>
          <p:cNvSpPr>
            <a:spLocks noGrp="1"/>
          </p:cNvSpPr>
          <p:nvPr>
            <p:ph type="body" sz="quarter" idx="32"/>
          </p:nvPr>
        </p:nvSpPr>
        <p:spPr>
          <a:xfrm>
            <a:off x="6172204" y="5305967"/>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29" name="Picture Placeholder 17">
            <a:extLst>
              <a:ext uri="{FF2B5EF4-FFF2-40B4-BE49-F238E27FC236}">
                <a16:creationId xmlns:a16="http://schemas.microsoft.com/office/drawing/2014/main" id="{D1C71745-769D-8F16-2B61-EF5D4012F1E3}"/>
              </a:ext>
            </a:extLst>
          </p:cNvPr>
          <p:cNvSpPr>
            <a:spLocks noGrp="1" noChangeAspect="1"/>
          </p:cNvSpPr>
          <p:nvPr>
            <p:ph type="pic" sz="quarter" idx="15"/>
          </p:nvPr>
        </p:nvSpPr>
        <p:spPr>
          <a:xfrm>
            <a:off x="9317535" y="1658061"/>
            <a:ext cx="1160393" cy="1161288"/>
          </a:xfrm>
        </p:spPr>
        <p:txBody>
          <a:bodyPr anchor="ctr">
            <a:normAutofit/>
          </a:bodyPr>
          <a:lstStyle>
            <a:lvl1pPr marL="0" indent="0" algn="ctr">
              <a:buNone/>
              <a:defRPr sz="1801"/>
            </a:lvl1pPr>
          </a:lstStyle>
          <a:p>
            <a:r>
              <a:rPr lang="en-US"/>
              <a:t>Click icon to add picture</a:t>
            </a:r>
          </a:p>
        </p:txBody>
      </p:sp>
      <p:sp>
        <p:nvSpPr>
          <p:cNvPr id="37" name="Text Placeholder 19">
            <a:extLst>
              <a:ext uri="{FF2B5EF4-FFF2-40B4-BE49-F238E27FC236}">
                <a16:creationId xmlns:a16="http://schemas.microsoft.com/office/drawing/2014/main" id="{D6D40AAC-2768-6F48-97AE-FD958D89FD8E}"/>
              </a:ext>
            </a:extLst>
          </p:cNvPr>
          <p:cNvSpPr>
            <a:spLocks noGrp="1"/>
          </p:cNvSpPr>
          <p:nvPr>
            <p:ph type="body" sz="quarter" idx="23"/>
          </p:nvPr>
        </p:nvSpPr>
        <p:spPr>
          <a:xfrm>
            <a:off x="8705091" y="2926080"/>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36" name="Text Placeholder 19">
            <a:extLst>
              <a:ext uri="{FF2B5EF4-FFF2-40B4-BE49-F238E27FC236}">
                <a16:creationId xmlns:a16="http://schemas.microsoft.com/office/drawing/2014/main" id="{85652007-C32E-173C-2A5F-B1C08D6140DD}"/>
              </a:ext>
            </a:extLst>
          </p:cNvPr>
          <p:cNvSpPr>
            <a:spLocks noGrp="1"/>
          </p:cNvSpPr>
          <p:nvPr>
            <p:ph type="body" sz="quarter" idx="22"/>
          </p:nvPr>
        </p:nvSpPr>
        <p:spPr>
          <a:xfrm>
            <a:off x="8705091" y="3145536"/>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
        <p:nvSpPr>
          <p:cNvPr id="47" name="Picture Placeholder 17">
            <a:extLst>
              <a:ext uri="{FF2B5EF4-FFF2-40B4-BE49-F238E27FC236}">
                <a16:creationId xmlns:a16="http://schemas.microsoft.com/office/drawing/2014/main" id="{4F7ECA98-24CD-8CC5-A3EC-BFF5E9B11748}"/>
              </a:ext>
            </a:extLst>
          </p:cNvPr>
          <p:cNvSpPr>
            <a:spLocks noGrp="1" noChangeAspect="1"/>
          </p:cNvSpPr>
          <p:nvPr>
            <p:ph type="pic" sz="quarter" idx="27"/>
          </p:nvPr>
        </p:nvSpPr>
        <p:spPr>
          <a:xfrm>
            <a:off x="9317535" y="3818492"/>
            <a:ext cx="1160393" cy="1161288"/>
          </a:xfrm>
        </p:spPr>
        <p:txBody>
          <a:bodyPr anchor="ctr">
            <a:normAutofit/>
          </a:bodyPr>
          <a:lstStyle>
            <a:lvl1pPr marL="0" indent="0" algn="ctr">
              <a:buNone/>
              <a:defRPr sz="1801"/>
            </a:lvl1pPr>
          </a:lstStyle>
          <a:p>
            <a:r>
              <a:rPr lang="en-US"/>
              <a:t>Click icon to add picture</a:t>
            </a:r>
          </a:p>
        </p:txBody>
      </p:sp>
      <p:sp>
        <p:nvSpPr>
          <p:cNvPr id="42" name="Text Placeholder 19">
            <a:extLst>
              <a:ext uri="{FF2B5EF4-FFF2-40B4-BE49-F238E27FC236}">
                <a16:creationId xmlns:a16="http://schemas.microsoft.com/office/drawing/2014/main" id="{46CBECF2-D93E-3DF9-064C-CB4A3262B691}"/>
              </a:ext>
            </a:extLst>
          </p:cNvPr>
          <p:cNvSpPr>
            <a:spLocks noGrp="1"/>
          </p:cNvSpPr>
          <p:nvPr>
            <p:ph type="body" sz="quarter" idx="35"/>
          </p:nvPr>
        </p:nvSpPr>
        <p:spPr>
          <a:xfrm>
            <a:off x="8705091" y="5086511"/>
            <a:ext cx="2322576" cy="182880"/>
          </a:xfrm>
        </p:spPr>
        <p:txBody>
          <a:bodyPr anchor="ctr">
            <a:noAutofit/>
          </a:bodyPr>
          <a:lstStyle>
            <a:lvl1pPr marL="0" indent="0" algn="ctr">
              <a:lnSpc>
                <a:spcPct val="100000"/>
              </a:lnSpc>
              <a:spcBef>
                <a:spcPts val="0"/>
              </a:spcBef>
              <a:buNone/>
              <a:defRPr sz="1600" spc="20" baseline="0">
                <a:latin typeface="Gill Sans Nova" panose="020B0602020104020203" pitchFamily="34" charset="0"/>
              </a:defRPr>
            </a:lvl1pPr>
          </a:lstStyle>
          <a:p>
            <a:pPr lvl="0"/>
            <a:r>
              <a:rPr lang="en-US"/>
              <a:t>Click to edit Master text styles</a:t>
            </a:r>
          </a:p>
        </p:txBody>
      </p:sp>
      <p:sp>
        <p:nvSpPr>
          <p:cNvPr id="41" name="Text Placeholder 19">
            <a:extLst>
              <a:ext uri="{FF2B5EF4-FFF2-40B4-BE49-F238E27FC236}">
                <a16:creationId xmlns:a16="http://schemas.microsoft.com/office/drawing/2014/main" id="{71E06E16-A083-B853-8155-7FF97AD1DE8F}"/>
              </a:ext>
            </a:extLst>
          </p:cNvPr>
          <p:cNvSpPr>
            <a:spLocks noGrp="1"/>
          </p:cNvSpPr>
          <p:nvPr>
            <p:ph type="body" sz="quarter" idx="34"/>
          </p:nvPr>
        </p:nvSpPr>
        <p:spPr>
          <a:xfrm>
            <a:off x="8705091" y="5305967"/>
            <a:ext cx="2322576" cy="265176"/>
          </a:xfrm>
        </p:spPr>
        <p:txBody>
          <a:bodyPr anchor="ctr">
            <a:noAutofit/>
          </a:bodyPr>
          <a:lstStyle>
            <a:lvl1pPr marL="0" indent="0" algn="ctr">
              <a:lnSpc>
                <a:spcPct val="100000"/>
              </a:lnSpc>
              <a:spcBef>
                <a:spcPts val="0"/>
              </a:spcBef>
              <a:buNone/>
              <a:defRPr sz="1401" spc="20" baseline="0">
                <a:latin typeface="+mn-lt"/>
              </a:defRPr>
            </a:lvl1pPr>
          </a:lstStyle>
          <a:p>
            <a:pPr lvl="0"/>
            <a:r>
              <a:rPr lang="en-US"/>
              <a:t>Click to edit Master text styles</a:t>
            </a:r>
          </a:p>
        </p:txBody>
      </p:sp>
    </p:spTree>
    <p:extLst>
      <p:ext uri="{BB962C8B-B14F-4D97-AF65-F5344CB8AC3E}">
        <p14:creationId xmlns:p14="http://schemas.microsoft.com/office/powerpoint/2010/main" val="362232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4" y="381000"/>
            <a:ext cx="114300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4" y="1825625"/>
            <a:ext cx="114300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228604" y="6356354"/>
            <a:ext cx="4114800" cy="365125"/>
          </a:xfrm>
          <a:prstGeom prst="rect">
            <a:avLst/>
          </a:prstGeom>
        </p:spPr>
        <p:txBody>
          <a:bodyPr vert="horz" lIns="91440" tIns="45720" rIns="91440" bIns="45720" rtlCol="0" anchor="ctr"/>
          <a:lstStyle>
            <a:lvl1pPr algn="l">
              <a:defRPr sz="1200">
                <a:solidFill>
                  <a:schemeClr val="tx1"/>
                </a:solidFill>
                <a:latin typeface="Gill Sans Nova Light" panose="020F0302020204030204" pitchFamily="34" charset="0"/>
                <a:cs typeface="Gill Sans Nova Light" panose="020F0302020204030204" pitchFamily="34" charset="0"/>
              </a:defRPr>
            </a:lvl1pPr>
          </a:lstStyle>
          <a:p>
            <a:r>
              <a:rPr lang="en-US"/>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208009" y="6356354"/>
            <a:ext cx="2743200" cy="365125"/>
          </a:xfrm>
          <a:prstGeom prst="rect">
            <a:avLst/>
          </a:prstGeom>
        </p:spPr>
        <p:txBody>
          <a:bodyPr vert="horz" lIns="91440" tIns="45720" rIns="91440" bIns="45720" rtlCol="0" anchor="ctr"/>
          <a:lstStyle>
            <a:lvl1pPr algn="r">
              <a:defRPr sz="1200">
                <a:solidFill>
                  <a:schemeClr val="tx1"/>
                </a:solidFill>
                <a:latin typeface="Gill Sans Nova Light" panose="020F0302020204030204" pitchFamily="34" charset="0"/>
                <a:cs typeface="Gill Sans Nova Light" panose="020F0302020204030204" pitchFamily="34" charset="0"/>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8" r:id="rId2"/>
    <p:sldLayoutId id="2147483659" r:id="rId3"/>
    <p:sldLayoutId id="2147483651" r:id="rId4"/>
    <p:sldLayoutId id="2147483650" r:id="rId5"/>
    <p:sldLayoutId id="2147483663" r:id="rId6"/>
    <p:sldLayoutId id="2147483665" r:id="rId7"/>
    <p:sldLayoutId id="2147483660" r:id="rId8"/>
    <p:sldLayoutId id="2147483661" r:id="rId9"/>
    <p:sldLayoutId id="2147483662" r:id="rId10"/>
    <p:sldLayoutId id="2147483666" r:id="rId11"/>
    <p:sldLayoutId id="2147483653" r:id="rId12"/>
    <p:sldLayoutId id="2147483664" r:id="rId13"/>
    <p:sldLayoutId id="2147483667" r:id="rId14"/>
    <p:sldLayoutId id="2147483652" r:id="rId15"/>
    <p:sldLayoutId id="2147483654" r:id="rId16"/>
    <p:sldLayoutId id="2147483655" r:id="rId17"/>
    <p:sldLayoutId id="2147483656" r:id="rId18"/>
    <p:sldLayoutId id="2147483657" r:id="rId19"/>
  </p:sldLayoutIdLst>
  <p:hf hdr="0" dt="0"/>
  <p:txStyles>
    <p:titleStyle>
      <a:lvl1pPr algn="l" defTabSz="914411" rtl="0" eaLnBrk="1" latinLnBrk="0" hangingPunct="1">
        <a:lnSpc>
          <a:spcPct val="90000"/>
        </a:lnSpc>
        <a:spcBef>
          <a:spcPct val="0"/>
        </a:spcBef>
        <a:buNone/>
        <a:defRPr sz="4400" kern="1200">
          <a:solidFill>
            <a:schemeClr val="accent3"/>
          </a:solidFill>
          <a:latin typeface="+mj-lt"/>
          <a:ea typeface="+mj-ea"/>
          <a:cs typeface="+mj-cs"/>
        </a:defRPr>
      </a:lvl1pPr>
    </p:titleStyle>
    <p:bodyStyle>
      <a:lvl1pPr marL="228604" indent="-228604" algn="l" defTabSz="914411" rtl="0" eaLnBrk="1" latinLnBrk="0" hangingPunct="1">
        <a:lnSpc>
          <a:spcPct val="90000"/>
        </a:lnSpc>
        <a:spcBef>
          <a:spcPts val="1001"/>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9" indent="-228604" algn="l" defTabSz="914411"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15" indent="-228604" algn="l" defTabSz="914411"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21" indent="-228604" algn="l" defTabSz="914411" rtl="0" eaLnBrk="1" latinLnBrk="0" hangingPunct="1">
        <a:lnSpc>
          <a:spcPct val="90000"/>
        </a:lnSpc>
        <a:spcBef>
          <a:spcPts val="500"/>
        </a:spcBef>
        <a:buClr>
          <a:srgbClr val="73292A"/>
        </a:buClr>
        <a:buFont typeface="Arial" panose="020B0604020202020204" pitchFamily="34" charset="0"/>
        <a:buChar char="•"/>
        <a:defRPr sz="1801" kern="1200">
          <a:solidFill>
            <a:schemeClr val="accent3"/>
          </a:solidFill>
          <a:latin typeface="+mn-lt"/>
          <a:ea typeface="+mn-ea"/>
          <a:cs typeface="+mn-cs"/>
        </a:defRPr>
      </a:lvl4pPr>
      <a:lvl5pPr marL="2057427" indent="-228604" algn="l" defTabSz="914411" rtl="0" eaLnBrk="1" latinLnBrk="0" hangingPunct="1">
        <a:lnSpc>
          <a:spcPct val="90000"/>
        </a:lnSpc>
        <a:spcBef>
          <a:spcPts val="500"/>
        </a:spcBef>
        <a:buClr>
          <a:srgbClr val="73292A"/>
        </a:buClr>
        <a:buFont typeface="Arial" panose="020B0604020202020204" pitchFamily="34" charset="0"/>
        <a:buChar char="•"/>
        <a:defRPr sz="1801" kern="1200">
          <a:solidFill>
            <a:schemeClr val="accent3"/>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p:bodyStyle>
    <p:otherStyle>
      <a:defPPr>
        <a:defRPr lang="en-US"/>
      </a:defPPr>
      <a:lvl1pPr marL="0" algn="l" defTabSz="914411" rtl="0" eaLnBrk="1" latinLnBrk="0" hangingPunct="1">
        <a:defRPr sz="1801" kern="1200">
          <a:solidFill>
            <a:schemeClr val="tx1"/>
          </a:solidFill>
          <a:latin typeface="+mn-lt"/>
          <a:ea typeface="+mn-ea"/>
          <a:cs typeface="+mn-cs"/>
        </a:defRPr>
      </a:lvl1pPr>
      <a:lvl2pPr marL="457206" algn="l" defTabSz="914411" rtl="0" eaLnBrk="1" latinLnBrk="0" hangingPunct="1">
        <a:defRPr sz="1801" kern="1200">
          <a:solidFill>
            <a:schemeClr val="tx1"/>
          </a:solidFill>
          <a:latin typeface="+mn-lt"/>
          <a:ea typeface="+mn-ea"/>
          <a:cs typeface="+mn-cs"/>
        </a:defRPr>
      </a:lvl2pPr>
      <a:lvl3pPr marL="914411" algn="l" defTabSz="914411" rtl="0" eaLnBrk="1" latinLnBrk="0" hangingPunct="1">
        <a:defRPr sz="1801" kern="1200">
          <a:solidFill>
            <a:schemeClr val="tx1"/>
          </a:solidFill>
          <a:latin typeface="+mn-lt"/>
          <a:ea typeface="+mn-ea"/>
          <a:cs typeface="+mn-cs"/>
        </a:defRPr>
      </a:lvl3pPr>
      <a:lvl4pPr marL="1371617" algn="l" defTabSz="914411" rtl="0" eaLnBrk="1" latinLnBrk="0" hangingPunct="1">
        <a:defRPr sz="1801" kern="1200">
          <a:solidFill>
            <a:schemeClr val="tx1"/>
          </a:solidFill>
          <a:latin typeface="+mn-lt"/>
          <a:ea typeface="+mn-ea"/>
          <a:cs typeface="+mn-cs"/>
        </a:defRPr>
      </a:lvl4pPr>
      <a:lvl5pPr marL="1828823" algn="l" defTabSz="914411" rtl="0" eaLnBrk="1" latinLnBrk="0" hangingPunct="1">
        <a:defRPr sz="1801" kern="1200">
          <a:solidFill>
            <a:schemeClr val="tx1"/>
          </a:solidFill>
          <a:latin typeface="+mn-lt"/>
          <a:ea typeface="+mn-ea"/>
          <a:cs typeface="+mn-cs"/>
        </a:defRPr>
      </a:lvl5pPr>
      <a:lvl6pPr marL="2286029" algn="l" defTabSz="914411" rtl="0" eaLnBrk="1" latinLnBrk="0" hangingPunct="1">
        <a:defRPr sz="1801" kern="1200">
          <a:solidFill>
            <a:schemeClr val="tx1"/>
          </a:solidFill>
          <a:latin typeface="+mn-lt"/>
          <a:ea typeface="+mn-ea"/>
          <a:cs typeface="+mn-cs"/>
        </a:defRPr>
      </a:lvl6pPr>
      <a:lvl7pPr marL="2743234" algn="l" defTabSz="914411" rtl="0" eaLnBrk="1" latinLnBrk="0" hangingPunct="1">
        <a:defRPr sz="1801" kern="1200">
          <a:solidFill>
            <a:schemeClr val="tx1"/>
          </a:solidFill>
          <a:latin typeface="+mn-lt"/>
          <a:ea typeface="+mn-ea"/>
          <a:cs typeface="+mn-cs"/>
        </a:defRPr>
      </a:lvl7pPr>
      <a:lvl8pPr marL="3200440" algn="l" defTabSz="914411" rtl="0" eaLnBrk="1" latinLnBrk="0" hangingPunct="1">
        <a:defRPr sz="1801" kern="1200">
          <a:solidFill>
            <a:schemeClr val="tx1"/>
          </a:solidFill>
          <a:latin typeface="+mn-lt"/>
          <a:ea typeface="+mn-ea"/>
          <a:cs typeface="+mn-cs"/>
        </a:defRPr>
      </a:lvl8pPr>
      <a:lvl9pPr marL="3657646" algn="l" defTabSz="914411" rtl="0" eaLnBrk="1" latinLnBrk="0" hangingPunct="1">
        <a:defRPr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1" userDrawn="1">
          <p15:clr>
            <a:srgbClr val="547EBF"/>
          </p15:clr>
        </p15:guide>
        <p15:guide id="8" pos="3721" userDrawn="1">
          <p15:clr>
            <a:srgbClr val="547EBF"/>
          </p15:clr>
        </p15:guide>
        <p15:guide id="9" pos="2112" userDrawn="1">
          <p15:clr>
            <a:srgbClr val="547EBF"/>
          </p15:clr>
        </p15:guide>
        <p15:guide id="10" pos="1849" userDrawn="1">
          <p15:clr>
            <a:srgbClr val="547EBF"/>
          </p15:clr>
        </p15:guide>
        <p15:guide id="11" pos="5568" userDrawn="1">
          <p15:clr>
            <a:srgbClr val="547EBF"/>
          </p15:clr>
        </p15:guide>
        <p15:guide id="12" pos="5833" userDrawn="1">
          <p15:clr>
            <a:srgbClr val="547EBF"/>
          </p15:clr>
        </p15:guide>
        <p15:guide id="13" pos="4969" userDrawn="1">
          <p15:clr>
            <a:srgbClr val="9FCC3B"/>
          </p15:clr>
        </p15:guide>
        <p15:guide id="14" pos="5209" userDrawn="1">
          <p15:clr>
            <a:srgbClr val="9FCC3B"/>
          </p15:clr>
        </p15:guide>
        <p15:guide id="15" pos="2713" userDrawn="1">
          <p15:clr>
            <a:srgbClr val="9FCC3B"/>
          </p15:clr>
        </p15:guide>
        <p15:guide id="16" pos="2473"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63_8489D738.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64_38F3EAC.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microsoft.com/office/2018/10/relationships/comments" Target="../comments/modernComment_166_7AFBF554.xm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hyperlink" Target="https://www.youtube.com/watch?v=TRhN4m0LUxE" TargetMode="External"/></Relationships>
</file>

<file path=ppt/slides/_rels/slide13.xml.rels><?xml version="1.0" encoding="UTF-8" standalone="yes"?>
<Relationships xmlns="http://schemas.openxmlformats.org/package/2006/relationships"><Relationship Id="rId3" Type="http://schemas.microsoft.com/office/2018/10/relationships/comments" Target="../comments/modernComment_140_D207BF3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1.png"/><Relationship Id="rId18" Type="http://schemas.openxmlformats.org/officeDocument/2006/relationships/image" Target="../media/image36.svg"/><Relationship Id="rId3" Type="http://schemas.microsoft.com/office/2018/10/relationships/comments" Target="../comments/modernComment_135_D7B672BB.xml"/><Relationship Id="rId7" Type="http://schemas.openxmlformats.org/officeDocument/2006/relationships/diagramColors" Target="../diagrams/colors1.xml"/><Relationship Id="rId12" Type="http://schemas.openxmlformats.org/officeDocument/2006/relationships/image" Target="../media/image30.svg"/><Relationship Id="rId17" Type="http://schemas.openxmlformats.org/officeDocument/2006/relationships/image" Target="../media/image35.png"/><Relationship Id="rId2" Type="http://schemas.openxmlformats.org/officeDocument/2006/relationships/notesSlide" Target="../notesSlides/notesSlide16.xml"/><Relationship Id="rId16" Type="http://schemas.openxmlformats.org/officeDocument/2006/relationships/image" Target="../media/image34.svg"/><Relationship Id="rId20" Type="http://schemas.openxmlformats.org/officeDocument/2006/relationships/image" Target="../media/image38.svg"/><Relationship Id="rId1" Type="http://schemas.openxmlformats.org/officeDocument/2006/relationships/slideLayout" Target="../slideLayouts/slideLayout10.xml"/><Relationship Id="rId6" Type="http://schemas.openxmlformats.org/officeDocument/2006/relationships/diagramQuickStyle" Target="../diagrams/quickStyle1.xml"/><Relationship Id="rId11" Type="http://schemas.openxmlformats.org/officeDocument/2006/relationships/image" Target="../media/image29.png"/><Relationship Id="rId5" Type="http://schemas.openxmlformats.org/officeDocument/2006/relationships/diagramLayout" Target="../diagrams/layout1.xml"/><Relationship Id="rId15" Type="http://schemas.openxmlformats.org/officeDocument/2006/relationships/image" Target="../media/image33.png"/><Relationship Id="rId10" Type="http://schemas.openxmlformats.org/officeDocument/2006/relationships/image" Target="../media/image28.svg"/><Relationship Id="rId19" Type="http://schemas.openxmlformats.org/officeDocument/2006/relationships/image" Target="../media/image37.png"/><Relationship Id="rId4" Type="http://schemas.openxmlformats.org/officeDocument/2006/relationships/diagramData" Target="../diagrams/data1.xml"/><Relationship Id="rId9" Type="http://schemas.openxmlformats.org/officeDocument/2006/relationships/image" Target="../media/image27.png"/><Relationship Id="rId14" Type="http://schemas.openxmlformats.org/officeDocument/2006/relationships/image" Target="../media/image32.svg"/></Relationships>
</file>

<file path=ppt/slides/_rels/slide17.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13B_382A593.xml"/><Relationship Id="rId7" Type="http://schemas.openxmlformats.org/officeDocument/2006/relationships/diagramColors" Target="../diagrams/colors2.xml"/><Relationship Id="rId12" Type="http://schemas.openxmlformats.org/officeDocument/2006/relationships/image" Target="../media/image42.sv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diagramQuickStyle" Target="../diagrams/quickStyle2.xml"/><Relationship Id="rId11" Type="http://schemas.openxmlformats.org/officeDocument/2006/relationships/image" Target="../media/image41.png"/><Relationship Id="rId5" Type="http://schemas.openxmlformats.org/officeDocument/2006/relationships/diagramLayout" Target="../diagrams/layout2.xml"/><Relationship Id="rId10" Type="http://schemas.openxmlformats.org/officeDocument/2006/relationships/image" Target="../media/image40.svg"/><Relationship Id="rId4" Type="http://schemas.openxmlformats.org/officeDocument/2006/relationships/diagramData" Target="../diagrams/data2.xml"/><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www.wifaqululama.co.uk/salahtimes/"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microsoft.com/office/2018/10/relationships/comments" Target="../comments/modernComment_171_537ECB11.xml"/><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slide" Target="slide50.xm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slide" Target="slide31.xml"/><Relationship Id="rId7"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4.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slide" Target="slide5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14F_3A04C65B.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50_D46AF6EB.xm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microsoft.com/office/2018/10/relationships/comments" Target="../comments/modernComment_13F_9AFD1245.xm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diagramColors" Target="../diagrams/colors3.xml"/><Relationship Id="rId11" Type="http://schemas.openxmlformats.org/officeDocument/2006/relationships/image" Target="../media/image60.svg"/><Relationship Id="rId5" Type="http://schemas.openxmlformats.org/officeDocument/2006/relationships/diagramQuickStyle" Target="../diagrams/quickStyle3.xml"/><Relationship Id="rId10" Type="http://schemas.openxmlformats.org/officeDocument/2006/relationships/image" Target="../media/image59.png"/><Relationship Id="rId4" Type="http://schemas.openxmlformats.org/officeDocument/2006/relationships/diagramLayout" Target="../diagrams/layout3.xml"/><Relationship Id="rId9" Type="http://schemas.openxmlformats.org/officeDocument/2006/relationships/image" Target="../media/image58.sv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42.sv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3D_90041284.xml"/><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8" Type="http://schemas.openxmlformats.org/officeDocument/2006/relationships/image" Target="../media/image71.png"/><Relationship Id="rId3" Type="http://schemas.microsoft.com/office/2018/10/relationships/comments" Target="../comments/modernComment_173_78C150DC.xml"/><Relationship Id="rId7"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3" Type="http://schemas.microsoft.com/office/2018/10/relationships/comments" Target="../comments/modernComment_161_2A3509A7.xml"/><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4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microsoft.com/office/2007/relationships/hdphoto" Target="../media/hdphoto1.wdp"/><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sunnah.com/bukhari:6953"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2.xml.rels><?xml version="1.0" encoding="UTF-8" standalone="yes"?>
<Relationships xmlns="http://schemas.openxmlformats.org/package/2006/relationships"><Relationship Id="rId3" Type="http://schemas.openxmlformats.org/officeDocument/2006/relationships/hyperlink" Target="https://www.noorulislam.org.uk/how-to-perform-prayer-salah/?gad_source=1&amp;gclid=EAIaIQobChMIhJqf8vmHhwMVK5FQBh0_eAhTEAAYASAAEgJrX_D_BwE"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hyperlink" Target="https://sunnah.com/" TargetMode="External"/><Relationship Id="rId5" Type="http://schemas.openxmlformats.org/officeDocument/2006/relationships/hyperlink" Target="https://duaconnect.com/" TargetMode="External"/><Relationship Id="rId4" Type="http://schemas.openxmlformats.org/officeDocument/2006/relationships/hyperlink" Target="https://lifewithallah.com/dhikr-dua/" TargetMode="External"/></Relationships>
</file>

<file path=ppt/slides/_rels/slide53.xml.rels><?xml version="1.0" encoding="UTF-8" standalone="yes"?>
<Relationships xmlns="http://schemas.openxmlformats.org/package/2006/relationships"><Relationship Id="rId2" Type="http://schemas.openxmlformats.org/officeDocument/2006/relationships/hyperlink" Target="mailto:MoJMuslimNetwork@Justice.gov.uk" TargetMode="Externa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microsoft.com/office/2018/10/relationships/comments" Target="../comments/modernComment_185_4ACC9255.xml"/><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32_674B7935.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4180B-35BA-C28E-820F-59C84FBDD99A}"/>
              </a:ext>
            </a:extLst>
          </p:cNvPr>
          <p:cNvSpPr>
            <a:spLocks noGrp="1"/>
          </p:cNvSpPr>
          <p:nvPr>
            <p:ph type="ctrTitle"/>
          </p:nvPr>
        </p:nvSpPr>
        <p:spPr>
          <a:xfrm>
            <a:off x="2749294" y="1818042"/>
            <a:ext cx="6693408" cy="1610958"/>
          </a:xfrm>
        </p:spPr>
        <p:txBody>
          <a:bodyPr/>
          <a:lstStyle/>
          <a:p>
            <a:r>
              <a:rPr lang="en-US" sz="4400"/>
              <a:t>How to perform</a:t>
            </a:r>
            <a:br>
              <a:rPr lang="en-US" sz="4400"/>
            </a:br>
            <a:r>
              <a:rPr lang="en-US" sz="4400"/>
              <a:t>the 5 daily Salah</a:t>
            </a:r>
          </a:p>
        </p:txBody>
      </p:sp>
      <p:sp>
        <p:nvSpPr>
          <p:cNvPr id="3" name="Subtitle 2">
            <a:extLst>
              <a:ext uri="{FF2B5EF4-FFF2-40B4-BE49-F238E27FC236}">
                <a16:creationId xmlns:a16="http://schemas.microsoft.com/office/drawing/2014/main" id="{626260E8-21BF-1371-4767-5E86248A7A7B}"/>
              </a:ext>
            </a:extLst>
          </p:cNvPr>
          <p:cNvSpPr>
            <a:spLocks noGrp="1"/>
          </p:cNvSpPr>
          <p:nvPr>
            <p:ph type="subTitle" idx="1"/>
          </p:nvPr>
        </p:nvSpPr>
        <p:spPr>
          <a:xfrm>
            <a:off x="4267206" y="4780174"/>
            <a:ext cx="3657598" cy="1158401"/>
          </a:xfrm>
        </p:spPr>
        <p:txBody>
          <a:bodyPr>
            <a:normAutofit/>
          </a:bodyPr>
          <a:lstStyle/>
          <a:p>
            <a:r>
              <a:rPr lang="en-US" dirty="0"/>
              <a:t>By MoJ Muslim Network</a:t>
            </a:r>
          </a:p>
          <a:p>
            <a:r>
              <a:rPr lang="en-US" b="1" dirty="0"/>
              <a:t>Final V.3</a:t>
            </a:r>
          </a:p>
        </p:txBody>
      </p:sp>
      <p:pic>
        <p:nvPicPr>
          <p:cNvPr id="1026" name="Picture 2" descr="Logo&#10;&#10;Description automatically generated">
            <a:extLst>
              <a:ext uri="{FF2B5EF4-FFF2-40B4-BE49-F238E27FC236}">
                <a16:creationId xmlns:a16="http://schemas.microsoft.com/office/drawing/2014/main" id="{EB42FEE6-8C7F-3202-60CD-A594EE77B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8" y="73652"/>
            <a:ext cx="872809" cy="8114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D7E821-7097-AC31-66BE-3468CBC89405}"/>
              </a:ext>
            </a:extLst>
          </p:cNvPr>
          <p:cNvSpPr txBox="1"/>
          <p:nvPr/>
        </p:nvSpPr>
        <p:spPr>
          <a:xfrm>
            <a:off x="11625943" y="6380703"/>
            <a:ext cx="271305" cy="369332"/>
          </a:xfrm>
          <a:prstGeom prst="rect">
            <a:avLst/>
          </a:prstGeom>
          <a:noFill/>
        </p:spPr>
        <p:txBody>
          <a:bodyPr wrap="square" rtlCol="0">
            <a:spAutoFit/>
          </a:bodyPr>
          <a:lstStyle/>
          <a:p>
            <a:r>
              <a:rPr lang="en-GB" dirty="0"/>
              <a:t>1</a:t>
            </a:r>
          </a:p>
        </p:txBody>
      </p:sp>
    </p:spTree>
    <p:extLst>
      <p:ext uri="{BB962C8B-B14F-4D97-AF65-F5344CB8AC3E}">
        <p14:creationId xmlns:p14="http://schemas.microsoft.com/office/powerpoint/2010/main" val="317718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2113"/>
          </a:xfrm>
          <a:prstGeom prst="rect">
            <a:avLst/>
          </a:prstGeom>
          <a:noFill/>
          <a:ln w="12700">
            <a:solidFill>
              <a:srgbClr val="A92E5C"/>
            </a:solidFill>
            <a:prstDash val="dash"/>
          </a:ln>
        </p:spPr>
        <p:txBody>
          <a:bodyPr wrap="square" rtlCol="0">
            <a:spAutoFit/>
          </a:bodyPr>
          <a:lstStyle/>
          <a:p>
            <a:pPr marL="342904" indent="-342904">
              <a:buFont typeface="+mj-lt"/>
              <a:buAutoNum type="arabicPeriod"/>
            </a:pPr>
            <a:r>
              <a:rPr lang="en-GB" sz="1801">
                <a:solidFill>
                  <a:srgbClr val="624A35"/>
                </a:solidFill>
                <a:latin typeface="Gill Sans Nova Light (Body)"/>
              </a:rPr>
              <a:t>Make the intention for Wudu in your heart “I am performing Wudu”</a:t>
            </a: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r>
              <a:rPr lang="en-GB" sz="1801">
                <a:solidFill>
                  <a:srgbClr val="624A35"/>
                </a:solidFill>
                <a:latin typeface="Gill Sans Nova Light (Body)"/>
              </a:rPr>
              <a:t>Start with </a:t>
            </a:r>
            <a:r>
              <a:rPr lang="en-GB" sz="1801" b="1">
                <a:solidFill>
                  <a:srgbClr val="624A35"/>
                </a:solidFill>
                <a:latin typeface="Gill Sans Nova Light (Body)"/>
              </a:rPr>
              <a:t>“Bis-mil-</a:t>
            </a:r>
            <a:r>
              <a:rPr lang="en-GB" sz="1801" b="1" err="1">
                <a:solidFill>
                  <a:srgbClr val="624A35"/>
                </a:solidFill>
                <a:latin typeface="Gill Sans Nova Light (Body)"/>
              </a:rPr>
              <a:t>laa</a:t>
            </a:r>
            <a:r>
              <a:rPr lang="en-GB" sz="1801" b="1">
                <a:solidFill>
                  <a:srgbClr val="624A35"/>
                </a:solidFill>
                <a:latin typeface="Gill Sans Nova Light (Body)"/>
              </a:rPr>
              <a:t>-hi </a:t>
            </a:r>
            <a:r>
              <a:rPr lang="en-GB" sz="1801" b="1" err="1">
                <a:solidFill>
                  <a:srgbClr val="624A35"/>
                </a:solidFill>
                <a:latin typeface="Gill Sans Nova Light (Body)"/>
              </a:rPr>
              <a:t>wal</a:t>
            </a:r>
            <a:r>
              <a:rPr lang="en-GB" sz="1801" b="1">
                <a:solidFill>
                  <a:srgbClr val="624A35"/>
                </a:solidFill>
                <a:latin typeface="Gill Sans Nova Light (Body)"/>
              </a:rPr>
              <a:t> </a:t>
            </a:r>
            <a:r>
              <a:rPr lang="en-GB" sz="1801" b="1" u="sng">
                <a:solidFill>
                  <a:srgbClr val="624A35"/>
                </a:solidFill>
                <a:latin typeface="Gill Sans Nova Light (Body)"/>
              </a:rPr>
              <a:t>h</a:t>
            </a:r>
            <a:r>
              <a:rPr lang="en-GB" sz="1801" b="1">
                <a:solidFill>
                  <a:srgbClr val="624A35"/>
                </a:solidFill>
                <a:latin typeface="Gill Sans Nova Light (Body)"/>
              </a:rPr>
              <a:t>am-du-</a:t>
            </a:r>
            <a:r>
              <a:rPr lang="en-GB" sz="1801" b="1" err="1">
                <a:solidFill>
                  <a:srgbClr val="624A35"/>
                </a:solidFill>
                <a:latin typeface="Gill Sans Nova Light (Body)"/>
              </a:rPr>
              <a:t>lil</a:t>
            </a:r>
            <a:r>
              <a:rPr lang="en-GB" sz="1801" b="1">
                <a:solidFill>
                  <a:srgbClr val="624A35"/>
                </a:solidFill>
                <a:latin typeface="Gill Sans Nova Light (Body)"/>
              </a:rPr>
              <a:t>-</a:t>
            </a:r>
            <a:r>
              <a:rPr lang="en-GB" sz="1801" b="1" err="1">
                <a:solidFill>
                  <a:srgbClr val="624A35"/>
                </a:solidFill>
                <a:latin typeface="Gill Sans Nova Light (Body)"/>
              </a:rPr>
              <a:t>laah</a:t>
            </a:r>
            <a:r>
              <a:rPr lang="en-GB" sz="1801" b="1">
                <a:solidFill>
                  <a:srgbClr val="624A35"/>
                </a:solidFill>
                <a:latin typeface="Gill Sans Nova Light (Body)"/>
              </a:rPr>
              <a:t>”</a:t>
            </a:r>
            <a:r>
              <a:rPr lang="en-GB" sz="1801">
                <a:solidFill>
                  <a:srgbClr val="624A35"/>
                </a:solidFill>
                <a:latin typeface="Gill Sans Nova Light (Body)"/>
              </a:rPr>
              <a:t> (I begin with the name of Allah and all praises are due to Allah).</a:t>
            </a:r>
          </a:p>
          <a:p>
            <a:pPr marL="342904" indent="-342904">
              <a:buFont typeface="+mj-lt"/>
              <a:buAutoNum type="arabicPeriod"/>
            </a:pPr>
            <a:endParaRPr lang="en-GB" sz="1801">
              <a:solidFill>
                <a:srgbClr val="624A35"/>
              </a:solidFill>
              <a:latin typeface="Gill Sans Nova Light (Body)"/>
            </a:endParaRPr>
          </a:p>
          <a:p>
            <a:pPr marL="355604"/>
            <a:r>
              <a:rPr lang="en-GB" sz="1801" b="1">
                <a:solidFill>
                  <a:srgbClr val="624A35"/>
                </a:solidFill>
                <a:latin typeface="Gill Sans Nova Light (Body)"/>
              </a:rPr>
              <a:t>Note: </a:t>
            </a:r>
            <a:r>
              <a:rPr lang="en-GB" sz="1801">
                <a:solidFill>
                  <a:srgbClr val="624A35"/>
                </a:solidFill>
                <a:latin typeface="Gill Sans Nova Light (Body)"/>
              </a:rPr>
              <a:t>Make Dua throughout the entire Wudu. If you’re in a bathroom with a toilet, don’t read the dua out loud (read with your mind). If you don’t know the</a:t>
            </a: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7"/>
            <a:ext cx="3696482" cy="3972113"/>
          </a:xfrm>
          <a:prstGeom prst="rect">
            <a:avLst/>
          </a:prstGeom>
          <a:noFill/>
          <a:ln w="12700">
            <a:solidFill>
              <a:srgbClr val="A92E5C"/>
            </a:solidFill>
            <a:prstDash val="dash"/>
          </a:ln>
        </p:spPr>
        <p:txBody>
          <a:bodyPr wrap="square" rtlCol="0">
            <a:spAutoFit/>
          </a:bodyPr>
          <a:lstStyle/>
          <a:p>
            <a:pPr marL="342904" indent="-342904">
              <a:buClr>
                <a:srgbClr val="72292A"/>
              </a:buClr>
              <a:buFont typeface="+mj-lt"/>
              <a:buAutoNum type="arabicPeriod" startAt="6"/>
            </a:pPr>
            <a:r>
              <a:rPr lang="en-GB" sz="1801">
                <a:solidFill>
                  <a:srgbClr val="624A35"/>
                </a:solidFill>
                <a:latin typeface="Gill Sans Nova Light (Body)"/>
              </a:rPr>
              <a:t>Take water up to the nostrils from right palm a</a:t>
            </a:r>
            <a:r>
              <a:rPr lang="en-GB" sz="1801">
                <a:solidFill>
                  <a:schemeClr val="accent3"/>
                </a:solidFill>
                <a:latin typeface="Gill Sans Nova Light (Body)"/>
              </a:rPr>
              <a:t>nd use left hand baby finger</a:t>
            </a:r>
            <a:r>
              <a:rPr lang="en-GB" sz="1801">
                <a:solidFill>
                  <a:srgbClr val="FF0000"/>
                </a:solidFill>
                <a:latin typeface="Gill Sans Nova Light (Body)"/>
              </a:rPr>
              <a:t> </a:t>
            </a:r>
            <a:r>
              <a:rPr lang="en-GB" sz="1801">
                <a:solidFill>
                  <a:srgbClr val="624A35"/>
                </a:solidFill>
                <a:latin typeface="Gill Sans Nova Light (Body)"/>
              </a:rPr>
              <a:t>to clean inside x 3.</a:t>
            </a:r>
          </a:p>
          <a:p>
            <a:pPr marL="342904" indent="-342904">
              <a:buClr>
                <a:srgbClr val="72292A"/>
              </a:buClr>
              <a:buFont typeface="+mj-lt"/>
              <a:buAutoNum type="arabicPeriod" startAt="6"/>
            </a:pPr>
            <a:endParaRPr lang="en-GB" sz="1801">
              <a:solidFill>
                <a:srgbClr val="624A35"/>
              </a:solidFill>
              <a:latin typeface="Gill Sans Nova Light (Body)"/>
            </a:endParaRPr>
          </a:p>
          <a:p>
            <a:pPr marL="342904" indent="-342904">
              <a:buClr>
                <a:srgbClr val="72292A"/>
              </a:buClr>
              <a:buFont typeface="+mj-lt"/>
              <a:buAutoNum type="arabicPeriod" startAt="7"/>
            </a:pPr>
            <a:r>
              <a:rPr lang="en-GB" sz="1801">
                <a:solidFill>
                  <a:srgbClr val="624A35"/>
                </a:solidFill>
                <a:latin typeface="Gill Sans Nova Light (Body)"/>
              </a:rPr>
              <a:t>Wash the face </a:t>
            </a:r>
            <a:r>
              <a:rPr lang="en-GB" sz="1801" b="1">
                <a:solidFill>
                  <a:srgbClr val="624A35"/>
                </a:solidFill>
                <a:latin typeface="Gill Sans Nova Light (Body)"/>
              </a:rPr>
              <a:t>x 3 </a:t>
            </a:r>
            <a:r>
              <a:rPr lang="en-GB" sz="1801">
                <a:solidFill>
                  <a:srgbClr val="624A35"/>
                </a:solidFill>
                <a:latin typeface="Gill Sans Nova Light (Body)"/>
              </a:rPr>
              <a:t>(ear lobe to ear lobe and forehead (hairline) to below the chin). </a:t>
            </a:r>
            <a:r>
              <a:rPr lang="en-GB" sz="1801" b="1">
                <a:solidFill>
                  <a:srgbClr val="624A35"/>
                </a:solidFill>
                <a:latin typeface="Gill Sans Nova Light (Body)"/>
              </a:rPr>
              <a:t>Note: </a:t>
            </a:r>
            <a:r>
              <a:rPr lang="en-GB" sz="1801">
                <a:solidFill>
                  <a:srgbClr val="624A35"/>
                </a:solidFill>
                <a:latin typeface="Gill Sans Nova Light (Body)"/>
              </a:rPr>
              <a:t>For Men make </a:t>
            </a:r>
            <a:r>
              <a:rPr lang="en-GB" sz="1801" err="1">
                <a:solidFill>
                  <a:srgbClr val="624A35"/>
                </a:solidFill>
                <a:latin typeface="Gill Sans Nova Light (Body)"/>
              </a:rPr>
              <a:t>Khilaal</a:t>
            </a:r>
            <a:r>
              <a:rPr lang="en-GB" sz="1801">
                <a:solidFill>
                  <a:srgbClr val="624A35"/>
                </a:solidFill>
                <a:latin typeface="Gill Sans Nova Light (Body)"/>
              </a:rPr>
              <a:t> (putting your finger through) and </a:t>
            </a:r>
            <a:r>
              <a:rPr lang="en-GB" sz="1801" err="1">
                <a:solidFill>
                  <a:srgbClr val="624A35"/>
                </a:solidFill>
                <a:latin typeface="Gill Sans Nova Light (Body)"/>
              </a:rPr>
              <a:t>Masah</a:t>
            </a:r>
            <a:r>
              <a:rPr lang="en-GB" sz="1801">
                <a:solidFill>
                  <a:srgbClr val="624A35"/>
                </a:solidFill>
                <a:latin typeface="Gill Sans Nova Light (Body)"/>
              </a:rPr>
              <a:t> (wiping over) of the beard </a:t>
            </a:r>
            <a:r>
              <a:rPr lang="en-GB" sz="1801">
                <a:solidFill>
                  <a:schemeClr val="accent3"/>
                </a:solidFill>
                <a:latin typeface="Gill Sans Nova Light (Body)"/>
              </a:rPr>
              <a:t>x 1</a:t>
            </a:r>
          </a:p>
          <a:p>
            <a:pPr marL="342904" indent="-342904">
              <a:buClr>
                <a:srgbClr val="72292A"/>
              </a:buClr>
              <a:buFont typeface="+mj-lt"/>
              <a:buAutoNum type="arabicPeriod" startAt="7"/>
            </a:pPr>
            <a:endParaRPr lang="en-GB" sz="1801">
              <a:solidFill>
                <a:srgbClr val="624A35"/>
              </a:solidFill>
              <a:latin typeface="Gill Sans Nova Light (Body)"/>
            </a:endParaRPr>
          </a:p>
          <a:p>
            <a:pPr marL="342904" indent="-342904">
              <a:buClr>
                <a:srgbClr val="72292A"/>
              </a:buClr>
              <a:buFont typeface="+mj-lt"/>
              <a:buAutoNum type="arabicPeriod" startAt="7"/>
            </a:pPr>
            <a:r>
              <a:rPr lang="en-GB" sz="1801">
                <a:solidFill>
                  <a:srgbClr val="624A35"/>
                </a:solidFill>
                <a:latin typeface="Gill Sans Nova Light (Body)"/>
              </a:rPr>
              <a:t>Wash right arm first including the elbow </a:t>
            </a:r>
            <a:r>
              <a:rPr lang="en-GB" sz="1801" b="1">
                <a:solidFill>
                  <a:srgbClr val="624A35"/>
                </a:solidFill>
                <a:latin typeface="Gill Sans Nova Light (Body)"/>
              </a:rPr>
              <a:t>x 3</a:t>
            </a:r>
            <a:r>
              <a:rPr lang="en-GB" sz="1801">
                <a:solidFill>
                  <a:srgbClr val="624A35"/>
                </a:solidFill>
                <a:latin typeface="Gill Sans Nova Light (Body)"/>
              </a:rPr>
              <a:t>. Then wash left arm including the elbow </a:t>
            </a:r>
            <a:r>
              <a:rPr lang="en-GB" sz="1801" b="1">
                <a:solidFill>
                  <a:srgbClr val="624A35"/>
                </a:solidFill>
                <a:latin typeface="Gill Sans Nova Light (Body)"/>
              </a:rPr>
              <a:t>x 3</a:t>
            </a:r>
            <a:r>
              <a:rPr lang="en-GB" sz="1801">
                <a:solidFill>
                  <a:srgbClr val="624A35"/>
                </a:solidFill>
                <a:latin typeface="Gill Sans Nova Light (Body)"/>
              </a:rPr>
              <a:t>.</a:t>
            </a: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7"/>
            <a:ext cx="3696482" cy="3972113"/>
          </a:xfrm>
          <a:prstGeom prst="rect">
            <a:avLst/>
          </a:prstGeom>
          <a:noFill/>
          <a:ln w="12700">
            <a:solidFill>
              <a:srgbClr val="A92E5C"/>
            </a:solidFill>
            <a:prstDash val="dash"/>
          </a:ln>
        </p:spPr>
        <p:txBody>
          <a:bodyPr wrap="square" rtlCol="0">
            <a:spAutoFit/>
          </a:bodyPr>
          <a:lstStyle/>
          <a:p>
            <a:pPr marL="355604">
              <a:buClr>
                <a:srgbClr val="72292A"/>
              </a:buClr>
            </a:pPr>
            <a:r>
              <a:rPr lang="en-GB" sz="1801">
                <a:solidFill>
                  <a:srgbClr val="624A35"/>
                </a:solidFill>
                <a:latin typeface="Gill Sans Nova Light (Body)"/>
              </a:rPr>
              <a:t>Arabic, you can use any language. </a:t>
            </a:r>
            <a:r>
              <a:rPr lang="en-GB" sz="1801" b="1">
                <a:solidFill>
                  <a:srgbClr val="00B050"/>
                </a:solidFill>
                <a:latin typeface="Gill Sans Nova Light (Body)"/>
              </a:rPr>
              <a:t>(See an example in the comments).</a:t>
            </a:r>
          </a:p>
          <a:p>
            <a:pPr marL="355604">
              <a:buClr>
                <a:srgbClr val="72292A"/>
              </a:buClr>
            </a:pPr>
            <a:endParaRPr lang="en-GB" sz="1801">
              <a:solidFill>
                <a:srgbClr val="624A35"/>
              </a:solidFill>
              <a:latin typeface="Gill Sans Nova Light (Body)"/>
            </a:endParaRPr>
          </a:p>
          <a:p>
            <a:pPr marL="342904" indent="-342904">
              <a:buClr>
                <a:srgbClr val="72292A"/>
              </a:buClr>
              <a:buFont typeface="+mj-lt"/>
              <a:buAutoNum type="arabicPeriod" startAt="3"/>
            </a:pPr>
            <a:r>
              <a:rPr lang="en-GB" sz="1801">
                <a:solidFill>
                  <a:srgbClr val="624A35"/>
                </a:solidFill>
                <a:latin typeface="Gill Sans Nova Light (Body)"/>
              </a:rPr>
              <a:t>Wash right hand first up to the wrist three times </a:t>
            </a:r>
            <a:r>
              <a:rPr lang="en-GB" sz="1801" b="1">
                <a:solidFill>
                  <a:srgbClr val="624A35"/>
                </a:solidFill>
                <a:latin typeface="Gill Sans Nova Light (Body)"/>
              </a:rPr>
              <a:t>(x 3)</a:t>
            </a:r>
            <a:r>
              <a:rPr lang="en-GB" sz="1801">
                <a:solidFill>
                  <a:srgbClr val="624A35"/>
                </a:solidFill>
                <a:latin typeface="Gill Sans Nova Light (Body)"/>
              </a:rPr>
              <a:t>.</a:t>
            </a:r>
            <a:r>
              <a:rPr lang="en-GB" sz="1801" b="1">
                <a:solidFill>
                  <a:srgbClr val="624A35"/>
                </a:solidFill>
                <a:latin typeface="Gill Sans Nova Light (Body)"/>
              </a:rPr>
              <a:t> </a:t>
            </a:r>
            <a:r>
              <a:rPr lang="en-GB" sz="1801">
                <a:solidFill>
                  <a:srgbClr val="624A35"/>
                </a:solidFill>
                <a:latin typeface="Gill Sans Nova Light (Body)"/>
              </a:rPr>
              <a:t>Then wash left hand up to the wrist x 3.</a:t>
            </a:r>
          </a:p>
          <a:p>
            <a:pPr marL="342904" indent="-342904">
              <a:buClr>
                <a:srgbClr val="72292A"/>
              </a:buClr>
              <a:buFont typeface="+mj-lt"/>
              <a:buAutoNum type="arabicPeriod" startAt="3"/>
            </a:pPr>
            <a:endParaRPr lang="en-GB" sz="1801">
              <a:solidFill>
                <a:srgbClr val="624A35"/>
              </a:solidFill>
              <a:latin typeface="Gill Sans Nova Light (Body)"/>
            </a:endParaRPr>
          </a:p>
          <a:p>
            <a:pPr marL="342904" indent="-342904">
              <a:buClr>
                <a:srgbClr val="72292A"/>
              </a:buClr>
              <a:buFont typeface="+mj-lt"/>
              <a:buAutoNum type="arabicPeriod" startAt="3"/>
            </a:pPr>
            <a:r>
              <a:rPr lang="en-GB" sz="1801">
                <a:solidFill>
                  <a:srgbClr val="624A35"/>
                </a:solidFill>
                <a:latin typeface="Gill Sans Nova Light (Body)"/>
              </a:rPr>
              <a:t>Use a Miswaak for cleaning the teeth, as it increases salah reward </a:t>
            </a:r>
            <a:r>
              <a:rPr lang="en-GB" sz="1801" b="1">
                <a:solidFill>
                  <a:srgbClr val="00B050"/>
                </a:solidFill>
                <a:latin typeface="Gill Sans Nova Light (Body)"/>
              </a:rPr>
              <a:t>by 70 times</a:t>
            </a:r>
            <a:r>
              <a:rPr lang="en-GB" sz="1801" b="1">
                <a:solidFill>
                  <a:srgbClr val="624A35"/>
                </a:solidFill>
                <a:latin typeface="Gill Sans Nova Light (Body)"/>
              </a:rPr>
              <a:t>.</a:t>
            </a:r>
          </a:p>
          <a:p>
            <a:pPr marL="342904" indent="-342904">
              <a:buClr>
                <a:srgbClr val="72292A"/>
              </a:buClr>
              <a:buFont typeface="+mj-lt"/>
              <a:buAutoNum type="arabicPeriod" startAt="3"/>
            </a:pPr>
            <a:endParaRPr lang="en-GB" sz="1801">
              <a:solidFill>
                <a:srgbClr val="624A35"/>
              </a:solidFill>
              <a:latin typeface="Gill Sans Nova Light (Body)"/>
            </a:endParaRPr>
          </a:p>
          <a:p>
            <a:pPr marL="342904" indent="-342904">
              <a:buClr>
                <a:srgbClr val="72292A"/>
              </a:buClr>
              <a:buFont typeface="+mj-lt"/>
              <a:buAutoNum type="arabicPeriod" startAt="3"/>
            </a:pPr>
            <a:r>
              <a:rPr lang="en-GB" sz="1801">
                <a:solidFill>
                  <a:srgbClr val="624A35"/>
                </a:solidFill>
                <a:latin typeface="Gill Sans Nova Light (Body)"/>
              </a:rPr>
              <a:t>Gargle your mouth </a:t>
            </a:r>
            <a:r>
              <a:rPr lang="en-GB" sz="1801" b="1">
                <a:solidFill>
                  <a:srgbClr val="624A35"/>
                </a:solidFill>
                <a:latin typeface="Gill Sans Nova Light (Body)"/>
              </a:rPr>
              <a:t>x 3</a:t>
            </a:r>
            <a:r>
              <a:rPr lang="en-GB" sz="1801">
                <a:solidFill>
                  <a:srgbClr val="624A35"/>
                </a:solidFill>
                <a:latin typeface="Gill Sans Nova Light (Body)"/>
              </a:rPr>
              <a:t>. </a:t>
            </a:r>
            <a:r>
              <a:rPr lang="en-GB" sz="1801" b="1">
                <a:solidFill>
                  <a:srgbClr val="624A35"/>
                </a:solidFill>
                <a:latin typeface="Gill Sans Nova Light (Body)"/>
              </a:rPr>
              <a:t>Note: </a:t>
            </a:r>
            <a:r>
              <a:rPr lang="en-GB" sz="1801">
                <a:solidFill>
                  <a:schemeClr val="accent3"/>
                </a:solidFill>
                <a:latin typeface="Gill Sans Nova Light (Body)"/>
              </a:rPr>
              <a:t>swirl the water in your mouth thoroughly and then gargle.</a:t>
            </a:r>
          </a:p>
        </p:txBody>
      </p:sp>
      <p:sp>
        <p:nvSpPr>
          <p:cNvPr id="2" name="TextBox 1">
            <a:extLst>
              <a:ext uri="{FF2B5EF4-FFF2-40B4-BE49-F238E27FC236}">
                <a16:creationId xmlns:a16="http://schemas.microsoft.com/office/drawing/2014/main" id="{77224B42-7716-45B3-A50E-D971BC05F454}"/>
              </a:ext>
            </a:extLst>
          </p:cNvPr>
          <p:cNvSpPr txBox="1"/>
          <p:nvPr/>
        </p:nvSpPr>
        <p:spPr>
          <a:xfrm>
            <a:off x="11625943" y="6380703"/>
            <a:ext cx="426357" cy="369332"/>
          </a:xfrm>
          <a:prstGeom prst="rect">
            <a:avLst/>
          </a:prstGeom>
          <a:noFill/>
        </p:spPr>
        <p:txBody>
          <a:bodyPr wrap="square" rtlCol="0">
            <a:spAutoFit/>
          </a:bodyPr>
          <a:lstStyle/>
          <a:p>
            <a:r>
              <a:rPr lang="en-GB" dirty="0"/>
              <a:t>10</a:t>
            </a:r>
          </a:p>
        </p:txBody>
      </p:sp>
    </p:spTree>
    <p:extLst>
      <p:ext uri="{BB962C8B-B14F-4D97-AF65-F5344CB8AC3E}">
        <p14:creationId xmlns:p14="http://schemas.microsoft.com/office/powerpoint/2010/main" val="2223626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50131" y="1560324"/>
            <a:ext cx="3824827" cy="3972113"/>
          </a:xfrm>
          <a:prstGeom prst="rect">
            <a:avLst/>
          </a:prstGeom>
          <a:noFill/>
          <a:ln w="12700">
            <a:solidFill>
              <a:srgbClr val="A92E5C"/>
            </a:solidFill>
            <a:prstDash val="dash"/>
          </a:ln>
        </p:spPr>
        <p:txBody>
          <a:bodyPr wrap="square" rtlCol="0">
            <a:spAutoFit/>
          </a:bodyPr>
          <a:lstStyle/>
          <a:p>
            <a:pPr marL="342904" indent="-342904">
              <a:buClr>
                <a:srgbClr val="72292A"/>
              </a:buClr>
              <a:buFont typeface="+mj-lt"/>
              <a:buAutoNum type="arabicPeriod" startAt="9"/>
            </a:pPr>
            <a:r>
              <a:rPr lang="en-GB" sz="1801">
                <a:solidFill>
                  <a:srgbClr val="624A35"/>
                </a:solidFill>
                <a:latin typeface="Gill Sans Nova Light (Body)"/>
              </a:rPr>
              <a:t>Make </a:t>
            </a:r>
            <a:r>
              <a:rPr lang="en-GB" sz="1801" err="1">
                <a:solidFill>
                  <a:srgbClr val="624A35"/>
                </a:solidFill>
                <a:latin typeface="Gill Sans Nova Light (Body)"/>
              </a:rPr>
              <a:t>khilaal</a:t>
            </a:r>
            <a:r>
              <a:rPr lang="en-GB" sz="1801">
                <a:solidFill>
                  <a:srgbClr val="624A35"/>
                </a:solidFill>
                <a:latin typeface="Gill Sans Nova Light (Body)"/>
              </a:rPr>
              <a:t> of all the Fingers</a:t>
            </a:r>
          </a:p>
          <a:p>
            <a:pPr marL="358780" lvl="1">
              <a:buClr>
                <a:srgbClr val="72292A"/>
              </a:buClr>
            </a:pPr>
            <a:r>
              <a:rPr lang="en-GB" sz="1801">
                <a:solidFill>
                  <a:srgbClr val="624A35"/>
                </a:solidFill>
                <a:latin typeface="Gill Sans Nova Light (Body)"/>
              </a:rPr>
              <a:t>(in-between). </a:t>
            </a:r>
            <a:r>
              <a:rPr lang="en-GB" sz="1801" b="1">
                <a:solidFill>
                  <a:srgbClr val="624A35"/>
                </a:solidFill>
                <a:latin typeface="Gill Sans Nova Light (Body)"/>
              </a:rPr>
              <a:t>Note: </a:t>
            </a:r>
            <a:r>
              <a:rPr lang="en-GB" sz="1801">
                <a:solidFill>
                  <a:srgbClr val="624A35"/>
                </a:solidFill>
                <a:latin typeface="Gill Sans Nova Light (Body)"/>
              </a:rPr>
              <a:t>right</a:t>
            </a:r>
          </a:p>
          <a:p>
            <a:pPr marL="358780" lvl="1">
              <a:buClr>
                <a:srgbClr val="72292A"/>
              </a:buClr>
            </a:pPr>
            <a:r>
              <a:rPr lang="en-GB" sz="1801">
                <a:solidFill>
                  <a:srgbClr val="624A35"/>
                </a:solidFill>
                <a:latin typeface="Gill Sans Nova Light (Body)"/>
              </a:rPr>
              <a:t>hand first then </a:t>
            </a:r>
            <a:r>
              <a:rPr lang="en-GB" sz="1801">
                <a:solidFill>
                  <a:schemeClr val="accent3"/>
                </a:solidFill>
                <a:latin typeface="Gill Sans Nova Light (Body)"/>
              </a:rPr>
              <a:t>left </a:t>
            </a:r>
            <a:r>
              <a:rPr lang="en-GB" sz="1801" b="1">
                <a:solidFill>
                  <a:schemeClr val="accent3"/>
                </a:solidFill>
                <a:latin typeface="Gill Sans Nova Light (Body)"/>
              </a:rPr>
              <a:t>x 1</a:t>
            </a:r>
          </a:p>
          <a:p>
            <a:endParaRPr lang="en-GB" sz="1801">
              <a:solidFill>
                <a:srgbClr val="624A35"/>
              </a:solidFill>
              <a:latin typeface="Gill Sans Nova Light (Body)"/>
            </a:endParaRPr>
          </a:p>
          <a:p>
            <a:pPr marL="342904" indent="-342904">
              <a:buFont typeface="+mj-lt"/>
              <a:buAutoNum type="arabicPeriod" startAt="10"/>
            </a:pPr>
            <a:endParaRPr lang="en-GB" sz="1801">
              <a:solidFill>
                <a:srgbClr val="624A35"/>
              </a:solidFill>
              <a:latin typeface="Gill Sans Nova Light (Body)"/>
            </a:endParaRPr>
          </a:p>
          <a:p>
            <a:pPr marL="342904" indent="-342904">
              <a:buFont typeface="+mj-lt"/>
              <a:buAutoNum type="arabicPeriod" startAt="10"/>
            </a:pPr>
            <a:endParaRPr lang="en-GB" sz="1801">
              <a:solidFill>
                <a:srgbClr val="624A35"/>
              </a:solidFill>
              <a:latin typeface="Gill Sans Nova Light (Body)"/>
            </a:endParaRPr>
          </a:p>
          <a:p>
            <a:endParaRPr lang="en-GB" sz="1801">
              <a:solidFill>
                <a:srgbClr val="624A35"/>
              </a:solidFill>
              <a:latin typeface="Gill Sans Nova Light (Body)"/>
            </a:endParaRPr>
          </a:p>
          <a:p>
            <a:pPr marL="342904" indent="-342904">
              <a:buFont typeface="+mj-lt"/>
              <a:buAutoNum type="arabicPeriod" startAt="10"/>
            </a:pPr>
            <a:r>
              <a:rPr lang="en-GB" sz="1801">
                <a:solidFill>
                  <a:srgbClr val="624A35"/>
                </a:solidFill>
                <a:latin typeface="Gill Sans Nova Light (Body)"/>
              </a:rPr>
              <a:t>Make dua whilst making wudu, </a:t>
            </a:r>
            <a:r>
              <a:rPr lang="en-GB" sz="1801" b="1">
                <a:solidFill>
                  <a:srgbClr val="624A35"/>
                </a:solidFill>
                <a:latin typeface="Gill Sans Nova Light (Body)"/>
              </a:rPr>
              <a:t>“Al-</a:t>
            </a:r>
            <a:r>
              <a:rPr lang="en-GB" sz="1801" b="1" u="sng" err="1">
                <a:solidFill>
                  <a:srgbClr val="624A35"/>
                </a:solidFill>
                <a:latin typeface="Gill Sans Nova Light (Body)"/>
              </a:rPr>
              <a:t>l</a:t>
            </a:r>
            <a:r>
              <a:rPr lang="en-GB" sz="1801" b="1" err="1">
                <a:solidFill>
                  <a:srgbClr val="624A35"/>
                </a:solidFill>
                <a:latin typeface="Gill Sans Nova Light (Body)"/>
              </a:rPr>
              <a:t>aa</a:t>
            </a:r>
            <a:r>
              <a:rPr lang="en-GB" sz="1801" b="1">
                <a:solidFill>
                  <a:srgbClr val="624A35"/>
                </a:solidFill>
                <a:latin typeface="Gill Sans Nova Light (Body)"/>
              </a:rPr>
              <a:t>-hum-</a:t>
            </a:r>
            <a:r>
              <a:rPr lang="en-GB" sz="1801" b="1" err="1">
                <a:solidFill>
                  <a:srgbClr val="624A35"/>
                </a:solidFill>
                <a:latin typeface="Gill Sans Nova Light (Body)"/>
              </a:rPr>
              <a:t>magh</a:t>
            </a:r>
            <a:r>
              <a:rPr lang="en-GB" sz="1801" b="1">
                <a:solidFill>
                  <a:srgbClr val="624A35"/>
                </a:solidFill>
                <a:latin typeface="Gill Sans Nova Light (Body)"/>
              </a:rPr>
              <a:t>-fir lee </a:t>
            </a:r>
            <a:r>
              <a:rPr lang="en-GB" sz="1801" b="1" err="1">
                <a:solidFill>
                  <a:srgbClr val="624A35"/>
                </a:solidFill>
                <a:latin typeface="Gill Sans Nova Light (Body)"/>
              </a:rPr>
              <a:t>zham</a:t>
            </a:r>
            <a:r>
              <a:rPr lang="en-GB" sz="1801" b="1">
                <a:solidFill>
                  <a:srgbClr val="624A35"/>
                </a:solidFill>
                <a:latin typeface="Gill Sans Nova Light (Body)"/>
              </a:rPr>
              <a:t>-bee </a:t>
            </a:r>
            <a:r>
              <a:rPr lang="en-GB" sz="1801" b="1" err="1">
                <a:solidFill>
                  <a:srgbClr val="624A35"/>
                </a:solidFill>
                <a:latin typeface="Gill Sans Nova Light (Body)"/>
              </a:rPr>
              <a:t>wa</a:t>
            </a:r>
            <a:r>
              <a:rPr lang="en-GB" sz="1801" b="1">
                <a:solidFill>
                  <a:srgbClr val="624A35"/>
                </a:solidFill>
                <a:latin typeface="Gill Sans Nova Light (Body)"/>
              </a:rPr>
              <a:t>-was-</a:t>
            </a:r>
            <a:r>
              <a:rPr lang="en-GB" sz="1801" b="1" err="1">
                <a:solidFill>
                  <a:srgbClr val="624A35"/>
                </a:solidFill>
                <a:latin typeface="Gill Sans Nova Light (Body)"/>
              </a:rPr>
              <a:t>si</a:t>
            </a:r>
            <a:r>
              <a:rPr lang="en-GB" sz="1801" b="1">
                <a:solidFill>
                  <a:srgbClr val="624A35"/>
                </a:solidFill>
                <a:latin typeface="Gill Sans Nova Light (Body)"/>
              </a:rPr>
              <a:t>’ lee fee </a:t>
            </a:r>
            <a:r>
              <a:rPr lang="en-GB" sz="1801" b="1" err="1">
                <a:solidFill>
                  <a:srgbClr val="624A35"/>
                </a:solidFill>
                <a:latin typeface="Gill Sans Nova Light (Body)"/>
              </a:rPr>
              <a:t>daa-ree</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baa-</a:t>
            </a:r>
            <a:r>
              <a:rPr lang="en-GB" sz="1801" b="1" err="1">
                <a:solidFill>
                  <a:srgbClr val="624A35"/>
                </a:solidFill>
                <a:latin typeface="Gill Sans Nova Light (Body)"/>
              </a:rPr>
              <a:t>rik</a:t>
            </a:r>
            <a:r>
              <a:rPr lang="en-GB" sz="1801" b="1">
                <a:solidFill>
                  <a:srgbClr val="624A35"/>
                </a:solidFill>
                <a:latin typeface="Gill Sans Nova Light (Body)"/>
              </a:rPr>
              <a:t> lee fee </a:t>
            </a:r>
            <a:r>
              <a:rPr lang="en-GB" sz="1801" b="1" err="1">
                <a:solidFill>
                  <a:srgbClr val="624A35"/>
                </a:solidFill>
                <a:latin typeface="Gill Sans Nova Light (Body)"/>
              </a:rPr>
              <a:t>riz-qee</a:t>
            </a:r>
            <a:r>
              <a:rPr lang="en-GB" sz="1801" b="1">
                <a:solidFill>
                  <a:srgbClr val="624A35"/>
                </a:solidFill>
                <a:latin typeface="Gill Sans Nova Light (Body)"/>
              </a:rPr>
              <a:t>”</a:t>
            </a:r>
          </a:p>
          <a:p>
            <a:pPr marL="268291" lvl="1">
              <a:buClr>
                <a:srgbClr val="72292A"/>
              </a:buClr>
            </a:pPr>
            <a:endParaRPr lang="en-GB" sz="1801">
              <a:solidFill>
                <a:srgbClr val="00B050"/>
              </a:solidFill>
              <a:latin typeface="Gill Sans Nova Light (Body)"/>
            </a:endParaRPr>
          </a:p>
          <a:p>
            <a:pPr marL="268291" lvl="1">
              <a:buClr>
                <a:srgbClr val="72292A"/>
              </a:buClr>
            </a:pPr>
            <a:r>
              <a:rPr lang="en-GB" sz="1801">
                <a:solidFill>
                  <a:srgbClr val="624A35"/>
                </a:solidFill>
                <a:latin typeface="Gill Sans Nova Light (Body)"/>
              </a:rPr>
              <a:t>(O Allah! Forgive my sins and give expansion (abundance) in my home</a:t>
            </a: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50"/>
            <a:ext cx="3696482" cy="3972113"/>
          </a:xfrm>
          <a:prstGeom prst="rect">
            <a:avLst/>
          </a:prstGeom>
          <a:noFill/>
          <a:ln w="12700">
            <a:solidFill>
              <a:srgbClr val="A92E5C"/>
            </a:solidFill>
            <a:prstDash val="dash"/>
          </a:ln>
        </p:spPr>
        <p:txBody>
          <a:bodyPr wrap="square" rtlCol="0">
            <a:spAutoFit/>
          </a:bodyPr>
          <a:lstStyle/>
          <a:p>
            <a:pPr marL="357192">
              <a:buClr>
                <a:srgbClr val="72292A"/>
              </a:buClr>
            </a:pPr>
            <a:r>
              <a:rPr lang="en-GB" sz="1801">
                <a:solidFill>
                  <a:srgbClr val="624A35"/>
                </a:solidFill>
                <a:latin typeface="Gill Sans Nova Light (Body)"/>
              </a:rPr>
              <a:t>of the head and bring forward, </a:t>
            </a:r>
            <a:r>
              <a:rPr lang="en-GB" sz="1801">
                <a:solidFill>
                  <a:schemeClr val="accent3"/>
                </a:solidFill>
                <a:latin typeface="Gill Sans Nova Light (Body)"/>
              </a:rPr>
              <a:t>above the ears and forward to forehead (All fingers now raised) </a:t>
            </a:r>
            <a:r>
              <a:rPr lang="en-GB" sz="1801" b="1">
                <a:solidFill>
                  <a:schemeClr val="accent3"/>
                </a:solidFill>
                <a:latin typeface="Gill Sans Nova Light (Body)"/>
              </a:rPr>
              <a:t>x 1</a:t>
            </a:r>
            <a:endParaRPr lang="en-GB" sz="1801">
              <a:solidFill>
                <a:schemeClr val="accent3"/>
              </a:solidFill>
              <a:latin typeface="Gill Sans Nova Light (Body)"/>
            </a:endParaRPr>
          </a:p>
          <a:p>
            <a:pPr marL="342904" indent="-342904">
              <a:buClr>
                <a:srgbClr val="72292A"/>
              </a:buClr>
              <a:buFont typeface="+mj-lt"/>
              <a:buAutoNum type="arabicPeriod" startAt="12"/>
            </a:pPr>
            <a:endParaRPr lang="en-GB" sz="1801">
              <a:solidFill>
                <a:srgbClr val="624A35"/>
              </a:solidFill>
              <a:latin typeface="Gill Sans Nova Light (Body)"/>
            </a:endParaRPr>
          </a:p>
          <a:p>
            <a:pPr marL="342904" indent="-342904">
              <a:buClr>
                <a:srgbClr val="72292A"/>
              </a:buClr>
              <a:buFont typeface="+mj-lt"/>
              <a:buAutoNum type="arabicPeriod" startAt="14"/>
            </a:pPr>
            <a:r>
              <a:rPr lang="en-GB" sz="1801">
                <a:solidFill>
                  <a:srgbClr val="624A35"/>
                </a:solidFill>
                <a:latin typeface="Gill Sans Nova Light (Body)"/>
              </a:rPr>
              <a:t>Insert front portion of the index fingers into both ears, while the inner part of thumb runs behind the </a:t>
            </a:r>
            <a:r>
              <a:rPr lang="en-GB" sz="1801">
                <a:solidFill>
                  <a:schemeClr val="accent3"/>
                </a:solidFill>
                <a:latin typeface="Gill Sans Nova Light (Body)"/>
              </a:rPr>
              <a:t>ears all the way round </a:t>
            </a:r>
            <a:r>
              <a:rPr lang="en-GB" sz="1801" b="1">
                <a:solidFill>
                  <a:schemeClr val="accent3"/>
                </a:solidFill>
                <a:latin typeface="Gill Sans Nova Light (Body)"/>
              </a:rPr>
              <a:t>x 1</a:t>
            </a:r>
          </a:p>
          <a:p>
            <a:pPr marL="342904" indent="-342904">
              <a:buClr>
                <a:srgbClr val="72292A"/>
              </a:buClr>
              <a:buFont typeface="+mj-lt"/>
              <a:buAutoNum type="arabicPeriod" startAt="14"/>
            </a:pPr>
            <a:endParaRPr lang="en-GB" sz="1801" b="1">
              <a:solidFill>
                <a:srgbClr val="624A35"/>
              </a:solidFill>
              <a:latin typeface="Gill Sans Nova Light (Body)"/>
            </a:endParaRPr>
          </a:p>
          <a:p>
            <a:pPr marL="342904" indent="-342904">
              <a:buClr>
                <a:srgbClr val="72292A"/>
              </a:buClr>
              <a:buFont typeface="+mj-lt"/>
              <a:buAutoNum type="arabicPeriod" startAt="14"/>
            </a:pPr>
            <a:r>
              <a:rPr lang="en-GB" sz="1801">
                <a:solidFill>
                  <a:srgbClr val="624A35"/>
                </a:solidFill>
                <a:latin typeface="Gill Sans Nova Light (Body)"/>
              </a:rPr>
              <a:t>Wipe the back of the neck with the </a:t>
            </a:r>
            <a:r>
              <a:rPr lang="en-GB" sz="1801" u="sng">
                <a:solidFill>
                  <a:srgbClr val="624A35"/>
                </a:solidFill>
                <a:latin typeface="Gill Sans Nova Light (Body)"/>
              </a:rPr>
              <a:t>back</a:t>
            </a:r>
            <a:r>
              <a:rPr lang="en-GB" sz="1801">
                <a:solidFill>
                  <a:srgbClr val="624A35"/>
                </a:solidFill>
                <a:latin typeface="Gill Sans Nova Light (Body)"/>
              </a:rPr>
              <a:t> of the middle, ring and little fingers (bring 3 fingers of each hand together) </a:t>
            </a:r>
            <a:r>
              <a:rPr lang="en-GB" sz="1801" b="1">
                <a:solidFill>
                  <a:srgbClr val="624A35"/>
                </a:solidFill>
                <a:latin typeface="Gill Sans Nova Light (Body)"/>
              </a:rPr>
              <a:t>x 1</a:t>
            </a:r>
          </a:p>
        </p:txBody>
      </p:sp>
      <p:sp>
        <p:nvSpPr>
          <p:cNvPr id="7" name="TextBox 6">
            <a:extLst>
              <a:ext uri="{FF2B5EF4-FFF2-40B4-BE49-F238E27FC236}">
                <a16:creationId xmlns:a16="http://schemas.microsoft.com/office/drawing/2014/main" id="{6E095EE8-8191-EB07-B3DD-2D1435A4F39F}"/>
              </a:ext>
            </a:extLst>
          </p:cNvPr>
          <p:cNvSpPr txBox="1"/>
          <p:nvPr/>
        </p:nvSpPr>
        <p:spPr>
          <a:xfrm>
            <a:off x="4288900" y="1560324"/>
            <a:ext cx="3696482" cy="3972113"/>
          </a:xfrm>
          <a:prstGeom prst="rect">
            <a:avLst/>
          </a:prstGeom>
          <a:noFill/>
          <a:ln w="12700">
            <a:solidFill>
              <a:srgbClr val="A92E5C"/>
            </a:solidFill>
            <a:prstDash val="dash"/>
          </a:ln>
        </p:spPr>
        <p:txBody>
          <a:bodyPr wrap="square" rtlCol="0">
            <a:spAutoFit/>
          </a:bodyPr>
          <a:lstStyle/>
          <a:p>
            <a:pPr marL="357192" lvl="1">
              <a:buClr>
                <a:srgbClr val="72292A"/>
              </a:buClr>
            </a:pPr>
            <a:r>
              <a:rPr lang="en-GB" sz="1801">
                <a:solidFill>
                  <a:srgbClr val="624A35"/>
                </a:solidFill>
                <a:latin typeface="Gill Sans Nova Light (Body)"/>
              </a:rPr>
              <a:t>and grant me blessings in my sustenance).</a:t>
            </a:r>
          </a:p>
          <a:p>
            <a:pPr marL="268291" lvl="1">
              <a:buClr>
                <a:srgbClr val="72292A"/>
              </a:buClr>
            </a:pPr>
            <a:endParaRPr lang="en-GB" sz="1801">
              <a:solidFill>
                <a:srgbClr val="00B050"/>
              </a:solidFill>
              <a:latin typeface="Gill Sans Nova Light (Body)"/>
            </a:endParaRPr>
          </a:p>
          <a:p>
            <a:pPr marL="342904" indent="-342904">
              <a:buClr>
                <a:srgbClr val="72292A"/>
              </a:buClr>
              <a:buFont typeface="+mj-lt"/>
              <a:buAutoNum type="arabicPeriod" startAt="11"/>
            </a:pPr>
            <a:r>
              <a:rPr lang="en-GB" sz="1801">
                <a:solidFill>
                  <a:srgbClr val="624A35"/>
                </a:solidFill>
                <a:latin typeface="Gill Sans Nova Light (Body)"/>
              </a:rPr>
              <a:t>Wet your hands and fingers, keep 3 fingers of each hand together (middle, ring and little finger) keep thumb, index fingers and palm raised, away from the head. </a:t>
            </a:r>
            <a:r>
              <a:rPr lang="en-GB" sz="1801" b="1">
                <a:solidFill>
                  <a:srgbClr val="624A35"/>
                </a:solidFill>
                <a:latin typeface="Gill Sans Nova Light (Body)"/>
              </a:rPr>
              <a:t>x 1</a:t>
            </a:r>
          </a:p>
          <a:p>
            <a:pPr marL="342904" indent="-342904">
              <a:buClr>
                <a:srgbClr val="72292A"/>
              </a:buClr>
              <a:buFont typeface="+mj-lt"/>
              <a:buAutoNum type="arabicPeriod" startAt="11"/>
            </a:pPr>
            <a:endParaRPr lang="en-GB" sz="1801" b="1">
              <a:solidFill>
                <a:srgbClr val="624A35"/>
              </a:solidFill>
              <a:latin typeface="Gill Sans Nova Light (Body)"/>
            </a:endParaRPr>
          </a:p>
          <a:p>
            <a:pPr marL="342904" indent="-342904">
              <a:buClr>
                <a:srgbClr val="72292A"/>
              </a:buClr>
              <a:buFont typeface="+mj-lt"/>
              <a:buAutoNum type="arabicPeriod" startAt="11"/>
            </a:pPr>
            <a:r>
              <a:rPr lang="en-GB" sz="1801">
                <a:solidFill>
                  <a:srgbClr val="624A35"/>
                </a:solidFill>
                <a:latin typeface="Gill Sans Nova Light (Body)"/>
              </a:rPr>
              <a:t>Pass the 3 fingers from the forehead to the upper portion of the nape (back of neck) </a:t>
            </a:r>
            <a:r>
              <a:rPr lang="en-GB" sz="1801" b="1">
                <a:solidFill>
                  <a:srgbClr val="624A35"/>
                </a:solidFill>
                <a:latin typeface="Gill Sans Nova Light (Body)"/>
              </a:rPr>
              <a:t>x 1</a:t>
            </a:r>
          </a:p>
          <a:p>
            <a:pPr marL="342904" indent="-342904">
              <a:buClr>
                <a:srgbClr val="72292A"/>
              </a:buClr>
              <a:buFont typeface="+mj-lt"/>
              <a:buAutoNum type="arabicPeriod" startAt="11"/>
            </a:pPr>
            <a:endParaRPr lang="en-GB" sz="1801" b="1">
              <a:solidFill>
                <a:srgbClr val="624A35"/>
              </a:solidFill>
              <a:latin typeface="Gill Sans Nova Light (Body)"/>
            </a:endParaRPr>
          </a:p>
          <a:p>
            <a:pPr marL="342904" indent="-342904">
              <a:buClr>
                <a:srgbClr val="72292A"/>
              </a:buClr>
              <a:buFont typeface="+mj-lt"/>
              <a:buAutoNum type="arabicPeriod" startAt="11"/>
            </a:pPr>
            <a:r>
              <a:rPr lang="en-GB" sz="1801">
                <a:solidFill>
                  <a:srgbClr val="624A35"/>
                </a:solidFill>
                <a:latin typeface="Gill Sans Nova Light (Body)"/>
              </a:rPr>
              <a:t>Now place the palms on the sides</a:t>
            </a:r>
          </a:p>
        </p:txBody>
      </p:sp>
      <p:grpSp>
        <p:nvGrpSpPr>
          <p:cNvPr id="6" name="Group 5">
            <a:extLst>
              <a:ext uri="{FF2B5EF4-FFF2-40B4-BE49-F238E27FC236}">
                <a16:creationId xmlns:a16="http://schemas.microsoft.com/office/drawing/2014/main" id="{765D8AA7-D82D-AA4F-4EF4-3D98C3F7008B}"/>
              </a:ext>
            </a:extLst>
          </p:cNvPr>
          <p:cNvGrpSpPr/>
          <p:nvPr/>
        </p:nvGrpSpPr>
        <p:grpSpPr>
          <a:xfrm>
            <a:off x="952842" y="2507634"/>
            <a:ext cx="711369" cy="835319"/>
            <a:chOff x="8343891" y="2542373"/>
            <a:chExt cx="1801887" cy="2115853"/>
          </a:xfrm>
        </p:grpSpPr>
        <p:sp>
          <p:nvSpPr>
            <p:cNvPr id="8" name="Freeform: Shape 7">
              <a:extLst>
                <a:ext uri="{FF2B5EF4-FFF2-40B4-BE49-F238E27FC236}">
                  <a16:creationId xmlns:a16="http://schemas.microsoft.com/office/drawing/2014/main" id="{A5DADA51-CEB9-A9E6-469C-4309A12D1287}"/>
                </a:ext>
              </a:extLst>
            </p:cNvPr>
            <p:cNvSpPr/>
            <p:nvPr/>
          </p:nvSpPr>
          <p:spPr>
            <a:xfrm rot="11223565" flipH="1" flipV="1">
              <a:off x="8343891" y="2542373"/>
              <a:ext cx="1763615" cy="1773252"/>
            </a:xfrm>
            <a:custGeom>
              <a:avLst/>
              <a:gdLst>
                <a:gd name="connsiteX0" fmla="*/ 0 w 517819"/>
                <a:gd name="connsiteY0" fmla="*/ 429149 h 442626"/>
                <a:gd name="connsiteX1" fmla="*/ 13478 w 517819"/>
                <a:gd name="connsiteY1" fmla="*/ 442627 h 442626"/>
                <a:gd name="connsiteX2" fmla="*/ 76248 w 517819"/>
                <a:gd name="connsiteY2" fmla="*/ 379848 h 442626"/>
                <a:gd name="connsiteX3" fmla="*/ 79781 w 517819"/>
                <a:gd name="connsiteY3" fmla="*/ 365608 h 442626"/>
                <a:gd name="connsiteX4" fmla="*/ 81515 w 517819"/>
                <a:gd name="connsiteY4" fmla="*/ 217094 h 442626"/>
                <a:gd name="connsiteX5" fmla="*/ 82467 w 517819"/>
                <a:gd name="connsiteY5" fmla="*/ 211226 h 442626"/>
                <a:gd name="connsiteX6" fmla="*/ 81620 w 517819"/>
                <a:gd name="connsiteY6" fmla="*/ 109709 h 442626"/>
                <a:gd name="connsiteX7" fmla="*/ 83972 w 517819"/>
                <a:gd name="connsiteY7" fmla="*/ 89249 h 442626"/>
                <a:gd name="connsiteX8" fmla="*/ 86973 w 517819"/>
                <a:gd name="connsiteY8" fmla="*/ 86878 h 442626"/>
                <a:gd name="connsiteX9" fmla="*/ 95621 w 517819"/>
                <a:gd name="connsiteY9" fmla="*/ 84344 h 442626"/>
                <a:gd name="connsiteX10" fmla="*/ 99546 w 517819"/>
                <a:gd name="connsiteY10" fmla="*/ 84830 h 442626"/>
                <a:gd name="connsiteX11" fmla="*/ 109823 w 517819"/>
                <a:gd name="connsiteY11" fmla="*/ 92183 h 442626"/>
                <a:gd name="connsiteX12" fmla="*/ 129273 w 517819"/>
                <a:gd name="connsiteY12" fmla="*/ 227057 h 442626"/>
                <a:gd name="connsiteX13" fmla="*/ 128730 w 517819"/>
                <a:gd name="connsiteY13" fmla="*/ 230981 h 442626"/>
                <a:gd name="connsiteX14" fmla="*/ 140160 w 517819"/>
                <a:gd name="connsiteY14" fmla="*/ 247621 h 442626"/>
                <a:gd name="connsiteX15" fmla="*/ 142827 w 517819"/>
                <a:gd name="connsiteY15" fmla="*/ 247869 h 442626"/>
                <a:gd name="connsiteX16" fmla="*/ 150095 w 517819"/>
                <a:gd name="connsiteY16" fmla="*/ 245878 h 442626"/>
                <a:gd name="connsiteX17" fmla="*/ 206807 w 517819"/>
                <a:gd name="connsiteY17" fmla="*/ 204921 h 442626"/>
                <a:gd name="connsiteX18" fmla="*/ 209436 w 517819"/>
                <a:gd name="connsiteY18" fmla="*/ 201644 h 442626"/>
                <a:gd name="connsiteX19" fmla="*/ 311820 w 517819"/>
                <a:gd name="connsiteY19" fmla="*/ 28289 h 442626"/>
                <a:gd name="connsiteX20" fmla="*/ 323136 w 517819"/>
                <a:gd name="connsiteY20" fmla="*/ 19717 h 442626"/>
                <a:gd name="connsiteX21" fmla="*/ 327812 w 517819"/>
                <a:gd name="connsiteY21" fmla="*/ 19107 h 442626"/>
                <a:gd name="connsiteX22" fmla="*/ 346529 w 517819"/>
                <a:gd name="connsiteY22" fmla="*/ 38014 h 442626"/>
                <a:gd name="connsiteX23" fmla="*/ 344272 w 517819"/>
                <a:gd name="connsiteY23" fmla="*/ 46853 h 442626"/>
                <a:gd name="connsiteX24" fmla="*/ 259223 w 517819"/>
                <a:gd name="connsiteY24" fmla="*/ 190967 h 442626"/>
                <a:gd name="connsiteX25" fmla="*/ 264059 w 517819"/>
                <a:gd name="connsiteY25" fmla="*/ 210585 h 442626"/>
                <a:gd name="connsiteX26" fmla="*/ 281559 w 517819"/>
                <a:gd name="connsiteY26" fmla="*/ 208455 h 442626"/>
                <a:gd name="connsiteX27" fmla="*/ 403517 w 517819"/>
                <a:gd name="connsiteY27" fmla="*/ 80467 h 442626"/>
                <a:gd name="connsiteX28" fmla="*/ 416081 w 517819"/>
                <a:gd name="connsiteY28" fmla="*/ 75771 h 442626"/>
                <a:gd name="connsiteX29" fmla="*/ 430206 w 517819"/>
                <a:gd name="connsiteY29" fmla="*/ 82277 h 442626"/>
                <a:gd name="connsiteX30" fmla="*/ 430206 w 517819"/>
                <a:gd name="connsiteY30" fmla="*/ 106413 h 442626"/>
                <a:gd name="connsiteX31" fmla="*/ 315973 w 517819"/>
                <a:gd name="connsiteY31" fmla="*/ 225476 h 442626"/>
                <a:gd name="connsiteX32" fmla="*/ 315716 w 517819"/>
                <a:gd name="connsiteY32" fmla="*/ 225704 h 442626"/>
                <a:gd name="connsiteX33" fmla="*/ 312439 w 517819"/>
                <a:gd name="connsiteY33" fmla="*/ 244488 h 442626"/>
                <a:gd name="connsiteX34" fmla="*/ 332237 w 517819"/>
                <a:gd name="connsiteY34" fmla="*/ 249214 h 442626"/>
                <a:gd name="connsiteX35" fmla="*/ 333842 w 517819"/>
                <a:gd name="connsiteY35" fmla="*/ 248069 h 442626"/>
                <a:gd name="connsiteX36" fmla="*/ 466182 w 517819"/>
                <a:gd name="connsiteY36" fmla="*/ 163420 h 442626"/>
                <a:gd name="connsiteX37" fmla="*/ 491900 w 517819"/>
                <a:gd name="connsiteY37" fmla="*/ 169088 h 442626"/>
                <a:gd name="connsiteX38" fmla="*/ 494376 w 517819"/>
                <a:gd name="connsiteY38" fmla="*/ 183099 h 442626"/>
                <a:gd name="connsiteX39" fmla="*/ 489423 w 517819"/>
                <a:gd name="connsiteY39" fmla="*/ 192224 h 442626"/>
                <a:gd name="connsiteX40" fmla="*/ 486089 w 517819"/>
                <a:gd name="connsiteY40" fmla="*/ 194862 h 442626"/>
                <a:gd name="connsiteX41" fmla="*/ 334432 w 517819"/>
                <a:gd name="connsiteY41" fmla="*/ 291275 h 442626"/>
                <a:gd name="connsiteX42" fmla="*/ 329794 w 517819"/>
                <a:gd name="connsiteY42" fmla="*/ 310941 h 442626"/>
                <a:gd name="connsiteX43" fmla="*/ 346224 w 517819"/>
                <a:gd name="connsiteY43" fmla="*/ 317059 h 442626"/>
                <a:gd name="connsiteX44" fmla="*/ 473688 w 517819"/>
                <a:gd name="connsiteY44" fmla="*/ 277863 h 442626"/>
                <a:gd name="connsiteX45" fmla="*/ 480089 w 517819"/>
                <a:gd name="connsiteY45" fmla="*/ 276673 h 442626"/>
                <a:gd name="connsiteX46" fmla="*/ 498577 w 517819"/>
                <a:gd name="connsiteY46" fmla="*/ 292618 h 442626"/>
                <a:gd name="connsiteX47" fmla="*/ 495329 w 517819"/>
                <a:gd name="connsiteY47" fmla="*/ 306219 h 442626"/>
                <a:gd name="connsiteX48" fmla="*/ 486823 w 517819"/>
                <a:gd name="connsiteY48" fmla="*/ 312820 h 442626"/>
                <a:gd name="connsiteX49" fmla="*/ 484232 w 517819"/>
                <a:gd name="connsiteY49" fmla="*/ 313611 h 442626"/>
                <a:gd name="connsiteX50" fmla="*/ 348444 w 517819"/>
                <a:gd name="connsiteY50" fmla="*/ 355330 h 442626"/>
                <a:gd name="connsiteX51" fmla="*/ 342586 w 517819"/>
                <a:gd name="connsiteY51" fmla="*/ 358873 h 442626"/>
                <a:gd name="connsiteX52" fmla="*/ 337966 w 517819"/>
                <a:gd name="connsiteY52" fmla="*/ 363550 h 442626"/>
                <a:gd name="connsiteX53" fmla="*/ 309753 w 517819"/>
                <a:gd name="connsiteY53" fmla="*/ 389611 h 442626"/>
                <a:gd name="connsiteX54" fmla="*/ 309753 w 517819"/>
                <a:gd name="connsiteY54" fmla="*/ 389687 h 442626"/>
                <a:gd name="connsiteX55" fmla="*/ 348720 w 517819"/>
                <a:gd name="connsiteY55" fmla="*/ 379657 h 442626"/>
                <a:gd name="connsiteX56" fmla="*/ 351396 w 517819"/>
                <a:gd name="connsiteY56" fmla="*/ 377019 h 442626"/>
                <a:gd name="connsiteX57" fmla="*/ 355206 w 517819"/>
                <a:gd name="connsiteY57" fmla="*/ 373209 h 442626"/>
                <a:gd name="connsiteX58" fmla="*/ 489242 w 517819"/>
                <a:gd name="connsiteY58" fmla="*/ 332022 h 442626"/>
                <a:gd name="connsiteX59" fmla="*/ 493585 w 517819"/>
                <a:gd name="connsiteY59" fmla="*/ 330651 h 442626"/>
                <a:gd name="connsiteX60" fmla="*/ 511874 w 517819"/>
                <a:gd name="connsiteY60" fmla="*/ 315811 h 442626"/>
                <a:gd name="connsiteX61" fmla="*/ 517160 w 517819"/>
                <a:gd name="connsiteY61" fmla="*/ 302552 h 442626"/>
                <a:gd name="connsiteX62" fmla="*/ 486923 w 517819"/>
                <a:gd name="connsiteY62" fmla="*/ 258313 h 442626"/>
                <a:gd name="connsiteX63" fmla="*/ 480012 w 517819"/>
                <a:gd name="connsiteY63" fmla="*/ 257661 h 442626"/>
                <a:gd name="connsiteX64" fmla="*/ 467487 w 517819"/>
                <a:gd name="connsiteY64" fmla="*/ 259861 h 442626"/>
                <a:gd name="connsiteX65" fmla="*/ 374961 w 517819"/>
                <a:gd name="connsiteY65" fmla="*/ 288312 h 442626"/>
                <a:gd name="connsiteX66" fmla="*/ 374846 w 517819"/>
                <a:gd name="connsiteY66" fmla="*/ 288243 h 442626"/>
                <a:gd name="connsiteX67" fmla="*/ 374885 w 517819"/>
                <a:gd name="connsiteY67" fmla="*/ 288141 h 442626"/>
                <a:gd name="connsiteX68" fmla="*/ 496272 w 517819"/>
                <a:gd name="connsiteY68" fmla="*/ 211045 h 442626"/>
                <a:gd name="connsiteX69" fmla="*/ 502863 w 517819"/>
                <a:gd name="connsiteY69" fmla="*/ 205797 h 442626"/>
                <a:gd name="connsiteX70" fmla="*/ 512978 w 517819"/>
                <a:gd name="connsiteY70" fmla="*/ 187176 h 442626"/>
                <a:gd name="connsiteX71" fmla="*/ 484276 w 517819"/>
                <a:gd name="connsiteY71" fmla="*/ 142469 h 442626"/>
                <a:gd name="connsiteX72" fmla="*/ 476069 w 517819"/>
                <a:gd name="connsiteY72" fmla="*/ 141608 h 442626"/>
                <a:gd name="connsiteX73" fmla="*/ 455981 w 517819"/>
                <a:gd name="connsiteY73" fmla="*/ 147390 h 442626"/>
                <a:gd name="connsiteX74" fmla="*/ 356626 w 517819"/>
                <a:gd name="connsiteY74" fmla="*/ 210950 h 442626"/>
                <a:gd name="connsiteX75" fmla="*/ 356493 w 517819"/>
                <a:gd name="connsiteY75" fmla="*/ 210924 h 442626"/>
                <a:gd name="connsiteX76" fmla="*/ 356502 w 517819"/>
                <a:gd name="connsiteY76" fmla="*/ 210807 h 442626"/>
                <a:gd name="connsiteX77" fmla="*/ 443951 w 517819"/>
                <a:gd name="connsiteY77" fmla="*/ 119624 h 442626"/>
                <a:gd name="connsiteX78" fmla="*/ 444360 w 517819"/>
                <a:gd name="connsiteY78" fmla="*/ 119196 h 442626"/>
                <a:gd name="connsiteX79" fmla="*/ 444932 w 517819"/>
                <a:gd name="connsiteY79" fmla="*/ 118529 h 442626"/>
                <a:gd name="connsiteX80" fmla="*/ 453285 w 517819"/>
                <a:gd name="connsiteY80" fmla="*/ 87668 h 442626"/>
                <a:gd name="connsiteX81" fmla="*/ 416081 w 517819"/>
                <a:gd name="connsiteY81" fmla="*/ 56721 h 442626"/>
                <a:gd name="connsiteX82" fmla="*/ 391173 w 517819"/>
                <a:gd name="connsiteY82" fmla="*/ 65961 h 442626"/>
                <a:gd name="connsiteX83" fmla="*/ 385362 w 517819"/>
                <a:gd name="connsiteY83" fmla="*/ 71904 h 442626"/>
                <a:gd name="connsiteX84" fmla="*/ 297180 w 517819"/>
                <a:gd name="connsiteY84" fmla="*/ 164373 h 442626"/>
                <a:gd name="connsiteX85" fmla="*/ 297047 w 517819"/>
                <a:gd name="connsiteY85" fmla="*/ 164392 h 442626"/>
                <a:gd name="connsiteX86" fmla="*/ 297028 w 517819"/>
                <a:gd name="connsiteY86" fmla="*/ 164259 h 442626"/>
                <a:gd name="connsiteX87" fmla="*/ 360636 w 517819"/>
                <a:gd name="connsiteY87" fmla="*/ 56474 h 442626"/>
                <a:gd name="connsiteX88" fmla="*/ 360759 w 517819"/>
                <a:gd name="connsiteY88" fmla="*/ 56264 h 442626"/>
                <a:gd name="connsiteX89" fmla="*/ 360883 w 517819"/>
                <a:gd name="connsiteY89" fmla="*/ 56055 h 442626"/>
                <a:gd name="connsiteX90" fmla="*/ 345898 w 517819"/>
                <a:gd name="connsiteY90" fmla="*/ 4664 h 442626"/>
                <a:gd name="connsiteX91" fmla="*/ 327774 w 517819"/>
                <a:gd name="connsiteY91" fmla="*/ 0 h 442626"/>
                <a:gd name="connsiteX92" fmla="*/ 318183 w 517819"/>
                <a:gd name="connsiteY92" fmla="*/ 1257 h 442626"/>
                <a:gd name="connsiteX93" fmla="*/ 301228 w 517819"/>
                <a:gd name="connsiteY93" fmla="*/ 11020 h 442626"/>
                <a:gd name="connsiteX94" fmla="*/ 295342 w 517819"/>
                <a:gd name="connsiteY94" fmla="*/ 18640 h 442626"/>
                <a:gd name="connsiteX95" fmla="*/ 193348 w 517819"/>
                <a:gd name="connsiteY95" fmla="*/ 191319 h 442626"/>
                <a:gd name="connsiteX96" fmla="*/ 148447 w 517819"/>
                <a:gd name="connsiteY96" fmla="*/ 224657 h 442626"/>
                <a:gd name="connsiteX97" fmla="*/ 148317 w 517819"/>
                <a:gd name="connsiteY97" fmla="*/ 224623 h 442626"/>
                <a:gd name="connsiteX98" fmla="*/ 148304 w 517819"/>
                <a:gd name="connsiteY98" fmla="*/ 224561 h 442626"/>
                <a:gd name="connsiteX99" fmla="*/ 125997 w 517819"/>
                <a:gd name="connsiteY99" fmla="*/ 82106 h 442626"/>
                <a:gd name="connsiteX100" fmla="*/ 95621 w 517819"/>
                <a:gd name="connsiteY100" fmla="*/ 65275 h 442626"/>
                <a:gd name="connsiteX101" fmla="*/ 76571 w 517819"/>
                <a:gd name="connsiteY101" fmla="*/ 70904 h 442626"/>
                <a:gd name="connsiteX102" fmla="*/ 70514 w 517819"/>
                <a:gd name="connsiteY102" fmla="*/ 75752 h 442626"/>
                <a:gd name="connsiteX103" fmla="*/ 65389 w 517819"/>
                <a:gd name="connsiteY103" fmla="*/ 119663 h 442626"/>
                <a:gd name="connsiteX104" fmla="*/ 63703 w 517819"/>
                <a:gd name="connsiteY104" fmla="*/ 207959 h 442626"/>
                <a:gd name="connsiteX105" fmla="*/ 62751 w 517819"/>
                <a:gd name="connsiteY105" fmla="*/ 213998 h 442626"/>
                <a:gd name="connsiteX106" fmla="*/ 60779 w 517819"/>
                <a:gd name="connsiteY106" fmla="*/ 368389 h 44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17819" h="442626">
                  <a:moveTo>
                    <a:pt x="0" y="429149"/>
                  </a:moveTo>
                  <a:lnTo>
                    <a:pt x="13478" y="442627"/>
                  </a:lnTo>
                  <a:lnTo>
                    <a:pt x="76248" y="379848"/>
                  </a:lnTo>
                  <a:cubicBezTo>
                    <a:pt x="79959" y="376115"/>
                    <a:pt x="81317" y="370643"/>
                    <a:pt x="79781" y="365608"/>
                  </a:cubicBezTo>
                  <a:cubicBezTo>
                    <a:pt x="64541" y="314963"/>
                    <a:pt x="73533" y="262966"/>
                    <a:pt x="81515" y="217094"/>
                  </a:cubicBezTo>
                  <a:lnTo>
                    <a:pt x="82467" y="211226"/>
                  </a:lnTo>
                  <a:cubicBezTo>
                    <a:pt x="89764" y="169050"/>
                    <a:pt x="96069" y="132626"/>
                    <a:pt x="81620" y="109709"/>
                  </a:cubicBezTo>
                  <a:cubicBezTo>
                    <a:pt x="77550" y="103172"/>
                    <a:pt x="78525" y="94692"/>
                    <a:pt x="83972" y="89249"/>
                  </a:cubicBezTo>
                  <a:cubicBezTo>
                    <a:pt x="84881" y="88350"/>
                    <a:pt x="85888" y="87554"/>
                    <a:pt x="86973" y="86878"/>
                  </a:cubicBezTo>
                  <a:cubicBezTo>
                    <a:pt x="89551" y="85217"/>
                    <a:pt x="92554" y="84337"/>
                    <a:pt x="95621" y="84344"/>
                  </a:cubicBezTo>
                  <a:cubicBezTo>
                    <a:pt x="96944" y="84345"/>
                    <a:pt x="98263" y="84508"/>
                    <a:pt x="99546" y="84830"/>
                  </a:cubicBezTo>
                  <a:cubicBezTo>
                    <a:pt x="103809" y="85826"/>
                    <a:pt x="107504" y="88470"/>
                    <a:pt x="109823" y="92183"/>
                  </a:cubicBezTo>
                  <a:cubicBezTo>
                    <a:pt x="129692" y="124149"/>
                    <a:pt x="137674" y="176955"/>
                    <a:pt x="129273" y="227057"/>
                  </a:cubicBezTo>
                  <a:lnTo>
                    <a:pt x="128730" y="230981"/>
                  </a:lnTo>
                  <a:cubicBezTo>
                    <a:pt x="127299" y="238731"/>
                    <a:pt x="132413" y="246176"/>
                    <a:pt x="140160" y="247621"/>
                  </a:cubicBezTo>
                  <a:cubicBezTo>
                    <a:pt x="141040" y="247789"/>
                    <a:pt x="141933" y="247872"/>
                    <a:pt x="142827" y="247869"/>
                  </a:cubicBezTo>
                  <a:cubicBezTo>
                    <a:pt x="145385" y="247872"/>
                    <a:pt x="147896" y="247184"/>
                    <a:pt x="150095" y="245878"/>
                  </a:cubicBezTo>
                  <a:cubicBezTo>
                    <a:pt x="170371" y="234233"/>
                    <a:pt x="189377" y="220507"/>
                    <a:pt x="206807" y="204921"/>
                  </a:cubicBezTo>
                  <a:cubicBezTo>
                    <a:pt x="207806" y="203933"/>
                    <a:pt x="208688" y="202834"/>
                    <a:pt x="209436" y="201644"/>
                  </a:cubicBezTo>
                  <a:lnTo>
                    <a:pt x="311820" y="28289"/>
                  </a:lnTo>
                  <a:cubicBezTo>
                    <a:pt x="314306" y="24044"/>
                    <a:pt x="318376" y="20961"/>
                    <a:pt x="323136" y="19717"/>
                  </a:cubicBezTo>
                  <a:cubicBezTo>
                    <a:pt x="324662" y="19310"/>
                    <a:pt x="326233" y="19105"/>
                    <a:pt x="327812" y="19107"/>
                  </a:cubicBezTo>
                  <a:cubicBezTo>
                    <a:pt x="338201" y="19160"/>
                    <a:pt x="346581" y="27625"/>
                    <a:pt x="346529" y="38014"/>
                  </a:cubicBezTo>
                  <a:cubicBezTo>
                    <a:pt x="346513" y="41101"/>
                    <a:pt x="345737" y="44137"/>
                    <a:pt x="344272" y="46853"/>
                  </a:cubicBezTo>
                  <a:lnTo>
                    <a:pt x="259223" y="190967"/>
                  </a:lnTo>
                  <a:cubicBezTo>
                    <a:pt x="255140" y="197720"/>
                    <a:pt x="257305" y="206503"/>
                    <a:pt x="264059" y="210585"/>
                  </a:cubicBezTo>
                  <a:cubicBezTo>
                    <a:pt x="269687" y="213988"/>
                    <a:pt x="276911" y="213109"/>
                    <a:pt x="281559" y="208455"/>
                  </a:cubicBezTo>
                  <a:lnTo>
                    <a:pt x="403517" y="80467"/>
                  </a:lnTo>
                  <a:cubicBezTo>
                    <a:pt x="407012" y="77456"/>
                    <a:pt x="411468" y="75790"/>
                    <a:pt x="416081" y="75771"/>
                  </a:cubicBezTo>
                  <a:cubicBezTo>
                    <a:pt x="421517" y="75752"/>
                    <a:pt x="426687" y="78133"/>
                    <a:pt x="430206" y="82277"/>
                  </a:cubicBezTo>
                  <a:cubicBezTo>
                    <a:pt x="436122" y="89235"/>
                    <a:pt x="436122" y="99455"/>
                    <a:pt x="430206" y="106413"/>
                  </a:cubicBezTo>
                  <a:lnTo>
                    <a:pt x="315973" y="225476"/>
                  </a:lnTo>
                  <a:lnTo>
                    <a:pt x="315716" y="225704"/>
                  </a:lnTo>
                  <a:cubicBezTo>
                    <a:pt x="310217" y="230345"/>
                    <a:pt x="308837" y="238259"/>
                    <a:pt x="312439" y="244488"/>
                  </a:cubicBezTo>
                  <a:cubicBezTo>
                    <a:pt x="316601" y="251260"/>
                    <a:pt x="325464" y="253375"/>
                    <a:pt x="332237" y="249214"/>
                  </a:cubicBezTo>
                  <a:cubicBezTo>
                    <a:pt x="332797" y="248869"/>
                    <a:pt x="333333" y="248487"/>
                    <a:pt x="333842" y="248069"/>
                  </a:cubicBezTo>
                  <a:lnTo>
                    <a:pt x="466182" y="163420"/>
                  </a:lnTo>
                  <a:cubicBezTo>
                    <a:pt x="474871" y="158010"/>
                    <a:pt x="486289" y="160527"/>
                    <a:pt x="491900" y="169088"/>
                  </a:cubicBezTo>
                  <a:cubicBezTo>
                    <a:pt x="494504" y="173263"/>
                    <a:pt x="495391" y="178284"/>
                    <a:pt x="494376" y="183099"/>
                  </a:cubicBezTo>
                  <a:cubicBezTo>
                    <a:pt x="493648" y="186558"/>
                    <a:pt x="491926" y="189729"/>
                    <a:pt x="489423" y="192224"/>
                  </a:cubicBezTo>
                  <a:cubicBezTo>
                    <a:pt x="488416" y="193228"/>
                    <a:pt x="487297" y="194113"/>
                    <a:pt x="486089" y="194862"/>
                  </a:cubicBezTo>
                  <a:lnTo>
                    <a:pt x="334432" y="291275"/>
                  </a:lnTo>
                  <a:cubicBezTo>
                    <a:pt x="327721" y="295425"/>
                    <a:pt x="325644" y="304229"/>
                    <a:pt x="329794" y="310941"/>
                  </a:cubicBezTo>
                  <a:cubicBezTo>
                    <a:pt x="333228" y="316496"/>
                    <a:pt x="339993" y="319014"/>
                    <a:pt x="346224" y="317059"/>
                  </a:cubicBezTo>
                  <a:lnTo>
                    <a:pt x="473688" y="277863"/>
                  </a:lnTo>
                  <a:cubicBezTo>
                    <a:pt x="475729" y="277075"/>
                    <a:pt x="477900" y="276671"/>
                    <a:pt x="480089" y="276673"/>
                  </a:cubicBezTo>
                  <a:cubicBezTo>
                    <a:pt x="489333" y="276720"/>
                    <a:pt x="497172" y="283480"/>
                    <a:pt x="498577" y="292618"/>
                  </a:cubicBezTo>
                  <a:cubicBezTo>
                    <a:pt x="499316" y="297402"/>
                    <a:pt x="498149" y="302285"/>
                    <a:pt x="495329" y="306219"/>
                  </a:cubicBezTo>
                  <a:cubicBezTo>
                    <a:pt x="493201" y="309205"/>
                    <a:pt x="490243" y="311501"/>
                    <a:pt x="486823" y="312820"/>
                  </a:cubicBezTo>
                  <a:cubicBezTo>
                    <a:pt x="485978" y="313143"/>
                    <a:pt x="485113" y="313407"/>
                    <a:pt x="484232" y="313611"/>
                  </a:cubicBezTo>
                  <a:lnTo>
                    <a:pt x="348444" y="355330"/>
                  </a:lnTo>
                  <a:cubicBezTo>
                    <a:pt x="346231" y="356015"/>
                    <a:pt x="344219" y="357231"/>
                    <a:pt x="342586" y="358873"/>
                  </a:cubicBezTo>
                  <a:lnTo>
                    <a:pt x="337966" y="363550"/>
                  </a:lnTo>
                  <a:cubicBezTo>
                    <a:pt x="329251" y="372266"/>
                    <a:pt x="319716" y="381086"/>
                    <a:pt x="309753" y="389611"/>
                  </a:cubicBezTo>
                  <a:cubicBezTo>
                    <a:pt x="309753" y="389611"/>
                    <a:pt x="309753" y="389706"/>
                    <a:pt x="309753" y="389687"/>
                  </a:cubicBezTo>
                  <a:lnTo>
                    <a:pt x="348720" y="379657"/>
                  </a:lnTo>
                  <a:cubicBezTo>
                    <a:pt x="349672" y="378762"/>
                    <a:pt x="350625" y="377800"/>
                    <a:pt x="351396" y="377019"/>
                  </a:cubicBezTo>
                  <a:lnTo>
                    <a:pt x="355206" y="373209"/>
                  </a:lnTo>
                  <a:lnTo>
                    <a:pt x="489242" y="332022"/>
                  </a:lnTo>
                  <a:cubicBezTo>
                    <a:pt x="490717" y="331655"/>
                    <a:pt x="492167" y="331197"/>
                    <a:pt x="493585" y="330651"/>
                  </a:cubicBezTo>
                  <a:cubicBezTo>
                    <a:pt x="501096" y="327760"/>
                    <a:pt x="507498" y="322565"/>
                    <a:pt x="511874" y="315811"/>
                  </a:cubicBezTo>
                  <a:cubicBezTo>
                    <a:pt x="514529" y="311802"/>
                    <a:pt x="516328" y="307288"/>
                    <a:pt x="517160" y="302552"/>
                  </a:cubicBezTo>
                  <a:cubicBezTo>
                    <a:pt x="521026" y="281986"/>
                    <a:pt x="507489" y="262179"/>
                    <a:pt x="486923" y="258313"/>
                  </a:cubicBezTo>
                  <a:cubicBezTo>
                    <a:pt x="484644" y="257885"/>
                    <a:pt x="482331" y="257667"/>
                    <a:pt x="480012" y="257661"/>
                  </a:cubicBezTo>
                  <a:cubicBezTo>
                    <a:pt x="475741" y="257658"/>
                    <a:pt x="471502" y="258403"/>
                    <a:pt x="467487" y="259861"/>
                  </a:cubicBezTo>
                  <a:lnTo>
                    <a:pt x="374961" y="288312"/>
                  </a:lnTo>
                  <a:cubicBezTo>
                    <a:pt x="374910" y="288325"/>
                    <a:pt x="374858" y="288294"/>
                    <a:pt x="374846" y="288243"/>
                  </a:cubicBezTo>
                  <a:cubicBezTo>
                    <a:pt x="374836" y="288204"/>
                    <a:pt x="374852" y="288163"/>
                    <a:pt x="374885" y="288141"/>
                  </a:cubicBezTo>
                  <a:lnTo>
                    <a:pt x="496272" y="211045"/>
                  </a:lnTo>
                  <a:cubicBezTo>
                    <a:pt x="498662" y="209554"/>
                    <a:pt x="500874" y="207794"/>
                    <a:pt x="502863" y="205797"/>
                  </a:cubicBezTo>
                  <a:cubicBezTo>
                    <a:pt x="507966" y="200700"/>
                    <a:pt x="511481" y="194232"/>
                    <a:pt x="512978" y="187176"/>
                  </a:cubicBezTo>
                  <a:cubicBezTo>
                    <a:pt x="517398" y="166905"/>
                    <a:pt x="504547" y="146889"/>
                    <a:pt x="484276" y="142469"/>
                  </a:cubicBezTo>
                  <a:cubicBezTo>
                    <a:pt x="481580" y="141882"/>
                    <a:pt x="478827" y="141593"/>
                    <a:pt x="476069" y="141608"/>
                  </a:cubicBezTo>
                  <a:cubicBezTo>
                    <a:pt x="468961" y="141603"/>
                    <a:pt x="461999" y="143608"/>
                    <a:pt x="455981" y="147390"/>
                  </a:cubicBezTo>
                  <a:lnTo>
                    <a:pt x="356626" y="210950"/>
                  </a:lnTo>
                  <a:cubicBezTo>
                    <a:pt x="356582" y="210980"/>
                    <a:pt x="356523" y="210968"/>
                    <a:pt x="356493" y="210924"/>
                  </a:cubicBezTo>
                  <a:cubicBezTo>
                    <a:pt x="356469" y="210888"/>
                    <a:pt x="356472" y="210840"/>
                    <a:pt x="356502" y="210807"/>
                  </a:cubicBezTo>
                  <a:lnTo>
                    <a:pt x="443951" y="119624"/>
                  </a:lnTo>
                  <a:lnTo>
                    <a:pt x="444360" y="119196"/>
                  </a:lnTo>
                  <a:lnTo>
                    <a:pt x="444932" y="118529"/>
                  </a:lnTo>
                  <a:cubicBezTo>
                    <a:pt x="452311" y="110072"/>
                    <a:pt x="455391" y="98692"/>
                    <a:pt x="453285" y="87668"/>
                  </a:cubicBezTo>
                  <a:cubicBezTo>
                    <a:pt x="449895" y="69773"/>
                    <a:pt x="434293" y="56796"/>
                    <a:pt x="416081" y="56721"/>
                  </a:cubicBezTo>
                  <a:cubicBezTo>
                    <a:pt x="406945" y="56749"/>
                    <a:pt x="398116" y="60024"/>
                    <a:pt x="391173" y="65961"/>
                  </a:cubicBezTo>
                  <a:lnTo>
                    <a:pt x="385362" y="71904"/>
                  </a:lnTo>
                  <a:lnTo>
                    <a:pt x="297180" y="164373"/>
                  </a:lnTo>
                  <a:cubicBezTo>
                    <a:pt x="297149" y="164415"/>
                    <a:pt x="297089" y="164423"/>
                    <a:pt x="297047" y="164392"/>
                  </a:cubicBezTo>
                  <a:cubicBezTo>
                    <a:pt x="297005" y="164361"/>
                    <a:pt x="296996" y="164301"/>
                    <a:pt x="297028" y="164259"/>
                  </a:cubicBezTo>
                  <a:lnTo>
                    <a:pt x="360636" y="56474"/>
                  </a:lnTo>
                  <a:lnTo>
                    <a:pt x="360759" y="56264"/>
                  </a:lnTo>
                  <a:lnTo>
                    <a:pt x="360883" y="56055"/>
                  </a:lnTo>
                  <a:cubicBezTo>
                    <a:pt x="370936" y="37725"/>
                    <a:pt x="364226" y="14717"/>
                    <a:pt x="345898" y="4664"/>
                  </a:cubicBezTo>
                  <a:cubicBezTo>
                    <a:pt x="340342" y="1617"/>
                    <a:pt x="334110" y="13"/>
                    <a:pt x="327774" y="0"/>
                  </a:cubicBezTo>
                  <a:cubicBezTo>
                    <a:pt x="324536" y="-2"/>
                    <a:pt x="321312" y="421"/>
                    <a:pt x="318183" y="1257"/>
                  </a:cubicBezTo>
                  <a:cubicBezTo>
                    <a:pt x="311768" y="2956"/>
                    <a:pt x="305917" y="6325"/>
                    <a:pt x="301228" y="11020"/>
                  </a:cubicBezTo>
                  <a:cubicBezTo>
                    <a:pt x="298941" y="13292"/>
                    <a:pt x="296962" y="15853"/>
                    <a:pt x="295342" y="18640"/>
                  </a:cubicBezTo>
                  <a:lnTo>
                    <a:pt x="193348" y="191319"/>
                  </a:lnTo>
                  <a:cubicBezTo>
                    <a:pt x="179389" y="203728"/>
                    <a:pt x="164363" y="214884"/>
                    <a:pt x="148447" y="224657"/>
                  </a:cubicBezTo>
                  <a:cubicBezTo>
                    <a:pt x="148401" y="224683"/>
                    <a:pt x="148343" y="224668"/>
                    <a:pt x="148317" y="224623"/>
                  </a:cubicBezTo>
                  <a:cubicBezTo>
                    <a:pt x="148305" y="224604"/>
                    <a:pt x="148301" y="224582"/>
                    <a:pt x="148304" y="224561"/>
                  </a:cubicBezTo>
                  <a:cubicBezTo>
                    <a:pt x="156096" y="171145"/>
                    <a:pt x="147704" y="117005"/>
                    <a:pt x="125997" y="82106"/>
                  </a:cubicBezTo>
                  <a:cubicBezTo>
                    <a:pt x="119430" y="71655"/>
                    <a:pt x="107964" y="65302"/>
                    <a:pt x="95621" y="65275"/>
                  </a:cubicBezTo>
                  <a:cubicBezTo>
                    <a:pt x="88859" y="65257"/>
                    <a:pt x="82238" y="67213"/>
                    <a:pt x="76571" y="70904"/>
                  </a:cubicBezTo>
                  <a:cubicBezTo>
                    <a:pt x="74380" y="72292"/>
                    <a:pt x="72348" y="73918"/>
                    <a:pt x="70514" y="75752"/>
                  </a:cubicBezTo>
                  <a:cubicBezTo>
                    <a:pt x="58804" y="87418"/>
                    <a:pt x="56681" y="105614"/>
                    <a:pt x="65389" y="119663"/>
                  </a:cubicBezTo>
                  <a:cubicBezTo>
                    <a:pt x="76048" y="136579"/>
                    <a:pt x="70047" y="171250"/>
                    <a:pt x="63703" y="207959"/>
                  </a:cubicBezTo>
                  <a:lnTo>
                    <a:pt x="62751" y="213998"/>
                  </a:lnTo>
                  <a:cubicBezTo>
                    <a:pt x="54578" y="260985"/>
                    <a:pt x="45301" y="314335"/>
                    <a:pt x="60779" y="368389"/>
                  </a:cubicBezTo>
                  <a:close/>
                </a:path>
              </a:pathLst>
            </a:custGeom>
            <a:solidFill>
              <a:srgbClr val="000000"/>
            </a:solidFill>
            <a:ln w="9525" cap="flat">
              <a:noFill/>
              <a:prstDash val="solid"/>
              <a:miter/>
            </a:ln>
          </p:spPr>
          <p:txBody>
            <a:bodyPr rtlCol="0" anchor="ctr"/>
            <a:lstStyle/>
            <a:p>
              <a:endParaRPr lang="en-GB" sz="1801"/>
            </a:p>
          </p:txBody>
        </p:sp>
        <p:sp>
          <p:nvSpPr>
            <p:cNvPr id="10" name="Freeform: Shape 9">
              <a:extLst>
                <a:ext uri="{FF2B5EF4-FFF2-40B4-BE49-F238E27FC236}">
                  <a16:creationId xmlns:a16="http://schemas.microsoft.com/office/drawing/2014/main" id="{828921F1-DC0A-D636-D8EF-EE316E7249C3}"/>
                </a:ext>
              </a:extLst>
            </p:cNvPr>
            <p:cNvSpPr/>
            <p:nvPr/>
          </p:nvSpPr>
          <p:spPr>
            <a:xfrm rot="5658026" flipH="1">
              <a:off x="8445235" y="2957682"/>
              <a:ext cx="1768502" cy="1632585"/>
            </a:xfrm>
            <a:custGeom>
              <a:avLst/>
              <a:gdLst>
                <a:gd name="connsiteX0" fmla="*/ 0 w 517819"/>
                <a:gd name="connsiteY0" fmla="*/ 429149 h 442626"/>
                <a:gd name="connsiteX1" fmla="*/ 13478 w 517819"/>
                <a:gd name="connsiteY1" fmla="*/ 442627 h 442626"/>
                <a:gd name="connsiteX2" fmla="*/ 76248 w 517819"/>
                <a:gd name="connsiteY2" fmla="*/ 379848 h 442626"/>
                <a:gd name="connsiteX3" fmla="*/ 79781 w 517819"/>
                <a:gd name="connsiteY3" fmla="*/ 365608 h 442626"/>
                <a:gd name="connsiteX4" fmla="*/ 81515 w 517819"/>
                <a:gd name="connsiteY4" fmla="*/ 217094 h 442626"/>
                <a:gd name="connsiteX5" fmla="*/ 82467 w 517819"/>
                <a:gd name="connsiteY5" fmla="*/ 211226 h 442626"/>
                <a:gd name="connsiteX6" fmla="*/ 81620 w 517819"/>
                <a:gd name="connsiteY6" fmla="*/ 109709 h 442626"/>
                <a:gd name="connsiteX7" fmla="*/ 83972 w 517819"/>
                <a:gd name="connsiteY7" fmla="*/ 89249 h 442626"/>
                <a:gd name="connsiteX8" fmla="*/ 86973 w 517819"/>
                <a:gd name="connsiteY8" fmla="*/ 86878 h 442626"/>
                <a:gd name="connsiteX9" fmla="*/ 95621 w 517819"/>
                <a:gd name="connsiteY9" fmla="*/ 84344 h 442626"/>
                <a:gd name="connsiteX10" fmla="*/ 99546 w 517819"/>
                <a:gd name="connsiteY10" fmla="*/ 84830 h 442626"/>
                <a:gd name="connsiteX11" fmla="*/ 109823 w 517819"/>
                <a:gd name="connsiteY11" fmla="*/ 92183 h 442626"/>
                <a:gd name="connsiteX12" fmla="*/ 129273 w 517819"/>
                <a:gd name="connsiteY12" fmla="*/ 227057 h 442626"/>
                <a:gd name="connsiteX13" fmla="*/ 128730 w 517819"/>
                <a:gd name="connsiteY13" fmla="*/ 230981 h 442626"/>
                <a:gd name="connsiteX14" fmla="*/ 140160 w 517819"/>
                <a:gd name="connsiteY14" fmla="*/ 247621 h 442626"/>
                <a:gd name="connsiteX15" fmla="*/ 142827 w 517819"/>
                <a:gd name="connsiteY15" fmla="*/ 247869 h 442626"/>
                <a:gd name="connsiteX16" fmla="*/ 150095 w 517819"/>
                <a:gd name="connsiteY16" fmla="*/ 245878 h 442626"/>
                <a:gd name="connsiteX17" fmla="*/ 206807 w 517819"/>
                <a:gd name="connsiteY17" fmla="*/ 204921 h 442626"/>
                <a:gd name="connsiteX18" fmla="*/ 209436 w 517819"/>
                <a:gd name="connsiteY18" fmla="*/ 201644 h 442626"/>
                <a:gd name="connsiteX19" fmla="*/ 311820 w 517819"/>
                <a:gd name="connsiteY19" fmla="*/ 28289 h 442626"/>
                <a:gd name="connsiteX20" fmla="*/ 323136 w 517819"/>
                <a:gd name="connsiteY20" fmla="*/ 19717 h 442626"/>
                <a:gd name="connsiteX21" fmla="*/ 327812 w 517819"/>
                <a:gd name="connsiteY21" fmla="*/ 19107 h 442626"/>
                <a:gd name="connsiteX22" fmla="*/ 346529 w 517819"/>
                <a:gd name="connsiteY22" fmla="*/ 38014 h 442626"/>
                <a:gd name="connsiteX23" fmla="*/ 344272 w 517819"/>
                <a:gd name="connsiteY23" fmla="*/ 46853 h 442626"/>
                <a:gd name="connsiteX24" fmla="*/ 259223 w 517819"/>
                <a:gd name="connsiteY24" fmla="*/ 190967 h 442626"/>
                <a:gd name="connsiteX25" fmla="*/ 264059 w 517819"/>
                <a:gd name="connsiteY25" fmla="*/ 210585 h 442626"/>
                <a:gd name="connsiteX26" fmla="*/ 281559 w 517819"/>
                <a:gd name="connsiteY26" fmla="*/ 208455 h 442626"/>
                <a:gd name="connsiteX27" fmla="*/ 403517 w 517819"/>
                <a:gd name="connsiteY27" fmla="*/ 80467 h 442626"/>
                <a:gd name="connsiteX28" fmla="*/ 416081 w 517819"/>
                <a:gd name="connsiteY28" fmla="*/ 75771 h 442626"/>
                <a:gd name="connsiteX29" fmla="*/ 430206 w 517819"/>
                <a:gd name="connsiteY29" fmla="*/ 82277 h 442626"/>
                <a:gd name="connsiteX30" fmla="*/ 430206 w 517819"/>
                <a:gd name="connsiteY30" fmla="*/ 106413 h 442626"/>
                <a:gd name="connsiteX31" fmla="*/ 315973 w 517819"/>
                <a:gd name="connsiteY31" fmla="*/ 225476 h 442626"/>
                <a:gd name="connsiteX32" fmla="*/ 315716 w 517819"/>
                <a:gd name="connsiteY32" fmla="*/ 225704 h 442626"/>
                <a:gd name="connsiteX33" fmla="*/ 312439 w 517819"/>
                <a:gd name="connsiteY33" fmla="*/ 244488 h 442626"/>
                <a:gd name="connsiteX34" fmla="*/ 332237 w 517819"/>
                <a:gd name="connsiteY34" fmla="*/ 249214 h 442626"/>
                <a:gd name="connsiteX35" fmla="*/ 333842 w 517819"/>
                <a:gd name="connsiteY35" fmla="*/ 248069 h 442626"/>
                <a:gd name="connsiteX36" fmla="*/ 466182 w 517819"/>
                <a:gd name="connsiteY36" fmla="*/ 163420 h 442626"/>
                <a:gd name="connsiteX37" fmla="*/ 491900 w 517819"/>
                <a:gd name="connsiteY37" fmla="*/ 169088 h 442626"/>
                <a:gd name="connsiteX38" fmla="*/ 494376 w 517819"/>
                <a:gd name="connsiteY38" fmla="*/ 183099 h 442626"/>
                <a:gd name="connsiteX39" fmla="*/ 489423 w 517819"/>
                <a:gd name="connsiteY39" fmla="*/ 192224 h 442626"/>
                <a:gd name="connsiteX40" fmla="*/ 486089 w 517819"/>
                <a:gd name="connsiteY40" fmla="*/ 194862 h 442626"/>
                <a:gd name="connsiteX41" fmla="*/ 334432 w 517819"/>
                <a:gd name="connsiteY41" fmla="*/ 291275 h 442626"/>
                <a:gd name="connsiteX42" fmla="*/ 329794 w 517819"/>
                <a:gd name="connsiteY42" fmla="*/ 310941 h 442626"/>
                <a:gd name="connsiteX43" fmla="*/ 346224 w 517819"/>
                <a:gd name="connsiteY43" fmla="*/ 317059 h 442626"/>
                <a:gd name="connsiteX44" fmla="*/ 473688 w 517819"/>
                <a:gd name="connsiteY44" fmla="*/ 277863 h 442626"/>
                <a:gd name="connsiteX45" fmla="*/ 480089 w 517819"/>
                <a:gd name="connsiteY45" fmla="*/ 276673 h 442626"/>
                <a:gd name="connsiteX46" fmla="*/ 498577 w 517819"/>
                <a:gd name="connsiteY46" fmla="*/ 292618 h 442626"/>
                <a:gd name="connsiteX47" fmla="*/ 495329 w 517819"/>
                <a:gd name="connsiteY47" fmla="*/ 306219 h 442626"/>
                <a:gd name="connsiteX48" fmla="*/ 486823 w 517819"/>
                <a:gd name="connsiteY48" fmla="*/ 312820 h 442626"/>
                <a:gd name="connsiteX49" fmla="*/ 484232 w 517819"/>
                <a:gd name="connsiteY49" fmla="*/ 313611 h 442626"/>
                <a:gd name="connsiteX50" fmla="*/ 348444 w 517819"/>
                <a:gd name="connsiteY50" fmla="*/ 355330 h 442626"/>
                <a:gd name="connsiteX51" fmla="*/ 342586 w 517819"/>
                <a:gd name="connsiteY51" fmla="*/ 358873 h 442626"/>
                <a:gd name="connsiteX52" fmla="*/ 337966 w 517819"/>
                <a:gd name="connsiteY52" fmla="*/ 363550 h 442626"/>
                <a:gd name="connsiteX53" fmla="*/ 309753 w 517819"/>
                <a:gd name="connsiteY53" fmla="*/ 389611 h 442626"/>
                <a:gd name="connsiteX54" fmla="*/ 309753 w 517819"/>
                <a:gd name="connsiteY54" fmla="*/ 389687 h 442626"/>
                <a:gd name="connsiteX55" fmla="*/ 348720 w 517819"/>
                <a:gd name="connsiteY55" fmla="*/ 379657 h 442626"/>
                <a:gd name="connsiteX56" fmla="*/ 351396 w 517819"/>
                <a:gd name="connsiteY56" fmla="*/ 377019 h 442626"/>
                <a:gd name="connsiteX57" fmla="*/ 355206 w 517819"/>
                <a:gd name="connsiteY57" fmla="*/ 373209 h 442626"/>
                <a:gd name="connsiteX58" fmla="*/ 489242 w 517819"/>
                <a:gd name="connsiteY58" fmla="*/ 332022 h 442626"/>
                <a:gd name="connsiteX59" fmla="*/ 493585 w 517819"/>
                <a:gd name="connsiteY59" fmla="*/ 330651 h 442626"/>
                <a:gd name="connsiteX60" fmla="*/ 511874 w 517819"/>
                <a:gd name="connsiteY60" fmla="*/ 315811 h 442626"/>
                <a:gd name="connsiteX61" fmla="*/ 517160 w 517819"/>
                <a:gd name="connsiteY61" fmla="*/ 302552 h 442626"/>
                <a:gd name="connsiteX62" fmla="*/ 486923 w 517819"/>
                <a:gd name="connsiteY62" fmla="*/ 258313 h 442626"/>
                <a:gd name="connsiteX63" fmla="*/ 480012 w 517819"/>
                <a:gd name="connsiteY63" fmla="*/ 257661 h 442626"/>
                <a:gd name="connsiteX64" fmla="*/ 467487 w 517819"/>
                <a:gd name="connsiteY64" fmla="*/ 259861 h 442626"/>
                <a:gd name="connsiteX65" fmla="*/ 374961 w 517819"/>
                <a:gd name="connsiteY65" fmla="*/ 288312 h 442626"/>
                <a:gd name="connsiteX66" fmla="*/ 374846 w 517819"/>
                <a:gd name="connsiteY66" fmla="*/ 288243 h 442626"/>
                <a:gd name="connsiteX67" fmla="*/ 374885 w 517819"/>
                <a:gd name="connsiteY67" fmla="*/ 288141 h 442626"/>
                <a:gd name="connsiteX68" fmla="*/ 496272 w 517819"/>
                <a:gd name="connsiteY68" fmla="*/ 211045 h 442626"/>
                <a:gd name="connsiteX69" fmla="*/ 502863 w 517819"/>
                <a:gd name="connsiteY69" fmla="*/ 205797 h 442626"/>
                <a:gd name="connsiteX70" fmla="*/ 512978 w 517819"/>
                <a:gd name="connsiteY70" fmla="*/ 187176 h 442626"/>
                <a:gd name="connsiteX71" fmla="*/ 484276 w 517819"/>
                <a:gd name="connsiteY71" fmla="*/ 142469 h 442626"/>
                <a:gd name="connsiteX72" fmla="*/ 476069 w 517819"/>
                <a:gd name="connsiteY72" fmla="*/ 141608 h 442626"/>
                <a:gd name="connsiteX73" fmla="*/ 455981 w 517819"/>
                <a:gd name="connsiteY73" fmla="*/ 147390 h 442626"/>
                <a:gd name="connsiteX74" fmla="*/ 356626 w 517819"/>
                <a:gd name="connsiteY74" fmla="*/ 210950 h 442626"/>
                <a:gd name="connsiteX75" fmla="*/ 356493 w 517819"/>
                <a:gd name="connsiteY75" fmla="*/ 210924 h 442626"/>
                <a:gd name="connsiteX76" fmla="*/ 356502 w 517819"/>
                <a:gd name="connsiteY76" fmla="*/ 210807 h 442626"/>
                <a:gd name="connsiteX77" fmla="*/ 443951 w 517819"/>
                <a:gd name="connsiteY77" fmla="*/ 119624 h 442626"/>
                <a:gd name="connsiteX78" fmla="*/ 444360 w 517819"/>
                <a:gd name="connsiteY78" fmla="*/ 119196 h 442626"/>
                <a:gd name="connsiteX79" fmla="*/ 444932 w 517819"/>
                <a:gd name="connsiteY79" fmla="*/ 118529 h 442626"/>
                <a:gd name="connsiteX80" fmla="*/ 453285 w 517819"/>
                <a:gd name="connsiteY80" fmla="*/ 87668 h 442626"/>
                <a:gd name="connsiteX81" fmla="*/ 416081 w 517819"/>
                <a:gd name="connsiteY81" fmla="*/ 56721 h 442626"/>
                <a:gd name="connsiteX82" fmla="*/ 391173 w 517819"/>
                <a:gd name="connsiteY82" fmla="*/ 65961 h 442626"/>
                <a:gd name="connsiteX83" fmla="*/ 385362 w 517819"/>
                <a:gd name="connsiteY83" fmla="*/ 71904 h 442626"/>
                <a:gd name="connsiteX84" fmla="*/ 297180 w 517819"/>
                <a:gd name="connsiteY84" fmla="*/ 164373 h 442626"/>
                <a:gd name="connsiteX85" fmla="*/ 297047 w 517819"/>
                <a:gd name="connsiteY85" fmla="*/ 164392 h 442626"/>
                <a:gd name="connsiteX86" fmla="*/ 297028 w 517819"/>
                <a:gd name="connsiteY86" fmla="*/ 164259 h 442626"/>
                <a:gd name="connsiteX87" fmla="*/ 360636 w 517819"/>
                <a:gd name="connsiteY87" fmla="*/ 56474 h 442626"/>
                <a:gd name="connsiteX88" fmla="*/ 360759 w 517819"/>
                <a:gd name="connsiteY88" fmla="*/ 56264 h 442626"/>
                <a:gd name="connsiteX89" fmla="*/ 360883 w 517819"/>
                <a:gd name="connsiteY89" fmla="*/ 56055 h 442626"/>
                <a:gd name="connsiteX90" fmla="*/ 345898 w 517819"/>
                <a:gd name="connsiteY90" fmla="*/ 4664 h 442626"/>
                <a:gd name="connsiteX91" fmla="*/ 327774 w 517819"/>
                <a:gd name="connsiteY91" fmla="*/ 0 h 442626"/>
                <a:gd name="connsiteX92" fmla="*/ 318183 w 517819"/>
                <a:gd name="connsiteY92" fmla="*/ 1257 h 442626"/>
                <a:gd name="connsiteX93" fmla="*/ 301228 w 517819"/>
                <a:gd name="connsiteY93" fmla="*/ 11020 h 442626"/>
                <a:gd name="connsiteX94" fmla="*/ 295342 w 517819"/>
                <a:gd name="connsiteY94" fmla="*/ 18640 h 442626"/>
                <a:gd name="connsiteX95" fmla="*/ 193348 w 517819"/>
                <a:gd name="connsiteY95" fmla="*/ 191319 h 442626"/>
                <a:gd name="connsiteX96" fmla="*/ 148447 w 517819"/>
                <a:gd name="connsiteY96" fmla="*/ 224657 h 442626"/>
                <a:gd name="connsiteX97" fmla="*/ 148317 w 517819"/>
                <a:gd name="connsiteY97" fmla="*/ 224623 h 442626"/>
                <a:gd name="connsiteX98" fmla="*/ 148304 w 517819"/>
                <a:gd name="connsiteY98" fmla="*/ 224561 h 442626"/>
                <a:gd name="connsiteX99" fmla="*/ 125997 w 517819"/>
                <a:gd name="connsiteY99" fmla="*/ 82106 h 442626"/>
                <a:gd name="connsiteX100" fmla="*/ 95621 w 517819"/>
                <a:gd name="connsiteY100" fmla="*/ 65275 h 442626"/>
                <a:gd name="connsiteX101" fmla="*/ 76571 w 517819"/>
                <a:gd name="connsiteY101" fmla="*/ 70904 h 442626"/>
                <a:gd name="connsiteX102" fmla="*/ 70514 w 517819"/>
                <a:gd name="connsiteY102" fmla="*/ 75752 h 442626"/>
                <a:gd name="connsiteX103" fmla="*/ 65389 w 517819"/>
                <a:gd name="connsiteY103" fmla="*/ 119663 h 442626"/>
                <a:gd name="connsiteX104" fmla="*/ 63703 w 517819"/>
                <a:gd name="connsiteY104" fmla="*/ 207959 h 442626"/>
                <a:gd name="connsiteX105" fmla="*/ 62751 w 517819"/>
                <a:gd name="connsiteY105" fmla="*/ 213998 h 442626"/>
                <a:gd name="connsiteX106" fmla="*/ 60779 w 517819"/>
                <a:gd name="connsiteY106" fmla="*/ 368389 h 442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517819" h="442626">
                  <a:moveTo>
                    <a:pt x="0" y="429149"/>
                  </a:moveTo>
                  <a:lnTo>
                    <a:pt x="13478" y="442627"/>
                  </a:lnTo>
                  <a:lnTo>
                    <a:pt x="76248" y="379848"/>
                  </a:lnTo>
                  <a:cubicBezTo>
                    <a:pt x="79959" y="376115"/>
                    <a:pt x="81317" y="370643"/>
                    <a:pt x="79781" y="365608"/>
                  </a:cubicBezTo>
                  <a:cubicBezTo>
                    <a:pt x="64541" y="314963"/>
                    <a:pt x="73533" y="262966"/>
                    <a:pt x="81515" y="217094"/>
                  </a:cubicBezTo>
                  <a:lnTo>
                    <a:pt x="82467" y="211226"/>
                  </a:lnTo>
                  <a:cubicBezTo>
                    <a:pt x="89764" y="169050"/>
                    <a:pt x="96069" y="132626"/>
                    <a:pt x="81620" y="109709"/>
                  </a:cubicBezTo>
                  <a:cubicBezTo>
                    <a:pt x="77550" y="103172"/>
                    <a:pt x="78525" y="94692"/>
                    <a:pt x="83972" y="89249"/>
                  </a:cubicBezTo>
                  <a:cubicBezTo>
                    <a:pt x="84881" y="88350"/>
                    <a:pt x="85888" y="87554"/>
                    <a:pt x="86973" y="86878"/>
                  </a:cubicBezTo>
                  <a:cubicBezTo>
                    <a:pt x="89551" y="85217"/>
                    <a:pt x="92554" y="84337"/>
                    <a:pt x="95621" y="84344"/>
                  </a:cubicBezTo>
                  <a:cubicBezTo>
                    <a:pt x="96944" y="84345"/>
                    <a:pt x="98263" y="84508"/>
                    <a:pt x="99546" y="84830"/>
                  </a:cubicBezTo>
                  <a:cubicBezTo>
                    <a:pt x="103809" y="85826"/>
                    <a:pt x="107504" y="88470"/>
                    <a:pt x="109823" y="92183"/>
                  </a:cubicBezTo>
                  <a:cubicBezTo>
                    <a:pt x="129692" y="124149"/>
                    <a:pt x="137674" y="176955"/>
                    <a:pt x="129273" y="227057"/>
                  </a:cubicBezTo>
                  <a:lnTo>
                    <a:pt x="128730" y="230981"/>
                  </a:lnTo>
                  <a:cubicBezTo>
                    <a:pt x="127299" y="238731"/>
                    <a:pt x="132413" y="246176"/>
                    <a:pt x="140160" y="247621"/>
                  </a:cubicBezTo>
                  <a:cubicBezTo>
                    <a:pt x="141040" y="247789"/>
                    <a:pt x="141933" y="247872"/>
                    <a:pt x="142827" y="247869"/>
                  </a:cubicBezTo>
                  <a:cubicBezTo>
                    <a:pt x="145385" y="247872"/>
                    <a:pt x="147896" y="247184"/>
                    <a:pt x="150095" y="245878"/>
                  </a:cubicBezTo>
                  <a:cubicBezTo>
                    <a:pt x="170371" y="234233"/>
                    <a:pt x="189377" y="220507"/>
                    <a:pt x="206807" y="204921"/>
                  </a:cubicBezTo>
                  <a:cubicBezTo>
                    <a:pt x="207806" y="203933"/>
                    <a:pt x="208688" y="202834"/>
                    <a:pt x="209436" y="201644"/>
                  </a:cubicBezTo>
                  <a:lnTo>
                    <a:pt x="311820" y="28289"/>
                  </a:lnTo>
                  <a:cubicBezTo>
                    <a:pt x="314306" y="24044"/>
                    <a:pt x="318376" y="20961"/>
                    <a:pt x="323136" y="19717"/>
                  </a:cubicBezTo>
                  <a:cubicBezTo>
                    <a:pt x="324662" y="19310"/>
                    <a:pt x="326233" y="19105"/>
                    <a:pt x="327812" y="19107"/>
                  </a:cubicBezTo>
                  <a:cubicBezTo>
                    <a:pt x="338201" y="19160"/>
                    <a:pt x="346581" y="27625"/>
                    <a:pt x="346529" y="38014"/>
                  </a:cubicBezTo>
                  <a:cubicBezTo>
                    <a:pt x="346513" y="41101"/>
                    <a:pt x="345737" y="44137"/>
                    <a:pt x="344272" y="46853"/>
                  </a:cubicBezTo>
                  <a:lnTo>
                    <a:pt x="259223" y="190967"/>
                  </a:lnTo>
                  <a:cubicBezTo>
                    <a:pt x="255140" y="197720"/>
                    <a:pt x="257305" y="206503"/>
                    <a:pt x="264059" y="210585"/>
                  </a:cubicBezTo>
                  <a:cubicBezTo>
                    <a:pt x="269687" y="213988"/>
                    <a:pt x="276911" y="213109"/>
                    <a:pt x="281559" y="208455"/>
                  </a:cubicBezTo>
                  <a:lnTo>
                    <a:pt x="403517" y="80467"/>
                  </a:lnTo>
                  <a:cubicBezTo>
                    <a:pt x="407012" y="77456"/>
                    <a:pt x="411468" y="75790"/>
                    <a:pt x="416081" y="75771"/>
                  </a:cubicBezTo>
                  <a:cubicBezTo>
                    <a:pt x="421517" y="75752"/>
                    <a:pt x="426687" y="78133"/>
                    <a:pt x="430206" y="82277"/>
                  </a:cubicBezTo>
                  <a:cubicBezTo>
                    <a:pt x="436122" y="89235"/>
                    <a:pt x="436122" y="99455"/>
                    <a:pt x="430206" y="106413"/>
                  </a:cubicBezTo>
                  <a:lnTo>
                    <a:pt x="315973" y="225476"/>
                  </a:lnTo>
                  <a:lnTo>
                    <a:pt x="315716" y="225704"/>
                  </a:lnTo>
                  <a:cubicBezTo>
                    <a:pt x="310217" y="230345"/>
                    <a:pt x="308837" y="238259"/>
                    <a:pt x="312439" y="244488"/>
                  </a:cubicBezTo>
                  <a:cubicBezTo>
                    <a:pt x="316601" y="251260"/>
                    <a:pt x="325464" y="253375"/>
                    <a:pt x="332237" y="249214"/>
                  </a:cubicBezTo>
                  <a:cubicBezTo>
                    <a:pt x="332797" y="248869"/>
                    <a:pt x="333333" y="248487"/>
                    <a:pt x="333842" y="248069"/>
                  </a:cubicBezTo>
                  <a:lnTo>
                    <a:pt x="466182" y="163420"/>
                  </a:lnTo>
                  <a:cubicBezTo>
                    <a:pt x="474871" y="158010"/>
                    <a:pt x="486289" y="160527"/>
                    <a:pt x="491900" y="169088"/>
                  </a:cubicBezTo>
                  <a:cubicBezTo>
                    <a:pt x="494504" y="173263"/>
                    <a:pt x="495391" y="178284"/>
                    <a:pt x="494376" y="183099"/>
                  </a:cubicBezTo>
                  <a:cubicBezTo>
                    <a:pt x="493648" y="186558"/>
                    <a:pt x="491926" y="189729"/>
                    <a:pt x="489423" y="192224"/>
                  </a:cubicBezTo>
                  <a:cubicBezTo>
                    <a:pt x="488416" y="193228"/>
                    <a:pt x="487297" y="194113"/>
                    <a:pt x="486089" y="194862"/>
                  </a:cubicBezTo>
                  <a:lnTo>
                    <a:pt x="334432" y="291275"/>
                  </a:lnTo>
                  <a:cubicBezTo>
                    <a:pt x="327721" y="295425"/>
                    <a:pt x="325644" y="304229"/>
                    <a:pt x="329794" y="310941"/>
                  </a:cubicBezTo>
                  <a:cubicBezTo>
                    <a:pt x="333228" y="316496"/>
                    <a:pt x="339993" y="319014"/>
                    <a:pt x="346224" y="317059"/>
                  </a:cubicBezTo>
                  <a:lnTo>
                    <a:pt x="473688" y="277863"/>
                  </a:lnTo>
                  <a:cubicBezTo>
                    <a:pt x="475729" y="277075"/>
                    <a:pt x="477900" y="276671"/>
                    <a:pt x="480089" y="276673"/>
                  </a:cubicBezTo>
                  <a:cubicBezTo>
                    <a:pt x="489333" y="276720"/>
                    <a:pt x="497172" y="283480"/>
                    <a:pt x="498577" y="292618"/>
                  </a:cubicBezTo>
                  <a:cubicBezTo>
                    <a:pt x="499316" y="297402"/>
                    <a:pt x="498149" y="302285"/>
                    <a:pt x="495329" y="306219"/>
                  </a:cubicBezTo>
                  <a:cubicBezTo>
                    <a:pt x="493201" y="309205"/>
                    <a:pt x="490243" y="311501"/>
                    <a:pt x="486823" y="312820"/>
                  </a:cubicBezTo>
                  <a:cubicBezTo>
                    <a:pt x="485978" y="313143"/>
                    <a:pt x="485113" y="313407"/>
                    <a:pt x="484232" y="313611"/>
                  </a:cubicBezTo>
                  <a:lnTo>
                    <a:pt x="348444" y="355330"/>
                  </a:lnTo>
                  <a:cubicBezTo>
                    <a:pt x="346231" y="356015"/>
                    <a:pt x="344219" y="357231"/>
                    <a:pt x="342586" y="358873"/>
                  </a:cubicBezTo>
                  <a:lnTo>
                    <a:pt x="337966" y="363550"/>
                  </a:lnTo>
                  <a:cubicBezTo>
                    <a:pt x="329251" y="372266"/>
                    <a:pt x="319716" y="381086"/>
                    <a:pt x="309753" y="389611"/>
                  </a:cubicBezTo>
                  <a:cubicBezTo>
                    <a:pt x="309753" y="389611"/>
                    <a:pt x="309753" y="389706"/>
                    <a:pt x="309753" y="389687"/>
                  </a:cubicBezTo>
                  <a:lnTo>
                    <a:pt x="348720" y="379657"/>
                  </a:lnTo>
                  <a:cubicBezTo>
                    <a:pt x="349672" y="378762"/>
                    <a:pt x="350625" y="377800"/>
                    <a:pt x="351396" y="377019"/>
                  </a:cubicBezTo>
                  <a:lnTo>
                    <a:pt x="355206" y="373209"/>
                  </a:lnTo>
                  <a:lnTo>
                    <a:pt x="489242" y="332022"/>
                  </a:lnTo>
                  <a:cubicBezTo>
                    <a:pt x="490717" y="331655"/>
                    <a:pt x="492167" y="331197"/>
                    <a:pt x="493585" y="330651"/>
                  </a:cubicBezTo>
                  <a:cubicBezTo>
                    <a:pt x="501096" y="327760"/>
                    <a:pt x="507498" y="322565"/>
                    <a:pt x="511874" y="315811"/>
                  </a:cubicBezTo>
                  <a:cubicBezTo>
                    <a:pt x="514529" y="311802"/>
                    <a:pt x="516328" y="307288"/>
                    <a:pt x="517160" y="302552"/>
                  </a:cubicBezTo>
                  <a:cubicBezTo>
                    <a:pt x="521026" y="281986"/>
                    <a:pt x="507489" y="262179"/>
                    <a:pt x="486923" y="258313"/>
                  </a:cubicBezTo>
                  <a:cubicBezTo>
                    <a:pt x="484644" y="257885"/>
                    <a:pt x="482331" y="257667"/>
                    <a:pt x="480012" y="257661"/>
                  </a:cubicBezTo>
                  <a:cubicBezTo>
                    <a:pt x="475741" y="257658"/>
                    <a:pt x="471502" y="258403"/>
                    <a:pt x="467487" y="259861"/>
                  </a:cubicBezTo>
                  <a:lnTo>
                    <a:pt x="374961" y="288312"/>
                  </a:lnTo>
                  <a:cubicBezTo>
                    <a:pt x="374910" y="288325"/>
                    <a:pt x="374858" y="288294"/>
                    <a:pt x="374846" y="288243"/>
                  </a:cubicBezTo>
                  <a:cubicBezTo>
                    <a:pt x="374836" y="288204"/>
                    <a:pt x="374852" y="288163"/>
                    <a:pt x="374885" y="288141"/>
                  </a:cubicBezTo>
                  <a:lnTo>
                    <a:pt x="496272" y="211045"/>
                  </a:lnTo>
                  <a:cubicBezTo>
                    <a:pt x="498662" y="209554"/>
                    <a:pt x="500874" y="207794"/>
                    <a:pt x="502863" y="205797"/>
                  </a:cubicBezTo>
                  <a:cubicBezTo>
                    <a:pt x="507966" y="200700"/>
                    <a:pt x="511481" y="194232"/>
                    <a:pt x="512978" y="187176"/>
                  </a:cubicBezTo>
                  <a:cubicBezTo>
                    <a:pt x="517398" y="166905"/>
                    <a:pt x="504547" y="146889"/>
                    <a:pt x="484276" y="142469"/>
                  </a:cubicBezTo>
                  <a:cubicBezTo>
                    <a:pt x="481580" y="141882"/>
                    <a:pt x="478827" y="141593"/>
                    <a:pt x="476069" y="141608"/>
                  </a:cubicBezTo>
                  <a:cubicBezTo>
                    <a:pt x="468961" y="141603"/>
                    <a:pt x="461999" y="143608"/>
                    <a:pt x="455981" y="147390"/>
                  </a:cubicBezTo>
                  <a:lnTo>
                    <a:pt x="356626" y="210950"/>
                  </a:lnTo>
                  <a:cubicBezTo>
                    <a:pt x="356582" y="210980"/>
                    <a:pt x="356523" y="210968"/>
                    <a:pt x="356493" y="210924"/>
                  </a:cubicBezTo>
                  <a:cubicBezTo>
                    <a:pt x="356469" y="210888"/>
                    <a:pt x="356472" y="210840"/>
                    <a:pt x="356502" y="210807"/>
                  </a:cubicBezTo>
                  <a:lnTo>
                    <a:pt x="443951" y="119624"/>
                  </a:lnTo>
                  <a:lnTo>
                    <a:pt x="444360" y="119196"/>
                  </a:lnTo>
                  <a:lnTo>
                    <a:pt x="444932" y="118529"/>
                  </a:lnTo>
                  <a:cubicBezTo>
                    <a:pt x="452311" y="110072"/>
                    <a:pt x="455391" y="98692"/>
                    <a:pt x="453285" y="87668"/>
                  </a:cubicBezTo>
                  <a:cubicBezTo>
                    <a:pt x="449895" y="69773"/>
                    <a:pt x="434293" y="56796"/>
                    <a:pt x="416081" y="56721"/>
                  </a:cubicBezTo>
                  <a:cubicBezTo>
                    <a:pt x="406945" y="56749"/>
                    <a:pt x="398116" y="60024"/>
                    <a:pt x="391173" y="65961"/>
                  </a:cubicBezTo>
                  <a:lnTo>
                    <a:pt x="385362" y="71904"/>
                  </a:lnTo>
                  <a:lnTo>
                    <a:pt x="297180" y="164373"/>
                  </a:lnTo>
                  <a:cubicBezTo>
                    <a:pt x="297149" y="164415"/>
                    <a:pt x="297089" y="164423"/>
                    <a:pt x="297047" y="164392"/>
                  </a:cubicBezTo>
                  <a:cubicBezTo>
                    <a:pt x="297005" y="164361"/>
                    <a:pt x="296996" y="164301"/>
                    <a:pt x="297028" y="164259"/>
                  </a:cubicBezTo>
                  <a:lnTo>
                    <a:pt x="360636" y="56474"/>
                  </a:lnTo>
                  <a:lnTo>
                    <a:pt x="360759" y="56264"/>
                  </a:lnTo>
                  <a:lnTo>
                    <a:pt x="360883" y="56055"/>
                  </a:lnTo>
                  <a:cubicBezTo>
                    <a:pt x="370936" y="37725"/>
                    <a:pt x="364226" y="14717"/>
                    <a:pt x="345898" y="4664"/>
                  </a:cubicBezTo>
                  <a:cubicBezTo>
                    <a:pt x="340342" y="1617"/>
                    <a:pt x="334110" y="13"/>
                    <a:pt x="327774" y="0"/>
                  </a:cubicBezTo>
                  <a:cubicBezTo>
                    <a:pt x="324536" y="-2"/>
                    <a:pt x="321312" y="421"/>
                    <a:pt x="318183" y="1257"/>
                  </a:cubicBezTo>
                  <a:cubicBezTo>
                    <a:pt x="311768" y="2956"/>
                    <a:pt x="305917" y="6325"/>
                    <a:pt x="301228" y="11020"/>
                  </a:cubicBezTo>
                  <a:cubicBezTo>
                    <a:pt x="298941" y="13292"/>
                    <a:pt x="296962" y="15853"/>
                    <a:pt x="295342" y="18640"/>
                  </a:cubicBezTo>
                  <a:lnTo>
                    <a:pt x="193348" y="191319"/>
                  </a:lnTo>
                  <a:cubicBezTo>
                    <a:pt x="179389" y="203728"/>
                    <a:pt x="164363" y="214884"/>
                    <a:pt x="148447" y="224657"/>
                  </a:cubicBezTo>
                  <a:cubicBezTo>
                    <a:pt x="148401" y="224683"/>
                    <a:pt x="148343" y="224668"/>
                    <a:pt x="148317" y="224623"/>
                  </a:cubicBezTo>
                  <a:cubicBezTo>
                    <a:pt x="148305" y="224604"/>
                    <a:pt x="148301" y="224582"/>
                    <a:pt x="148304" y="224561"/>
                  </a:cubicBezTo>
                  <a:cubicBezTo>
                    <a:pt x="156096" y="171145"/>
                    <a:pt x="147704" y="117005"/>
                    <a:pt x="125997" y="82106"/>
                  </a:cubicBezTo>
                  <a:cubicBezTo>
                    <a:pt x="119430" y="71655"/>
                    <a:pt x="107964" y="65302"/>
                    <a:pt x="95621" y="65275"/>
                  </a:cubicBezTo>
                  <a:cubicBezTo>
                    <a:pt x="88859" y="65257"/>
                    <a:pt x="82238" y="67213"/>
                    <a:pt x="76571" y="70904"/>
                  </a:cubicBezTo>
                  <a:cubicBezTo>
                    <a:pt x="74380" y="72292"/>
                    <a:pt x="72348" y="73918"/>
                    <a:pt x="70514" y="75752"/>
                  </a:cubicBezTo>
                  <a:cubicBezTo>
                    <a:pt x="58804" y="87418"/>
                    <a:pt x="56681" y="105614"/>
                    <a:pt x="65389" y="119663"/>
                  </a:cubicBezTo>
                  <a:cubicBezTo>
                    <a:pt x="76048" y="136579"/>
                    <a:pt x="70047" y="171250"/>
                    <a:pt x="63703" y="207959"/>
                  </a:cubicBezTo>
                  <a:lnTo>
                    <a:pt x="62751" y="213998"/>
                  </a:lnTo>
                  <a:cubicBezTo>
                    <a:pt x="54578" y="260985"/>
                    <a:pt x="45301" y="314335"/>
                    <a:pt x="60779" y="368389"/>
                  </a:cubicBezTo>
                  <a:close/>
                </a:path>
              </a:pathLst>
            </a:custGeom>
            <a:solidFill>
              <a:srgbClr val="00B050"/>
            </a:solidFill>
            <a:ln w="9525" cap="flat">
              <a:noFill/>
              <a:prstDash val="solid"/>
              <a:miter/>
            </a:ln>
          </p:spPr>
          <p:txBody>
            <a:bodyPr rtlCol="0" anchor="ctr"/>
            <a:lstStyle/>
            <a:p>
              <a:endParaRPr lang="en-GB" sz="1801"/>
            </a:p>
          </p:txBody>
        </p:sp>
      </p:grpSp>
      <p:sp>
        <p:nvSpPr>
          <p:cNvPr id="2" name="TextBox 1">
            <a:extLst>
              <a:ext uri="{FF2B5EF4-FFF2-40B4-BE49-F238E27FC236}">
                <a16:creationId xmlns:a16="http://schemas.microsoft.com/office/drawing/2014/main" id="{F76E1A8E-287D-6299-5008-F619CAB9B462}"/>
              </a:ext>
            </a:extLst>
          </p:cNvPr>
          <p:cNvSpPr txBox="1"/>
          <p:nvPr/>
        </p:nvSpPr>
        <p:spPr>
          <a:xfrm>
            <a:off x="11625943" y="6380703"/>
            <a:ext cx="426357" cy="369332"/>
          </a:xfrm>
          <a:prstGeom prst="rect">
            <a:avLst/>
          </a:prstGeom>
          <a:noFill/>
        </p:spPr>
        <p:txBody>
          <a:bodyPr wrap="square" rtlCol="0">
            <a:spAutoFit/>
          </a:bodyPr>
          <a:lstStyle/>
          <a:p>
            <a:r>
              <a:rPr lang="en-GB" dirty="0"/>
              <a:t>11</a:t>
            </a:r>
          </a:p>
        </p:txBody>
      </p:sp>
    </p:spTree>
    <p:extLst>
      <p:ext uri="{BB962C8B-B14F-4D97-AF65-F5344CB8AC3E}">
        <p14:creationId xmlns:p14="http://schemas.microsoft.com/office/powerpoint/2010/main" val="5971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694986"/>
          </a:xfrm>
          <a:prstGeom prst="rect">
            <a:avLst/>
          </a:prstGeom>
          <a:noFill/>
          <a:ln w="12700">
            <a:solidFill>
              <a:srgbClr val="A92E5C"/>
            </a:solidFill>
            <a:prstDash val="dash"/>
          </a:ln>
        </p:spPr>
        <p:txBody>
          <a:bodyPr wrap="square" rtlCol="0">
            <a:spAutoFit/>
          </a:bodyPr>
          <a:lstStyle>
            <a:defPPr>
              <a:defRPr lang="en-US"/>
            </a:defPPr>
            <a:lvl1pPr marL="342900" indent="-342900">
              <a:buClr>
                <a:srgbClr val="72292A"/>
              </a:buClr>
              <a:buFont typeface="+mj-lt"/>
              <a:buAutoNum type="arabicPeriod" startAt="4"/>
              <a:defRPr>
                <a:solidFill>
                  <a:srgbClr val="624A35"/>
                </a:solidFill>
                <a:latin typeface="Signika"/>
              </a:defRPr>
            </a:lvl1pPr>
          </a:lstStyle>
          <a:p>
            <a:pPr>
              <a:buFont typeface="+mj-lt"/>
              <a:buAutoNum type="arabicPeriod" startAt="16"/>
            </a:pPr>
            <a:r>
              <a:rPr lang="en-GB" sz="1801" dirty="0">
                <a:latin typeface="Gill Sans Nova Light (Body)"/>
              </a:rPr>
              <a:t>Use left hand and wash the right foot, including the ankle x 3 and make Khilaal</a:t>
            </a:r>
            <a:r>
              <a:rPr lang="en-GB" sz="1801" dirty="0">
                <a:solidFill>
                  <a:srgbClr val="00B050"/>
                </a:solidFill>
                <a:latin typeface="Gill Sans Nova Light (Body)"/>
              </a:rPr>
              <a:t> </a:t>
            </a:r>
            <a:r>
              <a:rPr lang="en-GB" sz="1801" dirty="0">
                <a:latin typeface="Gill Sans Nova Light (Body)"/>
              </a:rPr>
              <a:t>(use little finger of your left hand and put through in-between the toes, start with little toe of right </a:t>
            </a:r>
            <a:r>
              <a:rPr lang="en-GB" sz="1801" dirty="0">
                <a:solidFill>
                  <a:schemeClr val="accent3"/>
                </a:solidFill>
                <a:latin typeface="Gill Sans Nova Light (Body)"/>
              </a:rPr>
              <a:t>foot) x 1.</a:t>
            </a:r>
          </a:p>
          <a:p>
            <a:pPr>
              <a:buFont typeface="+mj-lt"/>
              <a:buAutoNum type="arabicPeriod" startAt="16"/>
            </a:pPr>
            <a:endParaRPr lang="en-GB" sz="1801" dirty="0">
              <a:latin typeface="Gill Sans Nova Light (Body)"/>
            </a:endParaRPr>
          </a:p>
          <a:p>
            <a:pPr>
              <a:buFont typeface="+mj-lt"/>
              <a:buAutoNum type="arabicPeriod" startAt="16"/>
            </a:pPr>
            <a:r>
              <a:rPr lang="en-GB" sz="1801" dirty="0">
                <a:latin typeface="Gill Sans Nova Light (Body)"/>
              </a:rPr>
              <a:t>Now wash the left foot, including the ankle x 3 and make </a:t>
            </a:r>
            <a:r>
              <a:rPr lang="en-GB" sz="1801" dirty="0">
                <a:solidFill>
                  <a:schemeClr val="accent3"/>
                </a:solidFill>
                <a:latin typeface="Gill Sans Nova Light (Body)"/>
              </a:rPr>
              <a:t>Khilaal x 1,</a:t>
            </a:r>
            <a:r>
              <a:rPr lang="en-GB" sz="1801" dirty="0">
                <a:latin typeface="Gill Sans Nova Light (Body)"/>
              </a:rPr>
              <a:t> (finishing with little toe on left)</a:t>
            </a:r>
            <a:r>
              <a:rPr lang="en-GB" sz="1801" b="1" dirty="0">
                <a:latin typeface="Gill Sans Nova Light (Body)"/>
              </a:rPr>
              <a:t>.</a:t>
            </a:r>
          </a:p>
          <a:p>
            <a:pPr>
              <a:buFont typeface="+mj-lt"/>
              <a:buAutoNum type="arabicPeriod" startAt="16"/>
            </a:pPr>
            <a:endParaRPr lang="en-GB" sz="1801" b="1" dirty="0">
              <a:latin typeface="Gill Sans Nova Light (Body)"/>
            </a:endParaRPr>
          </a:p>
          <a:p>
            <a:pPr marL="0" indent="0">
              <a:buNone/>
            </a:pPr>
            <a:endParaRPr lang="en-GB" sz="1801" b="1" dirty="0">
              <a:latin typeface="Gill Sans Nova Light (Body)"/>
            </a:endParaRPr>
          </a:p>
          <a:p>
            <a:pPr>
              <a:buFont typeface="+mj-lt"/>
              <a:buAutoNum type="arabicPeriod" startAt="16"/>
            </a:pPr>
            <a:endParaRPr lang="en-GB" sz="1801" dirty="0">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696482" cy="3694986"/>
          </a:xfrm>
          <a:prstGeom prst="rect">
            <a:avLst/>
          </a:prstGeom>
          <a:noFill/>
          <a:ln w="12700">
            <a:solidFill>
              <a:srgbClr val="A92E5C"/>
            </a:solidFill>
            <a:prstDash val="dash"/>
          </a:ln>
        </p:spPr>
        <p:txBody>
          <a:bodyPr wrap="square" rtlCol="0">
            <a:spAutoFit/>
          </a:bodyPr>
          <a:lstStyle/>
          <a:p>
            <a:pPr marL="355604" lvl="1"/>
            <a:r>
              <a:rPr lang="en-GB" sz="1801" dirty="0">
                <a:solidFill>
                  <a:srgbClr val="624A35"/>
                </a:solidFill>
                <a:latin typeface="Gill Sans Nova Light (Body)"/>
              </a:rPr>
              <a:t>Reference: (at 4.09 on the video) : </a:t>
            </a:r>
            <a:r>
              <a:rPr lang="en-GB" sz="1801" dirty="0">
                <a:latin typeface="Gill Sans Nova Light (Body)"/>
                <a:hlinkClick r:id="rId4"/>
              </a:rPr>
              <a:t>The Moment You Get to Jannah | Ep. 2 | #JannahSeries with Dr. Omar Suleiman (youtube.com)</a:t>
            </a:r>
            <a:endParaRPr lang="en-GB" sz="1801" dirty="0">
              <a:latin typeface="Gill Sans Nova Light (Body)"/>
            </a:endParaRPr>
          </a:p>
          <a:p>
            <a:pPr marL="355604" lvl="1"/>
            <a:endParaRPr lang="en-GB" sz="1801" dirty="0">
              <a:solidFill>
                <a:srgbClr val="624A35"/>
              </a:solidFill>
              <a:latin typeface="Gill Sans Nova Light (Body)"/>
            </a:endParaRPr>
          </a:p>
          <a:p>
            <a:pPr marL="355604" lvl="1"/>
            <a:r>
              <a:rPr lang="en-GB" sz="1801" b="1" u="sng" dirty="0">
                <a:solidFill>
                  <a:srgbClr val="624A35"/>
                </a:solidFill>
                <a:latin typeface="Gill Sans Nova Light (Body)"/>
              </a:rPr>
              <a:t>Your Wudu is now complete!</a:t>
            </a:r>
          </a:p>
          <a:p>
            <a:pPr marL="355604" lvl="1"/>
            <a:endParaRPr lang="en-GB" sz="1801" dirty="0">
              <a:solidFill>
                <a:srgbClr val="624A35"/>
              </a:solidFill>
              <a:latin typeface="Gill Sans Nova Light (Body)"/>
            </a:endParaRPr>
          </a:p>
          <a:p>
            <a:pPr marL="355604" lvl="1"/>
            <a:endParaRPr lang="en-GB" sz="1801" dirty="0">
              <a:solidFill>
                <a:srgbClr val="624A35"/>
              </a:solidFill>
              <a:latin typeface="Gill Sans Nova Light (Body)"/>
            </a:endParaRPr>
          </a:p>
          <a:p>
            <a:pPr marL="355604" lvl="1"/>
            <a:endParaRPr lang="en-GB" sz="1801" dirty="0">
              <a:solidFill>
                <a:srgbClr val="624A35"/>
              </a:solidFill>
              <a:latin typeface="Gill Sans Nova Light (Body)"/>
            </a:endParaRPr>
          </a:p>
          <a:p>
            <a:pPr marL="355604" lvl="1"/>
            <a:endParaRPr lang="en-GB" sz="1801" dirty="0">
              <a:solidFill>
                <a:srgbClr val="624A35"/>
              </a:solidFill>
              <a:latin typeface="Gill Sans Nova Light (Body)"/>
            </a:endParaRPr>
          </a:p>
          <a:p>
            <a:pPr marL="355604" lvl="1"/>
            <a:endParaRPr lang="en-GB" sz="1801" dirty="0">
              <a:solidFill>
                <a:srgbClr val="624A35"/>
              </a:solidFill>
              <a:latin typeface="Gill Sans Nova Light (Body)"/>
            </a:endParaRPr>
          </a:p>
          <a:p>
            <a:pPr marL="355604" lvl="1"/>
            <a:endParaRPr lang="en-GB" sz="1801" dirty="0">
              <a:solidFill>
                <a:srgbClr val="624A35"/>
              </a:solidFill>
              <a:latin typeface="Gill Sans Nova Light (Body)"/>
            </a:endParaRPr>
          </a:p>
          <a:p>
            <a:pPr marL="355604" lvl="1"/>
            <a:endParaRPr lang="en-GB" sz="1801" dirty="0">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7"/>
            <a:ext cx="3696482" cy="3694986"/>
          </a:xfrm>
          <a:prstGeom prst="rect">
            <a:avLst/>
          </a:prstGeom>
          <a:noFill/>
          <a:ln w="12700">
            <a:solidFill>
              <a:srgbClr val="A92E5C"/>
            </a:solidFill>
            <a:prstDash val="dash"/>
          </a:ln>
        </p:spPr>
        <p:txBody>
          <a:bodyPr wrap="square" rtlCol="0">
            <a:spAutoFit/>
          </a:bodyPr>
          <a:lstStyle/>
          <a:p>
            <a:pPr lvl="1" indent="-457200">
              <a:buClr>
                <a:srgbClr val="72292A"/>
              </a:buClr>
              <a:buFont typeface="+mj-lt"/>
              <a:buAutoNum type="arabicPeriod" startAt="18"/>
            </a:pPr>
            <a:r>
              <a:rPr lang="en-GB" sz="1801" dirty="0">
                <a:solidFill>
                  <a:srgbClr val="624A35"/>
                </a:solidFill>
                <a:latin typeface="Gill Sans Nova Light (Body)"/>
              </a:rPr>
              <a:t>“…No one of you performs wudu perfectly and then says, </a:t>
            </a:r>
          </a:p>
          <a:p>
            <a:pPr lvl="1" indent="-457200">
              <a:buClr>
                <a:srgbClr val="72292A"/>
              </a:buClr>
              <a:buFont typeface="+mj-lt"/>
              <a:buAutoNum type="arabicPeriod" startAt="18"/>
            </a:pPr>
            <a:endParaRPr lang="en-GB" sz="1801" dirty="0">
              <a:solidFill>
                <a:srgbClr val="624A35"/>
              </a:solidFill>
              <a:latin typeface="Gill Sans Nova Light (Body)"/>
            </a:endParaRPr>
          </a:p>
          <a:p>
            <a:pPr marL="457200" lvl="2">
              <a:buClr>
                <a:srgbClr val="72292A"/>
              </a:buClr>
            </a:pPr>
            <a:r>
              <a:rPr lang="en-GB" sz="1801" dirty="0">
                <a:solidFill>
                  <a:srgbClr val="624A35"/>
                </a:solidFill>
                <a:latin typeface="Gill Sans Nova Light (Body)"/>
              </a:rPr>
              <a:t>“</a:t>
            </a:r>
            <a:r>
              <a:rPr lang="en-GB" sz="1801" b="1" dirty="0">
                <a:solidFill>
                  <a:srgbClr val="624A35"/>
                </a:solidFill>
                <a:latin typeface="Gill Sans Nova Light (Body)"/>
              </a:rPr>
              <a:t>Ash-</a:t>
            </a:r>
            <a:r>
              <a:rPr lang="en-GB" sz="1801" b="1" dirty="0" err="1">
                <a:solidFill>
                  <a:srgbClr val="624A35"/>
                </a:solidFill>
                <a:latin typeface="Gill Sans Nova Light (Body)"/>
              </a:rPr>
              <a:t>hadu</a:t>
            </a:r>
            <a:r>
              <a:rPr lang="en-GB" sz="1801" b="1" dirty="0">
                <a:solidFill>
                  <a:srgbClr val="624A35"/>
                </a:solidFill>
                <a:latin typeface="Gill Sans Nova Light (Body)"/>
              </a:rPr>
              <a:t> al-</a:t>
            </a:r>
            <a:r>
              <a:rPr lang="en-GB" sz="1801" b="1" dirty="0" err="1">
                <a:solidFill>
                  <a:srgbClr val="624A35"/>
                </a:solidFill>
                <a:latin typeface="Gill Sans Nova Light (Body)"/>
              </a:rPr>
              <a:t>laa</a:t>
            </a:r>
            <a:r>
              <a:rPr lang="en-GB" sz="1801" b="1" dirty="0">
                <a:solidFill>
                  <a:srgbClr val="624A35"/>
                </a:solidFill>
                <a:latin typeface="Gill Sans Nova Light (Body)"/>
              </a:rPr>
              <a:t> </a:t>
            </a:r>
            <a:r>
              <a:rPr lang="en-GB" sz="1801" b="1" dirty="0" err="1">
                <a:solidFill>
                  <a:srgbClr val="624A35"/>
                </a:solidFill>
                <a:latin typeface="Gill Sans Nova Light (Body)"/>
              </a:rPr>
              <a:t>ilaha</a:t>
            </a:r>
            <a:r>
              <a:rPr lang="en-GB" sz="1801" b="1" dirty="0">
                <a:solidFill>
                  <a:srgbClr val="624A35"/>
                </a:solidFill>
                <a:latin typeface="Gill Sans Nova Light (Body)"/>
              </a:rPr>
              <a:t> il-</a:t>
            </a:r>
            <a:r>
              <a:rPr lang="en-GB" sz="1801" b="1" dirty="0" err="1">
                <a:solidFill>
                  <a:srgbClr val="624A35"/>
                </a:solidFill>
                <a:latin typeface="Gill Sans Nova Light (Body)"/>
              </a:rPr>
              <a:t>lal</a:t>
            </a:r>
            <a:r>
              <a:rPr lang="en-GB" sz="1801" b="1" dirty="0">
                <a:solidFill>
                  <a:srgbClr val="624A35"/>
                </a:solidFill>
                <a:latin typeface="Gill Sans Nova Light (Body)"/>
              </a:rPr>
              <a:t>-</a:t>
            </a:r>
            <a:r>
              <a:rPr lang="en-GB" sz="1801" b="1" dirty="0" err="1">
                <a:solidFill>
                  <a:srgbClr val="624A35"/>
                </a:solidFill>
                <a:latin typeface="Gill Sans Nova Light (Body)"/>
              </a:rPr>
              <a:t>lahu</a:t>
            </a:r>
            <a:r>
              <a:rPr lang="en-GB" sz="1801" b="1" dirty="0">
                <a:solidFill>
                  <a:srgbClr val="624A35"/>
                </a:solidFill>
                <a:latin typeface="Gill Sans Nova Light (Body)"/>
              </a:rPr>
              <a:t> </a:t>
            </a:r>
            <a:r>
              <a:rPr lang="en-GB" sz="1801" b="1" dirty="0" err="1">
                <a:solidFill>
                  <a:srgbClr val="624A35"/>
                </a:solidFill>
                <a:latin typeface="Gill Sans Nova Light (Body)"/>
              </a:rPr>
              <a:t>wahdahu</a:t>
            </a:r>
            <a:r>
              <a:rPr lang="en-GB" sz="1801" b="1" dirty="0">
                <a:solidFill>
                  <a:srgbClr val="624A35"/>
                </a:solidFill>
                <a:latin typeface="Gill Sans Nova Light (Body)"/>
              </a:rPr>
              <a:t> la </a:t>
            </a:r>
            <a:r>
              <a:rPr lang="en-GB" sz="1801" b="1" dirty="0" err="1">
                <a:solidFill>
                  <a:srgbClr val="624A35"/>
                </a:solidFill>
                <a:latin typeface="Gill Sans Nova Light (Body)"/>
              </a:rPr>
              <a:t>sharika</a:t>
            </a:r>
            <a:r>
              <a:rPr lang="en-GB" sz="1801" b="1" dirty="0">
                <a:solidFill>
                  <a:srgbClr val="624A35"/>
                </a:solidFill>
                <a:latin typeface="Gill Sans Nova Light (Body)"/>
              </a:rPr>
              <a:t> </a:t>
            </a:r>
            <a:r>
              <a:rPr lang="en-GB" sz="1801" b="1" dirty="0" err="1">
                <a:solidFill>
                  <a:srgbClr val="624A35"/>
                </a:solidFill>
                <a:latin typeface="Gill Sans Nova Light (Body)"/>
              </a:rPr>
              <a:t>lahu</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ash-</a:t>
            </a:r>
            <a:r>
              <a:rPr lang="en-GB" sz="1801" b="1" dirty="0" err="1">
                <a:solidFill>
                  <a:srgbClr val="624A35"/>
                </a:solidFill>
                <a:latin typeface="Gill Sans Nova Light (Body)"/>
              </a:rPr>
              <a:t>hadu</a:t>
            </a:r>
            <a:r>
              <a:rPr lang="en-GB" sz="1801" b="1" dirty="0">
                <a:solidFill>
                  <a:srgbClr val="624A35"/>
                </a:solidFill>
                <a:latin typeface="Gill Sans Nova Light (Body)"/>
              </a:rPr>
              <a:t> anna Muhammadan </a:t>
            </a:r>
            <a:r>
              <a:rPr lang="en-GB" sz="1801" b="1" dirty="0" err="1">
                <a:solidFill>
                  <a:srgbClr val="624A35"/>
                </a:solidFill>
                <a:latin typeface="Gill Sans Nova Light (Body)"/>
              </a:rPr>
              <a:t>abduhu</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rasuluhu</a:t>
            </a:r>
            <a:r>
              <a:rPr lang="en-GB" sz="1801" b="1" dirty="0">
                <a:solidFill>
                  <a:srgbClr val="624A35"/>
                </a:solidFill>
                <a:latin typeface="Gill Sans Nova Light (Body)"/>
              </a:rPr>
              <a:t>”</a:t>
            </a:r>
            <a:endParaRPr lang="en-GB" sz="1801" dirty="0">
              <a:solidFill>
                <a:srgbClr val="624A35"/>
              </a:solidFill>
              <a:latin typeface="Gill Sans Nova Light (Body)"/>
            </a:endParaRPr>
          </a:p>
          <a:p>
            <a:pPr marL="457200" lvl="2">
              <a:buClr>
                <a:srgbClr val="72292A"/>
              </a:buClr>
            </a:pPr>
            <a:endParaRPr lang="en-GB" sz="1801" dirty="0">
              <a:solidFill>
                <a:srgbClr val="624A35"/>
              </a:solidFill>
              <a:latin typeface="Gill Sans Nova Light (Body)"/>
            </a:endParaRPr>
          </a:p>
          <a:p>
            <a:pPr marL="457200" lvl="2">
              <a:buClr>
                <a:srgbClr val="72292A"/>
              </a:buClr>
            </a:pPr>
            <a:r>
              <a:rPr lang="en-GB" sz="1801" dirty="0">
                <a:solidFill>
                  <a:srgbClr val="624A35"/>
                </a:solidFill>
                <a:latin typeface="Gill Sans Nova Light (Body)"/>
              </a:rPr>
              <a:t>except that </a:t>
            </a:r>
            <a:r>
              <a:rPr lang="en-GB" sz="1801" b="1" dirty="0">
                <a:solidFill>
                  <a:srgbClr val="00B050"/>
                </a:solidFill>
                <a:uFill>
                  <a:solidFill>
                    <a:schemeClr val="accent2"/>
                  </a:solidFill>
                </a:uFill>
                <a:latin typeface="Gill Sans Nova Light (Body)"/>
              </a:rPr>
              <a:t>all eight gates of paradise</a:t>
            </a:r>
            <a:r>
              <a:rPr lang="en-GB" sz="1801" b="1" dirty="0">
                <a:solidFill>
                  <a:srgbClr val="624A35"/>
                </a:solidFill>
                <a:latin typeface="Gill Sans Nova Light (Body)"/>
              </a:rPr>
              <a:t> </a:t>
            </a:r>
            <a:r>
              <a:rPr lang="en-GB" sz="1801" dirty="0">
                <a:solidFill>
                  <a:srgbClr val="624A35"/>
                </a:solidFill>
                <a:latin typeface="Gill Sans Nova Light (Body)"/>
              </a:rPr>
              <a:t>will be open for you and you can choose which one to enter from.”</a:t>
            </a:r>
          </a:p>
          <a:p>
            <a:pPr marL="457200" lvl="2">
              <a:buClr>
                <a:srgbClr val="72292A"/>
              </a:buClr>
            </a:pPr>
            <a:endParaRPr lang="en-GB" sz="1801" dirty="0">
              <a:solidFill>
                <a:srgbClr val="624A35"/>
              </a:solidFill>
              <a:latin typeface="Gill Sans Nova Light (Body)"/>
            </a:endParaRPr>
          </a:p>
        </p:txBody>
      </p:sp>
      <p:sp>
        <p:nvSpPr>
          <p:cNvPr id="2" name="TextBox 1">
            <a:extLst>
              <a:ext uri="{FF2B5EF4-FFF2-40B4-BE49-F238E27FC236}">
                <a16:creationId xmlns:a16="http://schemas.microsoft.com/office/drawing/2014/main" id="{C4C0F6C8-18CD-6704-7DF3-86E71DED1D19}"/>
              </a:ext>
            </a:extLst>
          </p:cNvPr>
          <p:cNvSpPr txBox="1"/>
          <p:nvPr/>
        </p:nvSpPr>
        <p:spPr>
          <a:xfrm>
            <a:off x="11625943" y="6380703"/>
            <a:ext cx="426357" cy="369332"/>
          </a:xfrm>
          <a:prstGeom prst="rect">
            <a:avLst/>
          </a:prstGeom>
          <a:noFill/>
        </p:spPr>
        <p:txBody>
          <a:bodyPr wrap="square" rtlCol="0">
            <a:spAutoFit/>
          </a:bodyPr>
          <a:lstStyle/>
          <a:p>
            <a:r>
              <a:rPr lang="en-GB" dirty="0"/>
              <a:t>12</a:t>
            </a:r>
          </a:p>
        </p:txBody>
      </p:sp>
    </p:spTree>
    <p:extLst>
      <p:ext uri="{BB962C8B-B14F-4D97-AF65-F5344CB8AC3E}">
        <p14:creationId xmlns:p14="http://schemas.microsoft.com/office/powerpoint/2010/main" val="2063332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D784-FCE9-3B11-3596-056D9F59BFFF}"/>
              </a:ext>
            </a:extLst>
          </p:cNvPr>
          <p:cNvSpPr>
            <a:spLocks noGrp="1"/>
          </p:cNvSpPr>
          <p:nvPr>
            <p:ph type="title"/>
          </p:nvPr>
        </p:nvSpPr>
        <p:spPr>
          <a:xfrm>
            <a:off x="1757492" y="656859"/>
            <a:ext cx="4338510" cy="1253995"/>
          </a:xfrm>
        </p:spPr>
        <p:txBody>
          <a:bodyPr/>
          <a:lstStyle/>
          <a:p>
            <a:r>
              <a:rPr lang="en-GB"/>
              <a:t>Do’s and Don’ts</a:t>
            </a:r>
          </a:p>
        </p:txBody>
      </p:sp>
      <p:sp>
        <p:nvSpPr>
          <p:cNvPr id="5" name="Content Placeholder 4">
            <a:extLst>
              <a:ext uri="{FF2B5EF4-FFF2-40B4-BE49-F238E27FC236}">
                <a16:creationId xmlns:a16="http://schemas.microsoft.com/office/drawing/2014/main" id="{74BC8FF5-DD0C-2101-E64D-D8633502403F}"/>
              </a:ext>
            </a:extLst>
          </p:cNvPr>
          <p:cNvSpPr>
            <a:spLocks noGrp="1"/>
          </p:cNvSpPr>
          <p:nvPr>
            <p:ph sz="quarter" idx="4"/>
          </p:nvPr>
        </p:nvSpPr>
        <p:spPr>
          <a:xfrm>
            <a:off x="1757492" y="1910853"/>
            <a:ext cx="4570158" cy="4879518"/>
          </a:xfrm>
        </p:spPr>
        <p:txBody>
          <a:bodyPr>
            <a:noAutofit/>
          </a:bodyPr>
          <a:lstStyle/>
          <a:p>
            <a:pPr marL="342904" indent="-342904">
              <a:buFont typeface="Wingdings" panose="05000000000000000000" pitchFamily="2" charset="2"/>
              <a:buChar char="ü"/>
            </a:pPr>
            <a:r>
              <a:rPr lang="en-GB" sz="1801">
                <a:latin typeface="Gill Sans Nova Light (Body)"/>
              </a:rPr>
              <a:t>Take care to ensure </a:t>
            </a:r>
            <a:r>
              <a:rPr lang="en-GB" sz="1801" b="1">
                <a:latin typeface="Gill Sans Nova Light (Body)"/>
              </a:rPr>
              <a:t>every part </a:t>
            </a:r>
            <a:r>
              <a:rPr lang="en-GB" sz="1801">
                <a:latin typeface="Gill Sans Nova Light (Body)"/>
              </a:rPr>
              <a:t>including in-between the fingers and toes are washed / wet by the water. Use your hands to spread and rub water over your skin.</a:t>
            </a:r>
          </a:p>
          <a:p>
            <a:pPr marL="342904" indent="-342904">
              <a:buFont typeface="Wingdings" panose="05000000000000000000" pitchFamily="2" charset="2"/>
              <a:buChar char="ü"/>
            </a:pPr>
            <a:r>
              <a:rPr lang="en-GB" sz="1801">
                <a:latin typeface="Gill Sans Nova Light (Body)"/>
              </a:rPr>
              <a:t>Keep </a:t>
            </a:r>
            <a:r>
              <a:rPr lang="en-GB" sz="1801" b="1">
                <a:latin typeface="Gill Sans Nova Light (Body)"/>
              </a:rPr>
              <a:t>full concentration </a:t>
            </a:r>
            <a:r>
              <a:rPr lang="en-GB" sz="1801">
                <a:latin typeface="Gill Sans Nova Light (Body)"/>
              </a:rPr>
              <a:t>throughout wudu as it will help with focusing in Salah.</a:t>
            </a:r>
          </a:p>
          <a:p>
            <a:pPr marL="342904" indent="-342904">
              <a:buFont typeface="Wingdings" panose="05000000000000000000" pitchFamily="2" charset="2"/>
              <a:buChar char="ü"/>
            </a:pPr>
            <a:r>
              <a:rPr lang="en-GB" sz="1801">
                <a:latin typeface="Gill Sans Nova Light (Body)"/>
              </a:rPr>
              <a:t>A doubt will not break Wudu. If you remember making Wudu but cannot remember if the wudu has broken, the Wudu will be </a:t>
            </a:r>
            <a:r>
              <a:rPr lang="en-GB" sz="1801" b="1">
                <a:latin typeface="Gill Sans Nova Light (Body)"/>
              </a:rPr>
              <a:t>considered valid.</a:t>
            </a:r>
          </a:p>
        </p:txBody>
      </p:sp>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676380" y="1910853"/>
            <a:ext cx="4570160" cy="4879518"/>
          </a:xfrm>
          <a:prstGeom prst="rect">
            <a:avLst/>
          </a:prstGeom>
        </p:spPr>
        <p:txBody>
          <a:bodyPr vert="horz" lIns="91440" tIns="45721" rIns="91440" bIns="45721" rtlCol="0">
            <a:no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4" indent="-342904">
              <a:buClr>
                <a:schemeClr val="accent2"/>
              </a:buClr>
              <a:buSzPct val="80000"/>
              <a:buFont typeface="Yu Gothic UI Semibold" panose="020B0700000000000000" pitchFamily="34" charset="-128"/>
              <a:buChar char="X"/>
            </a:pPr>
            <a:r>
              <a:rPr lang="en-GB" sz="1801" b="1">
                <a:latin typeface="Gill Sans Nova Light (Body)"/>
              </a:rPr>
              <a:t>Do not re-do </a:t>
            </a:r>
            <a:r>
              <a:rPr lang="en-GB" sz="1801">
                <a:latin typeface="Gill Sans Nova Light (Body)"/>
              </a:rPr>
              <a:t>your Wudu if you have taken a shower. Wudu is valid, if the </a:t>
            </a:r>
            <a:r>
              <a:rPr lang="en-GB" sz="1801" b="1" u="sng">
                <a:latin typeface="Gill Sans Nova Light (Body)"/>
              </a:rPr>
              <a:t>4 </a:t>
            </a:r>
            <a:r>
              <a:rPr lang="en-GB" sz="1801" b="1" u="sng" err="1">
                <a:latin typeface="Gill Sans Nova Light (Body)"/>
              </a:rPr>
              <a:t>fardh</a:t>
            </a:r>
            <a:r>
              <a:rPr lang="en-GB" sz="1801" b="1" u="sng">
                <a:latin typeface="Gill Sans Nova Light (Body)"/>
              </a:rPr>
              <a:t> parts </a:t>
            </a:r>
            <a:r>
              <a:rPr lang="en-GB" sz="1801">
                <a:latin typeface="Gill Sans Nova Light (Body)"/>
              </a:rPr>
              <a:t>of wudu is washed, even if you didn’t have intention of Wudu.</a:t>
            </a:r>
          </a:p>
          <a:p>
            <a:pPr marL="342904" indent="-342904">
              <a:buClr>
                <a:schemeClr val="accent2"/>
              </a:buClr>
              <a:buSzPct val="80000"/>
              <a:buFont typeface="Yu Gothic UI Semibold" panose="020B0700000000000000" pitchFamily="34" charset="-128"/>
              <a:buChar char="X"/>
            </a:pPr>
            <a:r>
              <a:rPr lang="en-GB" sz="1801" b="1">
                <a:latin typeface="Gill Sans Nova Light (Body)"/>
              </a:rPr>
              <a:t>Do not </a:t>
            </a:r>
            <a:r>
              <a:rPr lang="en-GB" sz="1801">
                <a:latin typeface="Gill Sans Nova Light (Body)"/>
              </a:rPr>
              <a:t>splash or </a:t>
            </a:r>
            <a:r>
              <a:rPr lang="en-GB" sz="1801" b="1">
                <a:latin typeface="Gill Sans Nova Light (Body)"/>
              </a:rPr>
              <a:t>waste</a:t>
            </a:r>
            <a:r>
              <a:rPr lang="en-GB" sz="1801">
                <a:latin typeface="Gill Sans Nova Light (Body)"/>
              </a:rPr>
              <a:t> water.</a:t>
            </a:r>
          </a:p>
          <a:p>
            <a:pPr marL="342904" indent="-342904">
              <a:buClr>
                <a:schemeClr val="accent2"/>
              </a:buClr>
              <a:buSzPct val="80000"/>
              <a:buFont typeface="Yu Gothic UI Semibold" panose="020B0700000000000000" pitchFamily="34" charset="-128"/>
              <a:buChar char="X"/>
            </a:pPr>
            <a:r>
              <a:rPr lang="en-GB" sz="1801" b="1">
                <a:latin typeface="Gill Sans Nova Light (Body)"/>
              </a:rPr>
              <a:t>Do not talk </a:t>
            </a:r>
            <a:r>
              <a:rPr lang="en-GB" sz="1801">
                <a:latin typeface="Gill Sans Nova Light (Body)"/>
              </a:rPr>
              <a:t>of worldly affairs during Wudu.</a:t>
            </a:r>
          </a:p>
          <a:p>
            <a:pPr marL="342904" indent="-342904">
              <a:buClr>
                <a:schemeClr val="accent2"/>
              </a:buClr>
              <a:buSzPct val="80000"/>
              <a:buFont typeface="Yu Gothic UI Semibold" panose="020B0700000000000000" pitchFamily="34" charset="-128"/>
              <a:buChar char="X"/>
            </a:pPr>
            <a:r>
              <a:rPr lang="en-GB" sz="1801" b="1">
                <a:latin typeface="Gill Sans Nova Light (Body)"/>
              </a:rPr>
              <a:t>Do not </a:t>
            </a:r>
            <a:r>
              <a:rPr lang="en-GB" sz="1801">
                <a:latin typeface="Gill Sans Nova Light (Body)"/>
              </a:rPr>
              <a:t>do Wudu against the sunnah methods, (i.e. to washing your hands, face or feet 4 or 5 times).</a:t>
            </a:r>
          </a:p>
          <a:p>
            <a:pPr marL="342904" indent="-342904">
              <a:buFont typeface="Gill Sans Nova Light" panose="020B0302020104020203" pitchFamily="34" charset="0"/>
              <a:buChar char="Χ"/>
            </a:pPr>
            <a:endParaRPr lang="en-GB" sz="1801">
              <a:latin typeface="Gill Sans Nova Light (Body)"/>
            </a:endParaRPr>
          </a:p>
        </p:txBody>
      </p:sp>
      <p:sp>
        <p:nvSpPr>
          <p:cNvPr id="7" name="TextBox 6">
            <a:extLst>
              <a:ext uri="{FF2B5EF4-FFF2-40B4-BE49-F238E27FC236}">
                <a16:creationId xmlns:a16="http://schemas.microsoft.com/office/drawing/2014/main" id="{551B59C7-019B-6D0B-04C5-E3FBEE282CC9}"/>
              </a:ext>
            </a:extLst>
          </p:cNvPr>
          <p:cNvSpPr txBox="1"/>
          <p:nvPr/>
        </p:nvSpPr>
        <p:spPr>
          <a:xfrm>
            <a:off x="11625943" y="6380703"/>
            <a:ext cx="426357" cy="369332"/>
          </a:xfrm>
          <a:prstGeom prst="rect">
            <a:avLst/>
          </a:prstGeom>
          <a:noFill/>
        </p:spPr>
        <p:txBody>
          <a:bodyPr wrap="square" rtlCol="0">
            <a:spAutoFit/>
          </a:bodyPr>
          <a:lstStyle/>
          <a:p>
            <a:r>
              <a:rPr lang="en-GB" dirty="0"/>
              <a:t>13</a:t>
            </a:r>
          </a:p>
        </p:txBody>
      </p:sp>
    </p:spTree>
    <p:extLst>
      <p:ext uri="{BB962C8B-B14F-4D97-AF65-F5344CB8AC3E}">
        <p14:creationId xmlns:p14="http://schemas.microsoft.com/office/powerpoint/2010/main" val="3523723058"/>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D784-FCE9-3B11-3596-056D9F59BFFF}"/>
              </a:ext>
            </a:extLst>
          </p:cNvPr>
          <p:cNvSpPr>
            <a:spLocks noGrp="1"/>
          </p:cNvSpPr>
          <p:nvPr>
            <p:ph type="title"/>
          </p:nvPr>
        </p:nvSpPr>
        <p:spPr>
          <a:xfrm>
            <a:off x="1757492" y="656859"/>
            <a:ext cx="5390560" cy="1253995"/>
          </a:xfrm>
        </p:spPr>
        <p:txBody>
          <a:bodyPr>
            <a:normAutofit/>
          </a:bodyPr>
          <a:lstStyle/>
          <a:p>
            <a:r>
              <a:rPr lang="en-GB"/>
              <a:t>What breaks Wudu?</a:t>
            </a:r>
          </a:p>
        </p:txBody>
      </p:sp>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676380" y="1910853"/>
            <a:ext cx="4570160" cy="2828295"/>
          </a:xfrm>
          <a:prstGeom prst="rect">
            <a:avLst/>
          </a:prstGeom>
        </p:spPr>
        <p:txBody>
          <a:bodyPr vert="horz" lIns="91440" tIns="45721" rIns="91440" bIns="45721" rtlCol="0">
            <a:no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4" indent="-342904">
              <a:buClr>
                <a:schemeClr val="accent2"/>
              </a:buClr>
              <a:buSzPct val="80000"/>
              <a:buFont typeface="Yu Gothic UI Semibold" panose="020B0700000000000000" pitchFamily="34" charset="-128"/>
              <a:buChar char="X"/>
            </a:pPr>
            <a:r>
              <a:rPr lang="en-GB" sz="1801">
                <a:latin typeface="Gill Sans Nova Light (Body)"/>
              </a:rPr>
              <a:t>Fainting due to some illness or other reason</a:t>
            </a:r>
          </a:p>
          <a:p>
            <a:pPr marL="342904" indent="-342904">
              <a:buClr>
                <a:schemeClr val="accent2"/>
              </a:buClr>
              <a:buSzPct val="80000"/>
              <a:buFont typeface="Yu Gothic UI Semibold" panose="020B0700000000000000" pitchFamily="34" charset="-128"/>
              <a:buChar char="X"/>
            </a:pPr>
            <a:r>
              <a:rPr lang="en-GB" sz="1801">
                <a:latin typeface="Gill Sans Nova Light (Body)"/>
              </a:rPr>
              <a:t>Becoming Insane or going Mad</a:t>
            </a:r>
          </a:p>
          <a:p>
            <a:pPr marL="342904" indent="-342904">
              <a:buClr>
                <a:schemeClr val="accent2"/>
              </a:buClr>
              <a:buSzPct val="80000"/>
              <a:buFont typeface="Yu Gothic UI Semibold" panose="020B0700000000000000" pitchFamily="34" charset="-128"/>
              <a:buChar char="X"/>
            </a:pPr>
            <a:r>
              <a:rPr lang="en-GB" sz="1801">
                <a:latin typeface="Gill Sans Nova Light (Body)"/>
              </a:rPr>
              <a:t>Laughing aloud whilst in Namaz</a:t>
            </a:r>
          </a:p>
          <a:p>
            <a:pPr marL="342904" indent="-342904">
              <a:buClr>
                <a:schemeClr val="accent2"/>
              </a:buClr>
              <a:buSzPct val="80000"/>
              <a:buFont typeface="Yu Gothic UI Semibold" panose="020B0700000000000000" pitchFamily="34" charset="-128"/>
              <a:buChar char="X"/>
            </a:pPr>
            <a:r>
              <a:rPr lang="en-GB" sz="1801">
                <a:latin typeface="Gill Sans Nova Light (Body)"/>
              </a:rPr>
              <a:t>Flowing of blood or pus from any part of the body </a:t>
            </a:r>
          </a:p>
        </p:txBody>
      </p:sp>
      <p:sp>
        <p:nvSpPr>
          <p:cNvPr id="8" name="Content Placeholder 4">
            <a:extLst>
              <a:ext uri="{FF2B5EF4-FFF2-40B4-BE49-F238E27FC236}">
                <a16:creationId xmlns:a16="http://schemas.microsoft.com/office/drawing/2014/main" id="{353D1076-5E72-D899-C185-BF844EF6DB01}"/>
              </a:ext>
            </a:extLst>
          </p:cNvPr>
          <p:cNvSpPr txBox="1">
            <a:spLocks/>
          </p:cNvSpPr>
          <p:nvPr/>
        </p:nvSpPr>
        <p:spPr>
          <a:xfrm>
            <a:off x="1757492" y="1910853"/>
            <a:ext cx="4570160" cy="2828295"/>
          </a:xfrm>
          <a:prstGeom prst="rect">
            <a:avLst/>
          </a:prstGeom>
        </p:spPr>
        <p:txBody>
          <a:bodyPr vert="horz" lIns="91440" tIns="45721" rIns="91440" bIns="45721" rtlCol="0">
            <a:no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4" indent="-342904">
              <a:buClr>
                <a:schemeClr val="accent2"/>
              </a:buClr>
              <a:buSzPct val="80000"/>
              <a:buFont typeface="Yu Gothic UI Semibold" panose="020B0700000000000000" pitchFamily="34" charset="-128"/>
              <a:buChar char="X"/>
            </a:pPr>
            <a:r>
              <a:rPr lang="en-GB" sz="1801">
                <a:latin typeface="Gill Sans Nova Light (Body)"/>
              </a:rPr>
              <a:t>Discharging Urine, Stool</a:t>
            </a:r>
          </a:p>
          <a:p>
            <a:pPr marL="342904" indent="-342904">
              <a:buClr>
                <a:schemeClr val="accent2"/>
              </a:buClr>
              <a:buSzPct val="80000"/>
              <a:buFont typeface="Yu Gothic UI Semibold" panose="020B0700000000000000" pitchFamily="34" charset="-128"/>
              <a:buChar char="X"/>
            </a:pPr>
            <a:r>
              <a:rPr lang="en-GB" sz="1801">
                <a:latin typeface="Gill Sans Nova Light (Body)"/>
              </a:rPr>
              <a:t>Discharging Gases</a:t>
            </a:r>
          </a:p>
          <a:p>
            <a:pPr marL="342904" indent="-342904">
              <a:buClr>
                <a:schemeClr val="accent2"/>
              </a:buClr>
              <a:buSzPct val="80000"/>
              <a:buFont typeface="Yu Gothic UI Semibold" panose="020B0700000000000000" pitchFamily="34" charset="-128"/>
              <a:buChar char="X"/>
            </a:pPr>
            <a:r>
              <a:rPr lang="en-GB" sz="1801">
                <a:latin typeface="Gill Sans Nova Light (Body)"/>
              </a:rPr>
              <a:t>Vomiting a Mouthful</a:t>
            </a:r>
          </a:p>
          <a:p>
            <a:pPr marL="342904" indent="-342904">
              <a:buClr>
                <a:schemeClr val="accent2"/>
              </a:buClr>
              <a:buSzPct val="80000"/>
              <a:buFont typeface="Yu Gothic UI Semibold" panose="020B0700000000000000" pitchFamily="34" charset="-128"/>
              <a:buChar char="X"/>
            </a:pPr>
            <a:r>
              <a:rPr lang="en-GB" sz="1801">
                <a:latin typeface="Gill Sans Nova Light (Body)"/>
              </a:rPr>
              <a:t>Falling asleep lying down or by resting the body against something</a:t>
            </a:r>
          </a:p>
        </p:txBody>
      </p:sp>
      <p:sp>
        <p:nvSpPr>
          <p:cNvPr id="5" name="TextBox 4">
            <a:extLst>
              <a:ext uri="{FF2B5EF4-FFF2-40B4-BE49-F238E27FC236}">
                <a16:creationId xmlns:a16="http://schemas.microsoft.com/office/drawing/2014/main" id="{48C5D1CC-9A2A-465C-9E73-4673FA98A30A}"/>
              </a:ext>
            </a:extLst>
          </p:cNvPr>
          <p:cNvSpPr txBox="1"/>
          <p:nvPr/>
        </p:nvSpPr>
        <p:spPr>
          <a:xfrm>
            <a:off x="11625943" y="6380703"/>
            <a:ext cx="426357" cy="369332"/>
          </a:xfrm>
          <a:prstGeom prst="rect">
            <a:avLst/>
          </a:prstGeom>
          <a:noFill/>
        </p:spPr>
        <p:txBody>
          <a:bodyPr wrap="square" rtlCol="0">
            <a:spAutoFit/>
          </a:bodyPr>
          <a:lstStyle/>
          <a:p>
            <a:r>
              <a:rPr lang="en-GB" dirty="0"/>
              <a:t>14</a:t>
            </a:r>
          </a:p>
        </p:txBody>
      </p:sp>
    </p:spTree>
    <p:extLst>
      <p:ext uri="{BB962C8B-B14F-4D97-AF65-F5344CB8AC3E}">
        <p14:creationId xmlns:p14="http://schemas.microsoft.com/office/powerpoint/2010/main" val="6757224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900598" y="2465714"/>
            <a:ext cx="8323490" cy="855543"/>
          </a:xfrm>
        </p:spPr>
        <p:txBody>
          <a:bodyPr/>
          <a:lstStyle/>
          <a:p>
            <a:r>
              <a:rPr lang="en-US"/>
              <a:t>What is Salah?</a:t>
            </a:r>
          </a:p>
        </p:txBody>
      </p:sp>
      <p:sp>
        <p:nvSpPr>
          <p:cNvPr id="3" name="Text Placeholder 2">
            <a:extLst>
              <a:ext uri="{FF2B5EF4-FFF2-40B4-BE49-F238E27FC236}">
                <a16:creationId xmlns:a16="http://schemas.microsoft.com/office/drawing/2014/main" id="{C9CFA000-38C2-F344-E543-42483390408A}"/>
              </a:ext>
            </a:extLst>
          </p:cNvPr>
          <p:cNvSpPr>
            <a:spLocks noGrp="1"/>
          </p:cNvSpPr>
          <p:nvPr>
            <p:ph type="body" idx="1"/>
          </p:nvPr>
        </p:nvSpPr>
        <p:spPr>
          <a:xfrm>
            <a:off x="1669338" y="3479509"/>
            <a:ext cx="8853332" cy="1361436"/>
          </a:xfrm>
        </p:spPr>
        <p:txBody>
          <a:bodyPr>
            <a:normAutofit/>
          </a:bodyPr>
          <a:lstStyle/>
          <a:p>
            <a:pPr marL="342904" indent="-342904">
              <a:buFont typeface="Arial" panose="020B0604020202020204" pitchFamily="34" charset="0"/>
              <a:buChar char="•"/>
            </a:pPr>
            <a:r>
              <a:rPr lang="en-US" sz="2200"/>
              <a:t>It’s one of the 5 pillars of Islam</a:t>
            </a:r>
          </a:p>
          <a:p>
            <a:pPr marL="342904" indent="-342904">
              <a:buFont typeface="Arial" panose="020B0604020202020204" pitchFamily="34" charset="0"/>
              <a:buChar char="•"/>
            </a:pPr>
            <a:r>
              <a:rPr lang="en-US" sz="2200"/>
              <a:t>In Islam it is mandatory to offer the 5 daily Salah</a:t>
            </a:r>
          </a:p>
          <a:p>
            <a:endParaRPr lang="en-US" sz="2200"/>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1"/>
          </p:nvPr>
        </p:nvSpPr>
        <p:spPr>
          <a:xfrm>
            <a:off x="8820104" y="3767750"/>
            <a:ext cx="945474" cy="1936750"/>
          </a:xfrm>
        </p:spPr>
        <p:txBody>
          <a:bodyPr/>
          <a:lstStyle/>
          <a:p>
            <a:r>
              <a:rPr lang="en-US"/>
              <a:t>”</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sz="quarter" idx="10"/>
          </p:nvPr>
        </p:nvSpPr>
        <p:spPr>
          <a:xfrm>
            <a:off x="3371897" y="2048718"/>
            <a:ext cx="941833" cy="1936750"/>
          </a:xfrm>
        </p:spPr>
        <p:txBody>
          <a:bodyPr/>
          <a:lstStyle/>
          <a:p>
            <a:r>
              <a:rPr lang="en-US"/>
              <a:t>“</a:t>
            </a:r>
          </a:p>
        </p:txBody>
      </p:sp>
      <p:sp>
        <p:nvSpPr>
          <p:cNvPr id="4" name="TextBox 3">
            <a:extLst>
              <a:ext uri="{FF2B5EF4-FFF2-40B4-BE49-F238E27FC236}">
                <a16:creationId xmlns:a16="http://schemas.microsoft.com/office/drawing/2014/main" id="{1033A8A0-5B63-14F1-DE34-6418B3E08B62}"/>
              </a:ext>
            </a:extLst>
          </p:cNvPr>
          <p:cNvSpPr txBox="1"/>
          <p:nvPr/>
        </p:nvSpPr>
        <p:spPr>
          <a:xfrm>
            <a:off x="11625943" y="6380703"/>
            <a:ext cx="426357" cy="369332"/>
          </a:xfrm>
          <a:prstGeom prst="rect">
            <a:avLst/>
          </a:prstGeom>
          <a:noFill/>
        </p:spPr>
        <p:txBody>
          <a:bodyPr wrap="square" rtlCol="0">
            <a:spAutoFit/>
          </a:bodyPr>
          <a:lstStyle/>
          <a:p>
            <a:r>
              <a:rPr lang="en-GB" dirty="0"/>
              <a:t>15</a:t>
            </a:r>
          </a:p>
        </p:txBody>
      </p:sp>
    </p:spTree>
    <p:extLst>
      <p:ext uri="{BB962C8B-B14F-4D97-AF65-F5344CB8AC3E}">
        <p14:creationId xmlns:p14="http://schemas.microsoft.com/office/powerpoint/2010/main" val="1563980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p:txBody>
          <a:bodyPr/>
          <a:lstStyle/>
          <a:p>
            <a:r>
              <a:rPr lang="en-US">
                <a:solidFill>
                  <a:schemeClr val="accent3"/>
                </a:solidFill>
                <a:latin typeface="Baskerville Old Face (Headings)"/>
              </a:rPr>
              <a:t>Five Daily Salah</a:t>
            </a:r>
            <a:endParaRPr lang="en-US">
              <a:latin typeface="Baskerville Old Face (Headings)"/>
            </a:endParaRPr>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2326541044"/>
              </p:ext>
            </p:extLst>
          </p:nvPr>
        </p:nvGraphicFramePr>
        <p:xfrm>
          <a:off x="263892" y="2700016"/>
          <a:ext cx="11562875" cy="40573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 name="Group 2">
            <a:extLst>
              <a:ext uri="{FF2B5EF4-FFF2-40B4-BE49-F238E27FC236}">
                <a16:creationId xmlns:a16="http://schemas.microsoft.com/office/drawing/2014/main" id="{34B9E2AA-EC26-F293-71E0-81B5A027D2AF}"/>
              </a:ext>
            </a:extLst>
          </p:cNvPr>
          <p:cNvGrpSpPr/>
          <p:nvPr/>
        </p:nvGrpSpPr>
        <p:grpSpPr>
          <a:xfrm>
            <a:off x="339049" y="2857771"/>
            <a:ext cx="530645" cy="525541"/>
            <a:chOff x="562920" y="2850250"/>
            <a:chExt cx="530645" cy="525542"/>
          </a:xfrm>
        </p:grpSpPr>
        <p:sp>
          <p:nvSpPr>
            <p:cNvPr id="28" name="Oval 27">
              <a:extLst>
                <a:ext uri="{FF2B5EF4-FFF2-40B4-BE49-F238E27FC236}">
                  <a16:creationId xmlns:a16="http://schemas.microsoft.com/office/drawing/2014/main" id="{C85DE8C6-C722-7BA1-B54B-571650C87DEB}"/>
                </a:ext>
              </a:extLst>
            </p:cNvPr>
            <p:cNvSpPr/>
            <p:nvPr/>
          </p:nvSpPr>
          <p:spPr>
            <a:xfrm>
              <a:off x="562920" y="2850250"/>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2" name="Graphic 31" descr="Fanous outline">
              <a:extLst>
                <a:ext uri="{FF2B5EF4-FFF2-40B4-BE49-F238E27FC236}">
                  <a16:creationId xmlns:a16="http://schemas.microsoft.com/office/drawing/2014/main" id="{3281A940-08A7-2D82-138F-D1D983D85B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3925" y="2930571"/>
              <a:ext cx="371795" cy="365126"/>
            </a:xfrm>
            <a:prstGeom prst="rect">
              <a:avLst/>
            </a:prstGeom>
          </p:spPr>
        </p:pic>
        <p:pic>
          <p:nvPicPr>
            <p:cNvPr id="33" name="Graphic 32" descr="Fire outline">
              <a:extLst>
                <a:ext uri="{FF2B5EF4-FFF2-40B4-BE49-F238E27FC236}">
                  <a16:creationId xmlns:a16="http://schemas.microsoft.com/office/drawing/2014/main" id="{B30BE2B6-9221-903B-4EDA-714F6FBF9FC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62247" y="3055785"/>
              <a:ext cx="167153" cy="159937"/>
            </a:xfrm>
            <a:prstGeom prst="rect">
              <a:avLst/>
            </a:prstGeom>
          </p:spPr>
        </p:pic>
      </p:grpSp>
      <p:grpSp>
        <p:nvGrpSpPr>
          <p:cNvPr id="9" name="Group 8">
            <a:extLst>
              <a:ext uri="{FF2B5EF4-FFF2-40B4-BE49-F238E27FC236}">
                <a16:creationId xmlns:a16="http://schemas.microsoft.com/office/drawing/2014/main" id="{9BFF26C7-42D9-A135-3CE1-287C810E3AF0}"/>
              </a:ext>
            </a:extLst>
          </p:cNvPr>
          <p:cNvGrpSpPr/>
          <p:nvPr/>
        </p:nvGrpSpPr>
        <p:grpSpPr>
          <a:xfrm>
            <a:off x="7317492" y="2857771"/>
            <a:ext cx="530645" cy="525541"/>
            <a:chOff x="7315764" y="2850250"/>
            <a:chExt cx="530645" cy="525542"/>
          </a:xfrm>
        </p:grpSpPr>
        <p:sp>
          <p:nvSpPr>
            <p:cNvPr id="30" name="Oval 29">
              <a:extLst>
                <a:ext uri="{FF2B5EF4-FFF2-40B4-BE49-F238E27FC236}">
                  <a16:creationId xmlns:a16="http://schemas.microsoft.com/office/drawing/2014/main" id="{B349A479-DB2B-FB92-8F7D-DD4E9D9C07D9}"/>
                </a:ext>
              </a:extLst>
            </p:cNvPr>
            <p:cNvSpPr/>
            <p:nvPr/>
          </p:nvSpPr>
          <p:spPr>
            <a:xfrm>
              <a:off x="7315764" y="2850250"/>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34" name="Graphic 33" descr="Moon and stars outline">
              <a:extLst>
                <a:ext uri="{FF2B5EF4-FFF2-40B4-BE49-F238E27FC236}">
                  <a16:creationId xmlns:a16="http://schemas.microsoft.com/office/drawing/2014/main" id="{9D7B9B5C-E6E1-F9B2-7F47-A9E544FBCE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6581732">
              <a:off x="7413068" y="2928949"/>
              <a:ext cx="366293" cy="368142"/>
            </a:xfrm>
            <a:prstGeom prst="rect">
              <a:avLst/>
            </a:prstGeom>
          </p:spPr>
        </p:pic>
      </p:grpSp>
      <p:grpSp>
        <p:nvGrpSpPr>
          <p:cNvPr id="6" name="Group 5">
            <a:extLst>
              <a:ext uri="{FF2B5EF4-FFF2-40B4-BE49-F238E27FC236}">
                <a16:creationId xmlns:a16="http://schemas.microsoft.com/office/drawing/2014/main" id="{4CEAAB6C-203B-A0A8-6AB8-B72CF577EE97}"/>
              </a:ext>
            </a:extLst>
          </p:cNvPr>
          <p:cNvGrpSpPr/>
          <p:nvPr/>
        </p:nvGrpSpPr>
        <p:grpSpPr>
          <a:xfrm>
            <a:off x="2667390" y="2851616"/>
            <a:ext cx="530645" cy="525541"/>
            <a:chOff x="2821241" y="2850250"/>
            <a:chExt cx="530645" cy="525542"/>
          </a:xfrm>
        </p:grpSpPr>
        <p:sp>
          <p:nvSpPr>
            <p:cNvPr id="20" name="Oval 19">
              <a:extLst>
                <a:ext uri="{FF2B5EF4-FFF2-40B4-BE49-F238E27FC236}">
                  <a16:creationId xmlns:a16="http://schemas.microsoft.com/office/drawing/2014/main" id="{0B5331AE-8F73-DB2A-AF53-650DF3D88D23}"/>
                </a:ext>
              </a:extLst>
            </p:cNvPr>
            <p:cNvSpPr/>
            <p:nvPr/>
          </p:nvSpPr>
          <p:spPr>
            <a:xfrm>
              <a:off x="2821241" y="2850250"/>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43" name="Graphic 42" descr="Dim (Medium Sun) with solid fill">
              <a:extLst>
                <a:ext uri="{FF2B5EF4-FFF2-40B4-BE49-F238E27FC236}">
                  <a16:creationId xmlns:a16="http://schemas.microsoft.com/office/drawing/2014/main" id="{4E22BE80-E2AA-5683-06F9-1F3227ED6CA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864719" y="2908849"/>
              <a:ext cx="439957" cy="439957"/>
            </a:xfrm>
            <a:prstGeom prst="rect">
              <a:avLst/>
            </a:prstGeom>
          </p:spPr>
        </p:pic>
      </p:grpSp>
      <p:grpSp>
        <p:nvGrpSpPr>
          <p:cNvPr id="10" name="Group 9">
            <a:extLst>
              <a:ext uri="{FF2B5EF4-FFF2-40B4-BE49-F238E27FC236}">
                <a16:creationId xmlns:a16="http://schemas.microsoft.com/office/drawing/2014/main" id="{52BFCE93-A548-A458-3F28-4D0B5A656131}"/>
              </a:ext>
            </a:extLst>
          </p:cNvPr>
          <p:cNvGrpSpPr/>
          <p:nvPr/>
        </p:nvGrpSpPr>
        <p:grpSpPr>
          <a:xfrm>
            <a:off x="9638182" y="2845515"/>
            <a:ext cx="530645" cy="525541"/>
            <a:chOff x="9626093" y="2850248"/>
            <a:chExt cx="530645" cy="525542"/>
          </a:xfrm>
        </p:grpSpPr>
        <p:sp>
          <p:nvSpPr>
            <p:cNvPr id="31" name="Oval 30">
              <a:extLst>
                <a:ext uri="{FF2B5EF4-FFF2-40B4-BE49-F238E27FC236}">
                  <a16:creationId xmlns:a16="http://schemas.microsoft.com/office/drawing/2014/main" id="{9A68599F-2443-08E4-3DBF-986496FACEEC}"/>
                </a:ext>
              </a:extLst>
            </p:cNvPr>
            <p:cNvSpPr/>
            <p:nvPr/>
          </p:nvSpPr>
          <p:spPr>
            <a:xfrm>
              <a:off x="9626093" y="2850248"/>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45" name="Graphic 44" descr="Stars outline">
              <a:extLst>
                <a:ext uri="{FF2B5EF4-FFF2-40B4-BE49-F238E27FC236}">
                  <a16:creationId xmlns:a16="http://schemas.microsoft.com/office/drawing/2014/main" id="{9AC331DA-9FF7-D8B5-D02D-A5B86254047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95690" y="2933102"/>
              <a:ext cx="391449" cy="391449"/>
            </a:xfrm>
            <a:prstGeom prst="rect">
              <a:avLst/>
            </a:prstGeom>
          </p:spPr>
        </p:pic>
      </p:grpSp>
      <p:sp>
        <p:nvSpPr>
          <p:cNvPr id="46" name="TextBox 45">
            <a:extLst>
              <a:ext uri="{FF2B5EF4-FFF2-40B4-BE49-F238E27FC236}">
                <a16:creationId xmlns:a16="http://schemas.microsoft.com/office/drawing/2014/main" id="{CA04C86D-CDE9-460B-10F6-4341502473AA}"/>
              </a:ext>
            </a:extLst>
          </p:cNvPr>
          <p:cNvSpPr txBox="1"/>
          <p:nvPr/>
        </p:nvSpPr>
        <p:spPr>
          <a:xfrm>
            <a:off x="290079" y="3533412"/>
            <a:ext cx="2332894" cy="1195392"/>
          </a:xfrm>
          <a:prstGeom prst="rect">
            <a:avLst/>
          </a:prstGeom>
          <a:noFill/>
        </p:spPr>
        <p:txBody>
          <a:bodyPr wrap="square" rtlCol="0">
            <a:spAutoFit/>
          </a:bodyPr>
          <a:lstStyle/>
          <a:p>
            <a:r>
              <a:rPr lang="en-GB" sz="1801" b="1">
                <a:latin typeface="Gill Sans Nova Light (Body)"/>
              </a:rPr>
              <a:t>4 Units (</a:t>
            </a:r>
            <a:r>
              <a:rPr lang="en-GB" sz="1801" b="1" err="1">
                <a:latin typeface="Gill Sans Nova Light (Body)"/>
              </a:rPr>
              <a:t>Raka’aat</a:t>
            </a:r>
            <a:r>
              <a:rPr lang="en-GB" sz="1801" b="1">
                <a:latin typeface="Gill Sans Nova Light (Body)"/>
              </a:rPr>
              <a:t>)</a:t>
            </a:r>
          </a:p>
          <a:p>
            <a:endParaRPr lang="en-GB" sz="800" b="1">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2 </a:t>
            </a:r>
            <a:r>
              <a:rPr lang="en-US" sz="1600">
                <a:solidFill>
                  <a:schemeClr val="accent3"/>
                </a:solidFill>
                <a:latin typeface="Gill Sans Nova Light (Body)"/>
                <a:cs typeface="Gill Sans Light" panose="020B0302020104020203" pitchFamily="34" charset="-79"/>
              </a:rPr>
              <a:t>Sunnat </a:t>
            </a:r>
            <a:r>
              <a:rPr lang="en-US" sz="1600" err="1">
                <a:solidFill>
                  <a:schemeClr val="accent3"/>
                </a:solidFill>
                <a:latin typeface="Gill Sans Nova Light (Body)"/>
                <a:cs typeface="Gill Sans Light" panose="020B0302020104020203" pitchFamily="34" charset="-79"/>
              </a:rPr>
              <a:t>Muakkadah</a:t>
            </a:r>
            <a:endParaRPr lang="en-US" sz="1600">
              <a:solidFill>
                <a:schemeClr val="accent3"/>
              </a:solidFill>
              <a:latin typeface="Gill Sans Nova Light (Body)"/>
              <a:cs typeface="Gill Sans Light" panose="020B0302020104020203" pitchFamily="34" charset="-79"/>
            </a:endParaRPr>
          </a:p>
          <a:p>
            <a:pPr marL="285753" indent="-285753">
              <a:lnSpc>
                <a:spcPct val="150000"/>
              </a:lnSpc>
              <a:buClr>
                <a:schemeClr val="accent2"/>
              </a:buClr>
              <a:buFont typeface="Wingdings" panose="05000000000000000000" pitchFamily="2" charset="2"/>
              <a:buChar char="ü"/>
            </a:pPr>
            <a:r>
              <a:rPr lang="en-US" sz="1600">
                <a:solidFill>
                  <a:schemeClr val="accent3"/>
                </a:solidFill>
                <a:latin typeface="Gill Sans Nova Light (Body)"/>
                <a:cs typeface="Gill Sans Light" panose="020B0302020104020203" pitchFamily="34" charset="-79"/>
              </a:rPr>
              <a:t>2 </a:t>
            </a:r>
            <a:r>
              <a:rPr lang="en-US" sz="1600" err="1">
                <a:solidFill>
                  <a:schemeClr val="accent3"/>
                </a:solidFill>
                <a:latin typeface="Gill Sans Nova Light (Body)"/>
                <a:cs typeface="Gill Sans Light" panose="020B0302020104020203" pitchFamily="34" charset="-79"/>
              </a:rPr>
              <a:t>Fardh</a:t>
            </a:r>
            <a:endParaRPr lang="en-GB" sz="1600">
              <a:latin typeface="Gill Sans Nova Light (Body)"/>
            </a:endParaRPr>
          </a:p>
        </p:txBody>
      </p:sp>
      <p:sp>
        <p:nvSpPr>
          <p:cNvPr id="47" name="TextBox 46">
            <a:extLst>
              <a:ext uri="{FF2B5EF4-FFF2-40B4-BE49-F238E27FC236}">
                <a16:creationId xmlns:a16="http://schemas.microsoft.com/office/drawing/2014/main" id="{094AE6E3-BE18-9AA4-9FA4-F24559B1468C}"/>
              </a:ext>
            </a:extLst>
          </p:cNvPr>
          <p:cNvSpPr txBox="1"/>
          <p:nvPr/>
        </p:nvSpPr>
        <p:spPr>
          <a:xfrm>
            <a:off x="2613213" y="3523545"/>
            <a:ext cx="2419202" cy="1934056"/>
          </a:xfrm>
          <a:prstGeom prst="rect">
            <a:avLst/>
          </a:prstGeom>
          <a:noFill/>
        </p:spPr>
        <p:txBody>
          <a:bodyPr wrap="square" rtlCol="0">
            <a:spAutoFit/>
          </a:bodyPr>
          <a:lstStyle/>
          <a:p>
            <a:r>
              <a:rPr lang="en-GB" sz="1801" b="1">
                <a:latin typeface="Gill Sans Nova Light (Body)"/>
              </a:rPr>
              <a:t>12 Units</a:t>
            </a:r>
          </a:p>
          <a:p>
            <a:endParaRPr lang="en-GB" sz="800" b="1">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US" sz="1600">
                <a:latin typeface="Gill Sans Nova Light (Body)"/>
              </a:rPr>
              <a:t>Sunnat </a:t>
            </a:r>
            <a:r>
              <a:rPr lang="en-US"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GB" sz="1600" err="1">
                <a:latin typeface="Gill Sans Nova Light (Body)"/>
              </a:rPr>
              <a:t>Fardh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2 </a:t>
            </a:r>
            <a:r>
              <a:rPr lang="en-US" sz="1600">
                <a:latin typeface="Gill Sans Nova Light (Body)"/>
              </a:rPr>
              <a:t>Sunnat </a:t>
            </a:r>
            <a:r>
              <a:rPr lang="en-US"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2 </a:t>
            </a:r>
            <a:r>
              <a:rPr lang="en-US" sz="1600" err="1">
                <a:latin typeface="Gill Sans Nova Light (Body)"/>
              </a:rPr>
              <a:t>Nafl</a:t>
            </a:r>
            <a:endParaRPr lang="en-GB" sz="1600">
              <a:latin typeface="Gill Sans Nova Light (Body)"/>
            </a:endParaRPr>
          </a:p>
        </p:txBody>
      </p:sp>
      <p:sp>
        <p:nvSpPr>
          <p:cNvPr id="49" name="TextBox 48">
            <a:extLst>
              <a:ext uri="{FF2B5EF4-FFF2-40B4-BE49-F238E27FC236}">
                <a16:creationId xmlns:a16="http://schemas.microsoft.com/office/drawing/2014/main" id="{0AFCFF35-9B71-0EA5-FC9A-914F143E94AA}"/>
              </a:ext>
            </a:extLst>
          </p:cNvPr>
          <p:cNvSpPr txBox="1"/>
          <p:nvPr/>
        </p:nvSpPr>
        <p:spPr>
          <a:xfrm>
            <a:off x="9681515" y="3429004"/>
            <a:ext cx="2324098" cy="3042051"/>
          </a:xfrm>
          <a:prstGeom prst="rect">
            <a:avLst/>
          </a:prstGeom>
          <a:noFill/>
        </p:spPr>
        <p:txBody>
          <a:bodyPr wrap="square" rtlCol="0">
            <a:spAutoFit/>
          </a:bodyPr>
          <a:lstStyle/>
          <a:p>
            <a:r>
              <a:rPr lang="en-GB" sz="1801" b="1">
                <a:latin typeface="Gill Sans Nova Light (Body)"/>
              </a:rPr>
              <a:t>17 Units</a:t>
            </a:r>
          </a:p>
          <a:p>
            <a:endParaRPr lang="en-GB" sz="8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Sunnat </a:t>
            </a:r>
            <a:r>
              <a:rPr lang="en-GB" sz="1600" err="1">
                <a:latin typeface="Gill Sans Nova Light (Body)"/>
              </a:rPr>
              <a:t>Ghair</a:t>
            </a:r>
            <a:r>
              <a:rPr lang="en-GB" sz="1600">
                <a:latin typeface="Gill Sans Nova Light (Body)"/>
              </a:rPr>
              <a:t> </a:t>
            </a:r>
            <a:r>
              <a:rPr lang="en-GB"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GB" sz="1600" err="1">
                <a:latin typeface="Gill Sans Nova Light (Body)"/>
              </a:rPr>
              <a:t>Fardh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2 </a:t>
            </a:r>
            <a:r>
              <a:rPr lang="en-US" sz="1600">
                <a:latin typeface="Gill Sans Nova Light (Body)"/>
              </a:rPr>
              <a:t>Sunnat </a:t>
            </a:r>
            <a:r>
              <a:rPr lang="en-US"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2 </a:t>
            </a:r>
            <a:r>
              <a:rPr lang="en-US" sz="1600" err="1">
                <a:latin typeface="Gill Sans Nova Light (Body)"/>
              </a:rPr>
              <a:t>Nafl</a:t>
            </a:r>
            <a:endParaRPr lang="en-US"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3 </a:t>
            </a:r>
            <a:r>
              <a:rPr lang="en-US" sz="1600" err="1">
                <a:latin typeface="Gill Sans Nova Light (Body)"/>
              </a:rPr>
              <a:t>Witr</a:t>
            </a:r>
            <a:r>
              <a:rPr lang="en-US" sz="1600">
                <a:latin typeface="Gill Sans Nova Light (Body)"/>
              </a:rPr>
              <a:t> </a:t>
            </a:r>
            <a:r>
              <a:rPr lang="en-US" sz="1600" err="1">
                <a:latin typeface="Gill Sans Nova Light (Body)"/>
              </a:rPr>
              <a:t>Waajib</a:t>
            </a:r>
            <a:endParaRPr lang="en-US"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2 </a:t>
            </a:r>
            <a:r>
              <a:rPr lang="en-US" sz="1600" err="1">
                <a:latin typeface="Gill Sans Nova Light (Body)"/>
              </a:rPr>
              <a:t>Nafl</a:t>
            </a:r>
            <a:endParaRPr lang="en-GB" sz="1600">
              <a:latin typeface="Gill Sans Nova Light (Body)"/>
            </a:endParaRPr>
          </a:p>
        </p:txBody>
      </p:sp>
      <p:sp>
        <p:nvSpPr>
          <p:cNvPr id="50" name="TextBox 49">
            <a:extLst>
              <a:ext uri="{FF2B5EF4-FFF2-40B4-BE49-F238E27FC236}">
                <a16:creationId xmlns:a16="http://schemas.microsoft.com/office/drawing/2014/main" id="{3F6317E2-5BDD-052E-4CB3-6C2F87B2A4B5}"/>
              </a:ext>
            </a:extLst>
          </p:cNvPr>
          <p:cNvSpPr txBox="1"/>
          <p:nvPr/>
        </p:nvSpPr>
        <p:spPr>
          <a:xfrm>
            <a:off x="7320798" y="3533417"/>
            <a:ext cx="2114604" cy="1564724"/>
          </a:xfrm>
          <a:prstGeom prst="rect">
            <a:avLst/>
          </a:prstGeom>
          <a:noFill/>
        </p:spPr>
        <p:txBody>
          <a:bodyPr wrap="square" rtlCol="0">
            <a:spAutoFit/>
          </a:bodyPr>
          <a:lstStyle/>
          <a:p>
            <a:r>
              <a:rPr lang="en-GB" sz="1801" b="1">
                <a:latin typeface="Gill Sans Nova Light (Body)"/>
              </a:rPr>
              <a:t>7 Units</a:t>
            </a:r>
          </a:p>
          <a:p>
            <a:endParaRPr lang="en-GB" sz="800" b="1">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3 </a:t>
            </a:r>
            <a:r>
              <a:rPr lang="en-GB" sz="1600" err="1">
                <a:latin typeface="Gill Sans Nova Light (Body)"/>
              </a:rPr>
              <a:t>Fardh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2 </a:t>
            </a:r>
            <a:r>
              <a:rPr lang="en-US" sz="1600" err="1">
                <a:latin typeface="Gill Sans Nova Light (Body)"/>
              </a:rPr>
              <a:t>Sunnat</a:t>
            </a:r>
            <a:r>
              <a:rPr lang="en-US" sz="1600">
                <a:latin typeface="Gill Sans Nova Light (Body)"/>
              </a:rPr>
              <a:t> </a:t>
            </a:r>
            <a:r>
              <a:rPr lang="en-US"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US" sz="1600">
                <a:latin typeface="Gill Sans Nova Light (Body)"/>
              </a:rPr>
              <a:t>2 </a:t>
            </a:r>
            <a:r>
              <a:rPr lang="en-US" sz="1600" err="1">
                <a:latin typeface="Gill Sans Nova Light (Body)"/>
              </a:rPr>
              <a:t>Nafl</a:t>
            </a:r>
            <a:endParaRPr lang="en-GB" sz="1600">
              <a:latin typeface="Gill Sans Nova Light (Body)"/>
            </a:endParaRPr>
          </a:p>
        </p:txBody>
      </p:sp>
      <p:sp>
        <p:nvSpPr>
          <p:cNvPr id="51" name="TextBox 50">
            <a:extLst>
              <a:ext uri="{FF2B5EF4-FFF2-40B4-BE49-F238E27FC236}">
                <a16:creationId xmlns:a16="http://schemas.microsoft.com/office/drawing/2014/main" id="{04ACDF8D-8048-9EEF-879B-3AF09EDABDC8}"/>
              </a:ext>
            </a:extLst>
          </p:cNvPr>
          <p:cNvSpPr txBox="1"/>
          <p:nvPr/>
        </p:nvSpPr>
        <p:spPr>
          <a:xfrm>
            <a:off x="4984744" y="3533417"/>
            <a:ext cx="2114604" cy="1564724"/>
          </a:xfrm>
          <a:prstGeom prst="rect">
            <a:avLst/>
          </a:prstGeom>
          <a:noFill/>
        </p:spPr>
        <p:txBody>
          <a:bodyPr wrap="square" rtlCol="0">
            <a:spAutoFit/>
          </a:bodyPr>
          <a:lstStyle/>
          <a:p>
            <a:r>
              <a:rPr lang="en-GB" sz="1801" b="1">
                <a:latin typeface="Gill Sans Nova Light (Body)"/>
              </a:rPr>
              <a:t>8 Units</a:t>
            </a:r>
          </a:p>
          <a:p>
            <a:endParaRPr lang="en-GB" sz="800" b="1">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GB" sz="1600" err="1">
                <a:latin typeface="Gill Sans Nova Light (Body)"/>
              </a:rPr>
              <a:t>Sunnat</a:t>
            </a:r>
            <a:r>
              <a:rPr lang="en-GB" sz="1600">
                <a:latin typeface="Gill Sans Nova Light (Body)"/>
              </a:rPr>
              <a:t> </a:t>
            </a:r>
            <a:r>
              <a:rPr lang="en-GB" sz="1600" err="1">
                <a:latin typeface="Gill Sans Nova Light (Body)"/>
              </a:rPr>
              <a:t>Ghair</a:t>
            </a:r>
            <a:r>
              <a:rPr lang="en-GB" sz="1600">
                <a:latin typeface="Gill Sans Nova Light (Body)"/>
              </a:rPr>
              <a:t> </a:t>
            </a:r>
            <a:r>
              <a:rPr lang="en-GB" sz="1600" err="1">
                <a:latin typeface="Gill Sans Nova Light (Body)"/>
              </a:rPr>
              <a:t>Muakkadah</a:t>
            </a:r>
            <a:endParaRPr lang="en-GB" sz="1600">
              <a:latin typeface="Gill Sans Nova Light (Body)"/>
            </a:endParaRPr>
          </a:p>
          <a:p>
            <a:pPr marL="285753" indent="-285753">
              <a:lnSpc>
                <a:spcPct val="150000"/>
              </a:lnSpc>
              <a:buClr>
                <a:schemeClr val="accent2"/>
              </a:buClr>
              <a:buFont typeface="Wingdings" panose="05000000000000000000" pitchFamily="2" charset="2"/>
              <a:buChar char="ü"/>
            </a:pPr>
            <a:r>
              <a:rPr lang="en-GB" sz="1600">
                <a:latin typeface="Gill Sans Nova Light (Body)"/>
              </a:rPr>
              <a:t>4 </a:t>
            </a:r>
            <a:r>
              <a:rPr lang="en-GB" sz="1600" err="1">
                <a:latin typeface="Gill Sans Nova Light (Body)"/>
              </a:rPr>
              <a:t>Fardh</a:t>
            </a:r>
            <a:endParaRPr lang="en-GB" sz="1600">
              <a:latin typeface="Gill Sans Nova Light (Body)"/>
            </a:endParaRPr>
          </a:p>
        </p:txBody>
      </p:sp>
      <p:grpSp>
        <p:nvGrpSpPr>
          <p:cNvPr id="11" name="Group 10">
            <a:extLst>
              <a:ext uri="{FF2B5EF4-FFF2-40B4-BE49-F238E27FC236}">
                <a16:creationId xmlns:a16="http://schemas.microsoft.com/office/drawing/2014/main" id="{53D9F995-5E93-CB35-71BE-44CA8636B821}"/>
              </a:ext>
            </a:extLst>
          </p:cNvPr>
          <p:cNvGrpSpPr/>
          <p:nvPr/>
        </p:nvGrpSpPr>
        <p:grpSpPr>
          <a:xfrm>
            <a:off x="4989154" y="2845515"/>
            <a:ext cx="530645" cy="525541"/>
            <a:chOff x="4926587" y="2895326"/>
            <a:chExt cx="530645" cy="525542"/>
          </a:xfrm>
        </p:grpSpPr>
        <p:sp>
          <p:nvSpPr>
            <p:cNvPr id="29" name="Oval 28">
              <a:extLst>
                <a:ext uri="{FF2B5EF4-FFF2-40B4-BE49-F238E27FC236}">
                  <a16:creationId xmlns:a16="http://schemas.microsoft.com/office/drawing/2014/main" id="{D816CDFF-AD5F-5547-2B29-04089669D16E}"/>
                </a:ext>
              </a:extLst>
            </p:cNvPr>
            <p:cNvSpPr/>
            <p:nvPr/>
          </p:nvSpPr>
          <p:spPr>
            <a:xfrm>
              <a:off x="4926587" y="2895326"/>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5" name="Graphic 4" descr="Partial sun outline">
              <a:extLst>
                <a:ext uri="{FF2B5EF4-FFF2-40B4-BE49-F238E27FC236}">
                  <a16:creationId xmlns:a16="http://schemas.microsoft.com/office/drawing/2014/main" id="{79CE4351-0A6D-086F-A11A-D7DB2CEBE94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003079" y="2934439"/>
              <a:ext cx="397634" cy="397634"/>
            </a:xfrm>
            <a:prstGeom prst="rect">
              <a:avLst/>
            </a:prstGeom>
          </p:spPr>
        </p:pic>
      </p:grpSp>
      <p:sp>
        <p:nvSpPr>
          <p:cNvPr id="12" name="TextBox 11">
            <a:extLst>
              <a:ext uri="{FF2B5EF4-FFF2-40B4-BE49-F238E27FC236}">
                <a16:creationId xmlns:a16="http://schemas.microsoft.com/office/drawing/2014/main" id="{85B3212B-9858-FFCD-073C-8E866AFC7F1E}"/>
              </a:ext>
            </a:extLst>
          </p:cNvPr>
          <p:cNvSpPr txBox="1"/>
          <p:nvPr/>
        </p:nvSpPr>
        <p:spPr>
          <a:xfrm>
            <a:off x="11625943" y="6380703"/>
            <a:ext cx="426357" cy="369332"/>
          </a:xfrm>
          <a:prstGeom prst="rect">
            <a:avLst/>
          </a:prstGeom>
          <a:noFill/>
        </p:spPr>
        <p:txBody>
          <a:bodyPr wrap="square" rtlCol="0">
            <a:spAutoFit/>
          </a:bodyPr>
          <a:lstStyle/>
          <a:p>
            <a:r>
              <a:rPr lang="en-GB" dirty="0"/>
              <a:t>16</a:t>
            </a:r>
          </a:p>
        </p:txBody>
      </p:sp>
    </p:spTree>
    <p:extLst>
      <p:ext uri="{BB962C8B-B14F-4D97-AF65-F5344CB8AC3E}">
        <p14:creationId xmlns:p14="http://schemas.microsoft.com/office/powerpoint/2010/main" val="3619058363"/>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6A01-1D8C-E82D-69CE-C1BEA5E0330D}"/>
              </a:ext>
            </a:extLst>
          </p:cNvPr>
          <p:cNvSpPr>
            <a:spLocks noGrp="1"/>
          </p:cNvSpPr>
          <p:nvPr>
            <p:ph type="title"/>
          </p:nvPr>
        </p:nvSpPr>
        <p:spPr/>
        <p:txBody>
          <a:bodyPr/>
          <a:lstStyle/>
          <a:p>
            <a:r>
              <a:rPr lang="en-US">
                <a:solidFill>
                  <a:schemeClr val="accent3"/>
                </a:solidFill>
                <a:latin typeface="Baskerville Old Face (Headings)"/>
                <a:ea typeface="Baskerville" panose="02020502070401020303" pitchFamily="18" charset="0"/>
              </a:rPr>
              <a:t>Timeline</a:t>
            </a:r>
            <a:r>
              <a:rPr lang="en-US">
                <a:solidFill>
                  <a:schemeClr val="accent3"/>
                </a:solidFill>
                <a:latin typeface="Baskerville Old Face (Headings)"/>
              </a:rPr>
              <a:t> </a:t>
            </a:r>
            <a:endParaRPr lang="en-US">
              <a:latin typeface="Baskerville Old Face (Headings)"/>
            </a:endParaRPr>
          </a:p>
        </p:txBody>
      </p:sp>
      <p:graphicFrame>
        <p:nvGraphicFramePr>
          <p:cNvPr id="7" name="Diagram 2" descr="Timeline">
            <a:extLst>
              <a:ext uri="{FF2B5EF4-FFF2-40B4-BE49-F238E27FC236}">
                <a16:creationId xmlns:a16="http://schemas.microsoft.com/office/drawing/2014/main" id="{1A75E301-F81B-604F-0C9B-A25BF04F0642}"/>
              </a:ext>
            </a:extLst>
          </p:cNvPr>
          <p:cNvGraphicFramePr>
            <a:graphicFrameLocks noGrp="1"/>
          </p:cNvGraphicFramePr>
          <p:nvPr>
            <p:ph sz="quarter" idx="12"/>
            <p:extLst>
              <p:ext uri="{D42A27DB-BD31-4B8C-83A1-F6EECF244321}">
                <p14:modId xmlns:p14="http://schemas.microsoft.com/office/powerpoint/2010/main" val="1122076499"/>
              </p:ext>
            </p:extLst>
          </p:nvPr>
        </p:nvGraphicFramePr>
        <p:xfrm>
          <a:off x="987371" y="2706574"/>
          <a:ext cx="10462130" cy="35626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 name="Graphic 4" descr="Russian cathedral with solid fill">
            <a:extLst>
              <a:ext uri="{FF2B5EF4-FFF2-40B4-BE49-F238E27FC236}">
                <a16:creationId xmlns:a16="http://schemas.microsoft.com/office/drawing/2014/main" id="{CBC263BE-6595-B7C9-1EFF-E00184BC25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561873" y="3134163"/>
            <a:ext cx="191042" cy="191042"/>
          </a:xfrm>
          <a:prstGeom prst="rect">
            <a:avLst/>
          </a:prstGeom>
        </p:spPr>
      </p:pic>
      <p:pic>
        <p:nvPicPr>
          <p:cNvPr id="14" name="Graphic 13" descr="Russian cathedral outline">
            <a:extLst>
              <a:ext uri="{FF2B5EF4-FFF2-40B4-BE49-F238E27FC236}">
                <a16:creationId xmlns:a16="http://schemas.microsoft.com/office/drawing/2014/main" id="{C0C1AC67-1AFC-BA55-5182-966EAC7F2E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041923" y="3134163"/>
            <a:ext cx="191042" cy="191042"/>
          </a:xfrm>
          <a:prstGeom prst="rect">
            <a:avLst/>
          </a:prstGeom>
        </p:spPr>
      </p:pic>
      <p:pic>
        <p:nvPicPr>
          <p:cNvPr id="15" name="Graphic 14" descr="Russian cathedral outline">
            <a:extLst>
              <a:ext uri="{FF2B5EF4-FFF2-40B4-BE49-F238E27FC236}">
                <a16:creationId xmlns:a16="http://schemas.microsoft.com/office/drawing/2014/main" id="{754097A4-41BD-5716-71C1-7F5D21E424D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81818" y="3134158"/>
            <a:ext cx="191042" cy="191042"/>
          </a:xfrm>
          <a:prstGeom prst="rect">
            <a:avLst/>
          </a:prstGeom>
        </p:spPr>
      </p:pic>
      <p:pic>
        <p:nvPicPr>
          <p:cNvPr id="16" name="Graphic 15" descr="Russian cathedral with solid fill">
            <a:extLst>
              <a:ext uri="{FF2B5EF4-FFF2-40B4-BE49-F238E27FC236}">
                <a16:creationId xmlns:a16="http://schemas.microsoft.com/office/drawing/2014/main" id="{DD0109A0-DD11-12DC-56F6-008058DA2D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21153" y="5611847"/>
            <a:ext cx="191042" cy="191042"/>
          </a:xfrm>
          <a:prstGeom prst="rect">
            <a:avLst/>
          </a:prstGeom>
        </p:spPr>
      </p:pic>
      <p:pic>
        <p:nvPicPr>
          <p:cNvPr id="18" name="Graphic 17" descr="Russian cathedral with solid fill">
            <a:extLst>
              <a:ext uri="{FF2B5EF4-FFF2-40B4-BE49-F238E27FC236}">
                <a16:creationId xmlns:a16="http://schemas.microsoft.com/office/drawing/2014/main" id="{C3488C2F-BD4E-658E-F0A6-1B1C5AA781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02566" y="5611845"/>
            <a:ext cx="191042" cy="191042"/>
          </a:xfrm>
          <a:prstGeom prst="rect">
            <a:avLst/>
          </a:prstGeom>
        </p:spPr>
      </p:pic>
      <p:sp>
        <p:nvSpPr>
          <p:cNvPr id="3" name="TextBox 2">
            <a:extLst>
              <a:ext uri="{FF2B5EF4-FFF2-40B4-BE49-F238E27FC236}">
                <a16:creationId xmlns:a16="http://schemas.microsoft.com/office/drawing/2014/main" id="{74BF03D2-F98C-2E17-794B-5A46B8B7A548}"/>
              </a:ext>
            </a:extLst>
          </p:cNvPr>
          <p:cNvSpPr txBox="1"/>
          <p:nvPr/>
        </p:nvSpPr>
        <p:spPr>
          <a:xfrm>
            <a:off x="11625943" y="6380703"/>
            <a:ext cx="426357" cy="369332"/>
          </a:xfrm>
          <a:prstGeom prst="rect">
            <a:avLst/>
          </a:prstGeom>
          <a:noFill/>
        </p:spPr>
        <p:txBody>
          <a:bodyPr wrap="square" rtlCol="0">
            <a:spAutoFit/>
          </a:bodyPr>
          <a:lstStyle/>
          <a:p>
            <a:r>
              <a:rPr lang="en-GB" dirty="0"/>
              <a:t>17</a:t>
            </a:r>
          </a:p>
        </p:txBody>
      </p:sp>
    </p:spTree>
    <p:extLst>
      <p:ext uri="{BB962C8B-B14F-4D97-AF65-F5344CB8AC3E}">
        <p14:creationId xmlns:p14="http://schemas.microsoft.com/office/powerpoint/2010/main" val="58893715"/>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a:latin typeface="Baskerville Old Face (Headings)"/>
              </a:rPr>
              <a:t>Preparation for Salah</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p:txBody>
          <a:bodyPr/>
          <a:lstStyle/>
          <a:p>
            <a:r>
              <a:rPr lang="en-US" b="1">
                <a:latin typeface="Gill Sans Nova Light (Body)"/>
              </a:rPr>
              <a:t>Wudu &amp; Clothing</a:t>
            </a: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1124714" y="2699411"/>
            <a:ext cx="3200400" cy="3320860"/>
          </a:xfrm>
        </p:spPr>
        <p:txBody>
          <a:bodyPr vert="horz" lIns="91440" tIns="45721" rIns="91440" bIns="45721" rtlCol="0" anchor="t">
            <a:normAutofit fontScale="92500"/>
          </a:bodyPr>
          <a:lstStyle/>
          <a:p>
            <a:pPr marL="228600" indent="-228600"/>
            <a:r>
              <a:rPr lang="en-GB" sz="1900">
                <a:latin typeface="Gill Sans Nova Light (Body)"/>
              </a:rPr>
              <a:t>Have wudu and wear good, clean clothing that covers your </a:t>
            </a:r>
            <a:r>
              <a:rPr lang="en-GB" sz="1900" b="1">
                <a:latin typeface="Gill Sans Nova Light (Body)"/>
              </a:rPr>
              <a:t>awrah</a:t>
            </a:r>
          </a:p>
          <a:p>
            <a:pPr marL="228600" indent="-228600"/>
            <a:r>
              <a:rPr lang="en-GB" sz="1900">
                <a:latin typeface="Gill Sans Nova Light (Body)"/>
              </a:rPr>
              <a:t>Awrah for men is </a:t>
            </a:r>
            <a:r>
              <a:rPr lang="en-GB" sz="1900" u="sng">
                <a:latin typeface="Gill Sans Nova Light (Body)"/>
              </a:rPr>
              <a:t>below</a:t>
            </a:r>
            <a:r>
              <a:rPr lang="en-GB" sz="1900">
                <a:latin typeface="Gill Sans Nova Light (Body)"/>
              </a:rPr>
              <a:t> the navel to </a:t>
            </a:r>
            <a:r>
              <a:rPr lang="en-GB" sz="1900" u="sng">
                <a:latin typeface="Gill Sans Nova Light (Body)"/>
              </a:rPr>
              <a:t>below</a:t>
            </a:r>
            <a:r>
              <a:rPr lang="en-GB" sz="1900">
                <a:latin typeface="Gill Sans Nova Light (Body)"/>
              </a:rPr>
              <a:t> the knees. For men </a:t>
            </a:r>
            <a:r>
              <a:rPr lang="en-GB" sz="1900" err="1">
                <a:latin typeface="Gill Sans Nova Light (Body)"/>
              </a:rPr>
              <a:t>jubba</a:t>
            </a:r>
            <a:r>
              <a:rPr lang="en-GB" sz="1900">
                <a:latin typeface="Gill Sans Nova Light (Body)"/>
              </a:rPr>
              <a:t> or trousers shouldn't overlap the ankles.</a:t>
            </a:r>
          </a:p>
          <a:p>
            <a:pPr marL="228600" indent="-228600"/>
            <a:r>
              <a:rPr lang="en-GB" sz="1900">
                <a:latin typeface="Gill Sans Nova Light (Body)"/>
              </a:rPr>
              <a:t>Awrah for Women must cover everything except the hands to the wrist, feet and face.</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a:xfrm>
            <a:off x="4495802" y="2161567"/>
            <a:ext cx="3200400" cy="427797"/>
          </a:xfrm>
        </p:spPr>
        <p:txBody>
          <a:bodyPr/>
          <a:lstStyle/>
          <a:p>
            <a:r>
              <a:rPr lang="en-US" b="1">
                <a:latin typeface="Gill Sans Nova Light (Body)"/>
                <a:ea typeface="Baskerville" panose="02020502070401020303" pitchFamily="18" charset="0"/>
              </a:rPr>
              <a:t>Space &amp; </a:t>
            </a:r>
            <a:r>
              <a:rPr lang="en-US" b="1" err="1">
                <a:latin typeface="Gill Sans Nova Light (Body)"/>
                <a:ea typeface="Baskerville" panose="02020502070401020303" pitchFamily="18" charset="0"/>
              </a:rPr>
              <a:t>Qiblah</a:t>
            </a:r>
            <a:endParaRPr lang="en-US" b="1">
              <a:latin typeface="Gill Sans Nova Light (Body)"/>
              <a:ea typeface="Baskerville" panose="02020502070401020303" pitchFamily="18" charset="0"/>
            </a:endParaRP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a:xfrm>
            <a:off x="4498849" y="2699414"/>
            <a:ext cx="3200400" cy="3320860"/>
          </a:xfrm>
        </p:spPr>
        <p:txBody>
          <a:bodyPr vert="horz" lIns="91440" tIns="45720" rIns="91440" bIns="45720" rtlCol="0" anchor="t">
            <a:normAutofit fontScale="92500"/>
          </a:bodyPr>
          <a:lstStyle/>
          <a:p>
            <a:r>
              <a:rPr lang="en-GB" sz="1900" dirty="0">
                <a:latin typeface="Gill Sans Nova Light (Body)"/>
              </a:rPr>
              <a:t>Find a clean space (optional: use a prayer mat) and be mindful not to cause inconvenience to others.</a:t>
            </a:r>
          </a:p>
          <a:p>
            <a:r>
              <a:rPr lang="en-GB" sz="1900" dirty="0">
                <a:latin typeface="Gill Sans Nova Light (Body)"/>
              </a:rPr>
              <a:t>Use reliable apps or compass to find the Qiblah (direction towards the </a:t>
            </a:r>
            <a:r>
              <a:rPr lang="en-GB" sz="1900" dirty="0" err="1">
                <a:latin typeface="Gill Sans Nova Light (Body)"/>
              </a:rPr>
              <a:t>Ka‘bah</a:t>
            </a:r>
            <a:r>
              <a:rPr lang="en-GB" sz="1900" dirty="0">
                <a:latin typeface="Gill Sans Nova Light (Body)"/>
              </a:rPr>
              <a:t> in Makkah). </a:t>
            </a:r>
          </a:p>
          <a:p>
            <a:pPr marL="264795" indent="0">
              <a:buNone/>
            </a:pPr>
            <a:r>
              <a:rPr lang="en-GB" sz="1900" dirty="0">
                <a:latin typeface="Gill Sans Nova Light (Body)"/>
              </a:rPr>
              <a:t>It’s always good to double check if possible and ask your local Mosque or people. (</a:t>
            </a:r>
            <a:r>
              <a:rPr lang="en-GB" sz="1900" dirty="0" err="1">
                <a:latin typeface="Gill Sans Nova Light (Body)"/>
                <a:hlinkClick r:id="rId3">
                  <a:extLst>
                    <a:ext uri="{A12FA001-AC4F-418D-AE19-62706E023703}">
                      <ahyp:hlinkClr xmlns:ahyp="http://schemas.microsoft.com/office/drawing/2018/hyperlinkcolor" val="tx"/>
                    </a:ext>
                  </a:extLst>
                </a:hlinkClick>
              </a:rPr>
              <a:t>Wifaqul</a:t>
            </a:r>
            <a:r>
              <a:rPr lang="en-GB" sz="1900" dirty="0">
                <a:latin typeface="Gill Sans Nova Light (Body)"/>
                <a:hlinkClick r:id="rId3">
                  <a:extLst>
                    <a:ext uri="{A12FA001-AC4F-418D-AE19-62706E023703}">
                      <ahyp:hlinkClr xmlns:ahyp="http://schemas.microsoft.com/office/drawing/2018/hyperlinkcolor" val="tx"/>
                    </a:ext>
                  </a:extLst>
                </a:hlinkClick>
              </a:rPr>
              <a:t> Ulama</a:t>
            </a:r>
            <a:r>
              <a:rPr lang="en-GB" sz="1900" dirty="0">
                <a:latin typeface="Gill Sans Nova Light (Body)"/>
              </a:rPr>
              <a:t> has an app that can be downloaded)</a:t>
            </a:r>
          </a:p>
          <a:p>
            <a:endParaRPr lang="en-GB" sz="1800" dirty="0">
              <a:latin typeface="Gill Sans Nova Light (Body)"/>
            </a:endParaRPr>
          </a:p>
          <a:p>
            <a:endParaRPr lang="en-GB" sz="1801" dirty="0">
              <a:latin typeface="Gill Sans Nova Light (Body)"/>
            </a:endParaRPr>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p:txBody>
          <a:bodyPr/>
          <a:lstStyle/>
          <a:p>
            <a:r>
              <a:rPr lang="en-US" b="1">
                <a:latin typeface="Gill Sans Nova Light (Body)"/>
                <a:ea typeface="Baskerville" panose="02020502070401020303" pitchFamily="18" charset="0"/>
              </a:rPr>
              <a:t>Focus</a:t>
            </a: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a:xfrm>
            <a:off x="7909562" y="2699414"/>
            <a:ext cx="3200400" cy="3320860"/>
          </a:xfrm>
        </p:spPr>
        <p:txBody>
          <a:bodyPr>
            <a:normAutofit/>
          </a:bodyPr>
          <a:lstStyle/>
          <a:p>
            <a:r>
              <a:rPr lang="en-GB" sz="1801">
                <a:latin typeface="Gill Sans Nova Light (Body)"/>
              </a:rPr>
              <a:t>From making this intention until the end of your Salah, focus completely on praying to Allah</a:t>
            </a:r>
          </a:p>
          <a:p>
            <a:r>
              <a:rPr lang="en-GB" sz="1801">
                <a:latin typeface="Gill Sans Nova Light (Body)"/>
              </a:rPr>
              <a:t>Stand and face the </a:t>
            </a:r>
            <a:r>
              <a:rPr lang="en-GB" sz="1801" err="1">
                <a:latin typeface="Gill Sans Nova Light (Body)"/>
              </a:rPr>
              <a:t>Qiblah</a:t>
            </a:r>
            <a:r>
              <a:rPr lang="en-GB" sz="1801">
                <a:latin typeface="Gill Sans Nova Light (Body)"/>
              </a:rPr>
              <a:t>. If you’re unable to stand due to illness or infirmity, you can pray sitting down</a:t>
            </a:r>
          </a:p>
          <a:p>
            <a:r>
              <a:rPr lang="en-GB" sz="1801">
                <a:latin typeface="Gill Sans Nova Light (Body)"/>
              </a:rPr>
              <a:t>You can make your intention for the Salah, verbally or silently. This is done in either Arabic or your own language.</a:t>
            </a:r>
          </a:p>
          <a:p>
            <a:endParaRPr lang="en-US" sz="1801">
              <a:latin typeface="Gill Sans Nova Light (Body)"/>
              <a:cs typeface="Gill Sans Light" panose="020B0302020104020203" pitchFamily="34" charset="-79"/>
            </a:endParaRPr>
          </a:p>
        </p:txBody>
      </p:sp>
      <p:sp>
        <p:nvSpPr>
          <p:cNvPr id="7" name="TextBox 6">
            <a:extLst>
              <a:ext uri="{FF2B5EF4-FFF2-40B4-BE49-F238E27FC236}">
                <a16:creationId xmlns:a16="http://schemas.microsoft.com/office/drawing/2014/main" id="{F7653B9F-D47E-7F6E-6A28-DF3CB0BF3641}"/>
              </a:ext>
            </a:extLst>
          </p:cNvPr>
          <p:cNvSpPr txBox="1"/>
          <p:nvPr/>
        </p:nvSpPr>
        <p:spPr>
          <a:xfrm>
            <a:off x="11625943" y="6380703"/>
            <a:ext cx="426357" cy="369332"/>
          </a:xfrm>
          <a:prstGeom prst="rect">
            <a:avLst/>
          </a:prstGeom>
          <a:noFill/>
        </p:spPr>
        <p:txBody>
          <a:bodyPr wrap="square" rtlCol="0">
            <a:spAutoFit/>
          </a:bodyPr>
          <a:lstStyle/>
          <a:p>
            <a:r>
              <a:rPr lang="en-GB" dirty="0"/>
              <a:t>18</a:t>
            </a:r>
          </a:p>
        </p:txBody>
      </p:sp>
    </p:spTree>
    <p:extLst>
      <p:ext uri="{BB962C8B-B14F-4D97-AF65-F5344CB8AC3E}">
        <p14:creationId xmlns:p14="http://schemas.microsoft.com/office/powerpoint/2010/main" val="3938870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934255" y="3001228"/>
            <a:ext cx="8323490" cy="1369604"/>
          </a:xfrm>
        </p:spPr>
        <p:txBody>
          <a:bodyPr>
            <a:normAutofit/>
          </a:bodyPr>
          <a:lstStyle/>
          <a:p>
            <a:r>
              <a:rPr lang="en-US"/>
              <a:t>How to perform Salah?</a:t>
            </a:r>
            <a:br>
              <a:rPr lang="en-US"/>
            </a:br>
            <a:r>
              <a:rPr lang="en-US"/>
              <a:t>(4 units of </a:t>
            </a:r>
            <a:r>
              <a:rPr lang="en-US" err="1"/>
              <a:t>Fajr</a:t>
            </a:r>
            <a:r>
              <a:rPr lang="en-US"/>
              <a:t>)  </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7629544" y="3686030"/>
            <a:ext cx="945474" cy="1936750"/>
          </a:xfrm>
        </p:spPr>
        <p:txBody>
          <a:bodyPr/>
          <a:lstStyle/>
          <a:p>
            <a:r>
              <a:rPr lang="en-US"/>
              <a:t>”</a:t>
            </a:r>
          </a:p>
        </p:txBody>
      </p:sp>
      <p:sp>
        <p:nvSpPr>
          <p:cNvPr id="5" name="Text Placeholder 9">
            <a:extLst>
              <a:ext uri="{FF2B5EF4-FFF2-40B4-BE49-F238E27FC236}">
                <a16:creationId xmlns:a16="http://schemas.microsoft.com/office/drawing/2014/main" id="{82711A3D-F9BE-1C1A-94EC-56F6D95FED89}"/>
              </a:ext>
            </a:extLst>
          </p:cNvPr>
          <p:cNvSpPr txBox="1">
            <a:spLocks/>
          </p:cNvSpPr>
          <p:nvPr/>
        </p:nvSpPr>
        <p:spPr>
          <a:xfrm>
            <a:off x="2675151" y="2604437"/>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
        <p:nvSpPr>
          <p:cNvPr id="3" name="TextBox 2">
            <a:extLst>
              <a:ext uri="{FF2B5EF4-FFF2-40B4-BE49-F238E27FC236}">
                <a16:creationId xmlns:a16="http://schemas.microsoft.com/office/drawing/2014/main" id="{17AECF77-83C9-E0CE-9C24-92DD0399B261}"/>
              </a:ext>
            </a:extLst>
          </p:cNvPr>
          <p:cNvSpPr txBox="1"/>
          <p:nvPr/>
        </p:nvSpPr>
        <p:spPr>
          <a:xfrm>
            <a:off x="11625943" y="6380703"/>
            <a:ext cx="426357" cy="369332"/>
          </a:xfrm>
          <a:prstGeom prst="rect">
            <a:avLst/>
          </a:prstGeom>
          <a:noFill/>
        </p:spPr>
        <p:txBody>
          <a:bodyPr wrap="square" rtlCol="0">
            <a:spAutoFit/>
          </a:bodyPr>
          <a:lstStyle/>
          <a:p>
            <a:r>
              <a:rPr lang="en-GB" dirty="0"/>
              <a:t>19</a:t>
            </a:r>
          </a:p>
        </p:txBody>
      </p:sp>
    </p:spTree>
    <p:extLst>
      <p:ext uri="{BB962C8B-B14F-4D97-AF65-F5344CB8AC3E}">
        <p14:creationId xmlns:p14="http://schemas.microsoft.com/office/powerpoint/2010/main" val="26614293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EC6D40EF-5B2D-2206-17EF-8F262CA55499}"/>
              </a:ext>
            </a:extLst>
          </p:cNvPr>
          <p:cNvSpPr>
            <a:spLocks noGrp="1"/>
          </p:cNvSpPr>
          <p:nvPr>
            <p:ph type="title"/>
          </p:nvPr>
        </p:nvSpPr>
        <p:spPr>
          <a:xfrm>
            <a:off x="5563349" y="312141"/>
            <a:ext cx="5279174" cy="6234896"/>
          </a:xfrm>
        </p:spPr>
        <p:txBody>
          <a:bodyPr>
            <a:noAutofit/>
          </a:bodyPr>
          <a:lstStyle/>
          <a:p>
            <a:pPr algn="ctr"/>
            <a:r>
              <a:rPr lang="en-GB">
                <a:solidFill>
                  <a:schemeClr val="accent2"/>
                </a:solidFill>
                <a:cs typeface="Gill Sans Light"/>
              </a:rPr>
              <a:t>Please open the PowerPoint via the </a:t>
            </a:r>
            <a:r>
              <a:rPr lang="en-GB" u="sng">
                <a:solidFill>
                  <a:schemeClr val="accent2"/>
                </a:solidFill>
                <a:cs typeface="Gill Sans Light"/>
              </a:rPr>
              <a:t>desktop app</a:t>
            </a:r>
            <a:r>
              <a:rPr lang="en-GB">
                <a:solidFill>
                  <a:schemeClr val="accent2"/>
                </a:solidFill>
                <a:cs typeface="Gill Sans Light"/>
              </a:rPr>
              <a:t> and not the browser. If you notice any layout issues then try using presenter view.</a:t>
            </a:r>
            <a:endParaRPr lang="en-GB">
              <a:solidFill>
                <a:schemeClr val="accent2"/>
              </a:solidFill>
            </a:endParaRPr>
          </a:p>
        </p:txBody>
      </p:sp>
      <p:sp>
        <p:nvSpPr>
          <p:cNvPr id="19" name="Text Placeholder 18">
            <a:extLst>
              <a:ext uri="{FF2B5EF4-FFF2-40B4-BE49-F238E27FC236}">
                <a16:creationId xmlns:a16="http://schemas.microsoft.com/office/drawing/2014/main" id="{DECDE537-E25F-6E7A-7DB9-F53E527FB0EC}"/>
              </a:ext>
            </a:extLst>
          </p:cNvPr>
          <p:cNvSpPr>
            <a:spLocks noGrp="1"/>
          </p:cNvSpPr>
          <p:nvPr>
            <p:ph type="body" sz="quarter" idx="13"/>
          </p:nvPr>
        </p:nvSpPr>
        <p:spPr>
          <a:xfrm>
            <a:off x="1152143" y="1801368"/>
            <a:ext cx="3922777" cy="4242816"/>
          </a:xfrm>
        </p:spPr>
        <p:txBody>
          <a:bodyPr>
            <a:normAutofit/>
          </a:bodyPr>
          <a:lstStyle/>
          <a:p>
            <a:r>
              <a:rPr lang="en-GB" sz="10000"/>
              <a:t>Note</a:t>
            </a:r>
          </a:p>
        </p:txBody>
      </p:sp>
      <p:sp>
        <p:nvSpPr>
          <p:cNvPr id="2" name="TextBox 1">
            <a:extLst>
              <a:ext uri="{FF2B5EF4-FFF2-40B4-BE49-F238E27FC236}">
                <a16:creationId xmlns:a16="http://schemas.microsoft.com/office/drawing/2014/main" id="{09160A81-3F03-510E-0AF7-1E4291FBF891}"/>
              </a:ext>
            </a:extLst>
          </p:cNvPr>
          <p:cNvSpPr txBox="1"/>
          <p:nvPr/>
        </p:nvSpPr>
        <p:spPr>
          <a:xfrm>
            <a:off x="11625943" y="6380703"/>
            <a:ext cx="271305" cy="369332"/>
          </a:xfrm>
          <a:prstGeom prst="rect">
            <a:avLst/>
          </a:prstGeom>
          <a:noFill/>
        </p:spPr>
        <p:txBody>
          <a:bodyPr wrap="square" rtlCol="0">
            <a:spAutoFit/>
          </a:bodyPr>
          <a:lstStyle/>
          <a:p>
            <a:r>
              <a:rPr lang="en-GB" dirty="0"/>
              <a:t>2</a:t>
            </a:r>
          </a:p>
        </p:txBody>
      </p:sp>
    </p:spTree>
    <p:extLst>
      <p:ext uri="{BB962C8B-B14F-4D97-AF65-F5344CB8AC3E}">
        <p14:creationId xmlns:p14="http://schemas.microsoft.com/office/powerpoint/2010/main" val="3048239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9"/>
            <a:ext cx="3692644"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a:pPr>
            <a:r>
              <a:rPr lang="en-GB" sz="1801">
                <a:solidFill>
                  <a:srgbClr val="624A35"/>
                </a:solidFill>
                <a:latin typeface="Gill Sans Nova Light (Body)"/>
              </a:rPr>
              <a:t>Face the </a:t>
            </a:r>
            <a:r>
              <a:rPr lang="en-GB" sz="1801" err="1">
                <a:solidFill>
                  <a:srgbClr val="624A35"/>
                </a:solidFill>
                <a:latin typeface="Gill Sans Nova Light (Body)"/>
              </a:rPr>
              <a:t>Qiblah</a:t>
            </a:r>
            <a:r>
              <a:rPr lang="en-GB" sz="1801">
                <a:solidFill>
                  <a:srgbClr val="624A35"/>
                </a:solidFill>
                <a:latin typeface="Gill Sans Nova Light (Body)"/>
              </a:rPr>
              <a:t>, keep feet parallel about four fingers apart with toes pointing towards the </a:t>
            </a:r>
            <a:r>
              <a:rPr lang="en-GB" sz="1801" err="1">
                <a:solidFill>
                  <a:srgbClr val="624A35"/>
                </a:solidFill>
                <a:latin typeface="Gill Sans Nova Light (Body)"/>
              </a:rPr>
              <a:t>Qiblah</a:t>
            </a:r>
            <a:r>
              <a:rPr lang="en-GB" sz="1801">
                <a:solidFill>
                  <a:srgbClr val="624A35"/>
                </a:solidFill>
                <a:latin typeface="Gill Sans Nova Light (Body)"/>
              </a:rPr>
              <a:t>, submit totally to Allah, and make your intention;</a:t>
            </a: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solidFill>
                <a:srgbClr val="624A35"/>
              </a:solidFill>
              <a:latin typeface="Gill Sans Nova Light (Body)"/>
            </a:endParaRPr>
          </a:p>
          <a:p>
            <a:pPr marL="342904" indent="-342904">
              <a:buFont typeface="+mj-lt"/>
              <a:buAutoNum type="arabicPeriod"/>
            </a:pPr>
            <a:endParaRPr lang="en-GB" sz="1801">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9"/>
            <a:ext cx="3696482" cy="3972113"/>
          </a:xfrm>
          <a:prstGeom prst="rect">
            <a:avLst/>
          </a:prstGeom>
          <a:noFill/>
          <a:ln w="12700">
            <a:solidFill>
              <a:srgbClr val="F39330"/>
            </a:solidFill>
            <a:prstDash val="dash"/>
          </a:ln>
        </p:spPr>
        <p:txBody>
          <a:bodyPr wrap="square" rtlCol="0">
            <a:spAutoFit/>
          </a:bodyPr>
          <a:lstStyle/>
          <a:p>
            <a:pPr marL="355604" lvl="1"/>
            <a:r>
              <a:rPr lang="en-GB" sz="1801" u="sng">
                <a:solidFill>
                  <a:srgbClr val="624A35"/>
                </a:solidFill>
                <a:latin typeface="Gill Sans Nova Light (Body)"/>
              </a:rPr>
              <a:t>Men</a:t>
            </a:r>
            <a:r>
              <a:rPr lang="en-GB" sz="1801">
                <a:solidFill>
                  <a:srgbClr val="624A35"/>
                </a:solidFill>
                <a:latin typeface="Gill Sans Nova Light (Body)"/>
              </a:rPr>
              <a:t> should fold the hands below the navel. The palm of the right hand is placed over the back of the left hand, with the right thumb and little finger gripping the wrist of the left hand and the three middle</a:t>
            </a: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8"/>
            <a:ext cx="3696482"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startAt="2"/>
            </a:pPr>
            <a:r>
              <a:rPr lang="en-GB" sz="1801">
                <a:solidFill>
                  <a:srgbClr val="624A35"/>
                </a:solidFill>
                <a:latin typeface="Gill Sans Nova Light (Body)"/>
              </a:rPr>
              <a:t>Raise your hands up to your ear lobes for men, and shoulders for women, (palms face towards The </a:t>
            </a:r>
            <a:r>
              <a:rPr lang="en-GB" sz="1801" err="1">
                <a:solidFill>
                  <a:srgbClr val="624A35"/>
                </a:solidFill>
                <a:latin typeface="Gill Sans Nova Light (Body)"/>
              </a:rPr>
              <a:t>Qiblah</a:t>
            </a:r>
            <a:r>
              <a:rPr lang="en-GB" sz="1801">
                <a:solidFill>
                  <a:srgbClr val="624A35"/>
                </a:solidFill>
                <a:latin typeface="Gill Sans Nova Light (Body)"/>
              </a:rPr>
              <a:t>) and say</a:t>
            </a:r>
            <a:r>
              <a:rPr lang="en-GB" sz="1801" b="1">
                <a:solidFill>
                  <a:srgbClr val="624A35"/>
                </a:solidFill>
                <a:latin typeface="Gill Sans Nova Light (Body)"/>
              </a:rPr>
              <a:t>  “Al-</a:t>
            </a:r>
            <a:r>
              <a:rPr lang="en-GB" sz="1801" b="1" err="1">
                <a:solidFill>
                  <a:srgbClr val="624A35"/>
                </a:solidFill>
                <a:latin typeface="Gill Sans Nova Light (Body)"/>
              </a:rPr>
              <a:t>laa</a:t>
            </a:r>
            <a:r>
              <a:rPr lang="en-GB" sz="1801" b="1">
                <a:solidFill>
                  <a:srgbClr val="624A35"/>
                </a:solidFill>
                <a:latin typeface="Gill Sans Nova Light (Body)"/>
              </a:rPr>
              <a:t>-hu Akbar”. </a:t>
            </a:r>
            <a:r>
              <a:rPr lang="en-GB" sz="1801">
                <a:solidFill>
                  <a:srgbClr val="624A35"/>
                </a:solidFill>
                <a:latin typeface="Gill Sans Nova Light (Body)"/>
              </a:rPr>
              <a:t>The eyes should be fixed to the spot where the forehead will</a:t>
            </a:r>
          </a:p>
          <a:p>
            <a:pPr marL="342904" indent="-342904">
              <a:buFont typeface="+mj-lt"/>
              <a:buAutoNum type="arabicPeriod" startAt="2"/>
            </a:pPr>
            <a:endParaRPr lang="en-GB" sz="1801">
              <a:solidFill>
                <a:srgbClr val="624A35"/>
              </a:solidFill>
              <a:latin typeface="Gill Sans Nova Light (Body)"/>
            </a:endParaRPr>
          </a:p>
          <a:p>
            <a:pPr marL="342904" indent="-342904">
              <a:buFont typeface="+mj-lt"/>
              <a:buAutoNum type="arabicPeriod" startAt="2"/>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a:p>
            <a:pPr marL="342904" indent="-342904">
              <a:buFont typeface="+mj-lt"/>
              <a:buAutoNum type="arabicPeriod" startAt="3"/>
            </a:pPr>
            <a:endParaRPr lang="en-GB" sz="1801" b="1">
              <a:solidFill>
                <a:srgbClr val="624A35"/>
              </a:solidFill>
              <a:latin typeface="Gill Sans Nova Light (Body)"/>
            </a:endParaRPr>
          </a:p>
        </p:txBody>
      </p:sp>
      <p:pic>
        <p:nvPicPr>
          <p:cNvPr id="10" name="Picture 9">
            <a:extLst>
              <a:ext uri="{FF2B5EF4-FFF2-40B4-BE49-F238E27FC236}">
                <a16:creationId xmlns:a16="http://schemas.microsoft.com/office/drawing/2014/main" id="{B00711BF-4565-7FF0-1732-4422E4FE3F9A}"/>
              </a:ext>
            </a:extLst>
          </p:cNvPr>
          <p:cNvPicPr>
            <a:picLocks noChangeAspect="1"/>
          </p:cNvPicPr>
          <p:nvPr/>
        </p:nvPicPr>
        <p:blipFill>
          <a:blip r:embed="rId3"/>
          <a:stretch>
            <a:fillRect/>
          </a:stretch>
        </p:blipFill>
        <p:spPr>
          <a:xfrm>
            <a:off x="4670310" y="3335402"/>
            <a:ext cx="1425691" cy="1970052"/>
          </a:xfrm>
          <a:prstGeom prst="rect">
            <a:avLst/>
          </a:prstGeom>
        </p:spPr>
      </p:pic>
      <p:pic>
        <p:nvPicPr>
          <p:cNvPr id="12" name="Picture 11">
            <a:extLst>
              <a:ext uri="{FF2B5EF4-FFF2-40B4-BE49-F238E27FC236}">
                <a16:creationId xmlns:a16="http://schemas.microsoft.com/office/drawing/2014/main" id="{8751057C-D880-1413-A2E2-A52BF5C50665}"/>
              </a:ext>
            </a:extLst>
          </p:cNvPr>
          <p:cNvPicPr>
            <a:picLocks noChangeAspect="1"/>
          </p:cNvPicPr>
          <p:nvPr/>
        </p:nvPicPr>
        <p:blipFill>
          <a:blip r:embed="rId4"/>
          <a:stretch>
            <a:fillRect/>
          </a:stretch>
        </p:blipFill>
        <p:spPr>
          <a:xfrm>
            <a:off x="8567009" y="3335404"/>
            <a:ext cx="1413435" cy="1970050"/>
          </a:xfrm>
          <a:prstGeom prst="rect">
            <a:avLst/>
          </a:prstGeom>
        </p:spPr>
      </p:pic>
      <p:sp>
        <p:nvSpPr>
          <p:cNvPr id="2" name="TextBox 1">
            <a:extLst>
              <a:ext uri="{FF2B5EF4-FFF2-40B4-BE49-F238E27FC236}">
                <a16:creationId xmlns:a16="http://schemas.microsoft.com/office/drawing/2014/main" id="{928658BA-C4BB-228A-8C5C-8180829E724B}"/>
              </a:ext>
            </a:extLst>
          </p:cNvPr>
          <p:cNvSpPr txBox="1"/>
          <p:nvPr/>
        </p:nvSpPr>
        <p:spPr>
          <a:xfrm>
            <a:off x="2192702" y="3274131"/>
            <a:ext cx="1845964" cy="2032223"/>
          </a:xfrm>
          <a:prstGeom prst="rect">
            <a:avLst/>
          </a:prstGeom>
          <a:noFill/>
        </p:spPr>
        <p:txBody>
          <a:bodyPr wrap="square" rtlCol="0">
            <a:spAutoFit/>
          </a:bodyPr>
          <a:lstStyle/>
          <a:p>
            <a:r>
              <a:rPr lang="en-GB" sz="1801" b="1">
                <a:solidFill>
                  <a:srgbClr val="624A35"/>
                </a:solidFill>
                <a:latin typeface="Gill Sans Nova Light (Body)"/>
              </a:rPr>
              <a:t>“I am performing (2) </a:t>
            </a:r>
            <a:r>
              <a:rPr lang="en-GB" sz="1801" b="1" err="1">
                <a:solidFill>
                  <a:srgbClr val="624A35"/>
                </a:solidFill>
                <a:latin typeface="Gill Sans Nova Light (Body)"/>
              </a:rPr>
              <a:t>Rak‘at</a:t>
            </a:r>
            <a:r>
              <a:rPr lang="en-GB" sz="1801" b="1">
                <a:solidFill>
                  <a:srgbClr val="624A35"/>
                </a:solidFill>
                <a:latin typeface="Gill Sans Nova Light (Body)"/>
              </a:rPr>
              <a:t> of (Sunnah) of (</a:t>
            </a:r>
            <a:r>
              <a:rPr lang="en-GB" sz="1801" b="1" err="1">
                <a:solidFill>
                  <a:srgbClr val="624A35"/>
                </a:solidFill>
                <a:latin typeface="Gill Sans Nova Light (Body)"/>
              </a:rPr>
              <a:t>Fajr</a:t>
            </a:r>
            <a:r>
              <a:rPr lang="en-GB" sz="1801" b="1">
                <a:solidFill>
                  <a:srgbClr val="624A35"/>
                </a:solidFill>
                <a:latin typeface="Gill Sans Nova Light (Body)"/>
              </a:rPr>
              <a:t>) to please Allah facing towards the </a:t>
            </a:r>
            <a:r>
              <a:rPr lang="en-GB" sz="1801" b="1" err="1">
                <a:solidFill>
                  <a:srgbClr val="624A35"/>
                </a:solidFill>
                <a:latin typeface="Gill Sans Nova Light (Body)"/>
              </a:rPr>
              <a:t>Qiblah</a:t>
            </a:r>
            <a:r>
              <a:rPr lang="en-GB" sz="1801" b="1">
                <a:solidFill>
                  <a:srgbClr val="624A35"/>
                </a:solidFill>
                <a:latin typeface="Gill Sans Nova Light (Body)"/>
              </a:rPr>
              <a:t>”</a:t>
            </a:r>
          </a:p>
          <a:p>
            <a:endParaRPr lang="en-GB" sz="1801">
              <a:latin typeface="Gill Sans Nova Light (Body)"/>
            </a:endParaRPr>
          </a:p>
        </p:txBody>
      </p:sp>
      <p:sp>
        <p:nvSpPr>
          <p:cNvPr id="11" name="TextBox 10">
            <a:extLst>
              <a:ext uri="{FF2B5EF4-FFF2-40B4-BE49-F238E27FC236}">
                <a16:creationId xmlns:a16="http://schemas.microsoft.com/office/drawing/2014/main" id="{9A0B58A8-D14D-C57D-BF7D-19A858496ECF}"/>
              </a:ext>
            </a:extLst>
          </p:cNvPr>
          <p:cNvSpPr txBox="1"/>
          <p:nvPr/>
        </p:nvSpPr>
        <p:spPr>
          <a:xfrm>
            <a:off x="9958424" y="3274131"/>
            <a:ext cx="1814773" cy="923714"/>
          </a:xfrm>
          <a:prstGeom prst="rect">
            <a:avLst/>
          </a:prstGeom>
          <a:noFill/>
        </p:spPr>
        <p:txBody>
          <a:bodyPr wrap="square" rtlCol="0">
            <a:spAutoFit/>
          </a:bodyPr>
          <a:lstStyle/>
          <a:p>
            <a:r>
              <a:rPr lang="en-GB" sz="1801">
                <a:solidFill>
                  <a:srgbClr val="624A35"/>
                </a:solidFill>
                <a:latin typeface="Gill Sans Nova Light (Body)"/>
              </a:rPr>
              <a:t>fingers of the right hand kept straight and together.</a:t>
            </a:r>
            <a:endParaRPr lang="en-GB" sz="1801">
              <a:latin typeface="Gill Sans Nova Light (Body)"/>
            </a:endParaRPr>
          </a:p>
        </p:txBody>
      </p:sp>
      <p:sp>
        <p:nvSpPr>
          <p:cNvPr id="13" name="TextBox 12">
            <a:extLst>
              <a:ext uri="{FF2B5EF4-FFF2-40B4-BE49-F238E27FC236}">
                <a16:creationId xmlns:a16="http://schemas.microsoft.com/office/drawing/2014/main" id="{272DF23F-791F-8935-72D4-D7771698FD7A}"/>
              </a:ext>
            </a:extLst>
          </p:cNvPr>
          <p:cNvSpPr txBox="1"/>
          <p:nvPr/>
        </p:nvSpPr>
        <p:spPr>
          <a:xfrm>
            <a:off x="6082005" y="3217291"/>
            <a:ext cx="1901003" cy="2401811"/>
          </a:xfrm>
          <a:prstGeom prst="rect">
            <a:avLst/>
          </a:prstGeom>
          <a:noFill/>
        </p:spPr>
        <p:txBody>
          <a:bodyPr wrap="square" rtlCol="0">
            <a:spAutoFit/>
          </a:bodyPr>
          <a:lstStyle/>
          <a:p>
            <a:r>
              <a:rPr lang="en-GB" sz="1801">
                <a:solidFill>
                  <a:srgbClr val="624A35"/>
                </a:solidFill>
                <a:latin typeface="Gill Sans Nova Light (Body)"/>
              </a:rPr>
              <a:t>be in Prostration.</a:t>
            </a:r>
          </a:p>
          <a:p>
            <a:endParaRPr lang="en-GB" sz="601">
              <a:solidFill>
                <a:srgbClr val="624A35"/>
              </a:solidFill>
              <a:latin typeface="Gill Sans Nova Light (Body)"/>
            </a:endParaRPr>
          </a:p>
          <a:p>
            <a:r>
              <a:rPr lang="en-GB" sz="1801" u="sng">
                <a:solidFill>
                  <a:srgbClr val="624A35"/>
                </a:solidFill>
                <a:latin typeface="Gill Sans Nova Light (Body)"/>
              </a:rPr>
              <a:t>Women</a:t>
            </a:r>
            <a:r>
              <a:rPr lang="en-GB" sz="1801">
                <a:solidFill>
                  <a:srgbClr val="624A35"/>
                </a:solidFill>
                <a:latin typeface="Gill Sans Nova Light (Body)"/>
              </a:rPr>
              <a:t> should place their arms on the chest. The right hand over the back of the left hand, above the breast.</a:t>
            </a:r>
            <a:endParaRPr lang="en-GB" sz="1801">
              <a:latin typeface="Gill Sans Nova Light (Body)"/>
            </a:endParaRPr>
          </a:p>
        </p:txBody>
      </p:sp>
      <p:pic>
        <p:nvPicPr>
          <p:cNvPr id="8" name="Picture 7">
            <a:extLst>
              <a:ext uri="{FF2B5EF4-FFF2-40B4-BE49-F238E27FC236}">
                <a16:creationId xmlns:a16="http://schemas.microsoft.com/office/drawing/2014/main" id="{8E876E4D-2BDA-A365-9002-96AB0F3000E3}"/>
              </a:ext>
            </a:extLst>
          </p:cNvPr>
          <p:cNvPicPr>
            <a:picLocks noChangeAspect="1"/>
          </p:cNvPicPr>
          <p:nvPr/>
        </p:nvPicPr>
        <p:blipFill>
          <a:blip r:embed="rId5"/>
          <a:stretch>
            <a:fillRect/>
          </a:stretch>
        </p:blipFill>
        <p:spPr>
          <a:xfrm>
            <a:off x="795952" y="3335404"/>
            <a:ext cx="1415605" cy="1970050"/>
          </a:xfrm>
          <a:prstGeom prst="rect">
            <a:avLst/>
          </a:prstGeom>
        </p:spPr>
      </p:pic>
      <p:sp>
        <p:nvSpPr>
          <p:cNvPr id="4" name="TextBox 3">
            <a:extLst>
              <a:ext uri="{FF2B5EF4-FFF2-40B4-BE49-F238E27FC236}">
                <a16:creationId xmlns:a16="http://schemas.microsoft.com/office/drawing/2014/main" id="{79C0A199-105B-3E89-C0A1-27DDCFA5666D}"/>
              </a:ext>
            </a:extLst>
          </p:cNvPr>
          <p:cNvSpPr txBox="1"/>
          <p:nvPr/>
        </p:nvSpPr>
        <p:spPr>
          <a:xfrm>
            <a:off x="11625943" y="6380703"/>
            <a:ext cx="426357" cy="369332"/>
          </a:xfrm>
          <a:prstGeom prst="rect">
            <a:avLst/>
          </a:prstGeom>
          <a:noFill/>
        </p:spPr>
        <p:txBody>
          <a:bodyPr wrap="square" rtlCol="0">
            <a:spAutoFit/>
          </a:bodyPr>
          <a:lstStyle/>
          <a:p>
            <a:r>
              <a:rPr lang="en-GB" dirty="0"/>
              <a:t>20</a:t>
            </a:r>
          </a:p>
        </p:txBody>
      </p:sp>
    </p:spTree>
    <p:extLst>
      <p:ext uri="{BB962C8B-B14F-4D97-AF65-F5344CB8AC3E}">
        <p14:creationId xmlns:p14="http://schemas.microsoft.com/office/powerpoint/2010/main" val="130739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2" grpId="0"/>
      <p:bldP spid="11"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startAt="3"/>
            </a:pPr>
            <a:r>
              <a:rPr lang="en-GB" sz="1801">
                <a:solidFill>
                  <a:srgbClr val="624A35"/>
                </a:solidFill>
                <a:latin typeface="Gill Sans Nova Light (Body)"/>
              </a:rPr>
              <a:t>Read </a:t>
            </a:r>
            <a:r>
              <a:rPr lang="en-GB" sz="1801" err="1">
                <a:solidFill>
                  <a:srgbClr val="624A35"/>
                </a:solidFill>
                <a:latin typeface="Gill Sans Nova Light (Body)"/>
              </a:rPr>
              <a:t>Thanaa</a:t>
            </a:r>
            <a:r>
              <a:rPr lang="en-GB" sz="1801">
                <a:solidFill>
                  <a:srgbClr val="624A35"/>
                </a:solidFill>
                <a:latin typeface="Gill Sans Nova Light (Body)"/>
              </a:rPr>
              <a:t> quietly, </a:t>
            </a:r>
            <a:r>
              <a:rPr lang="en-GB" sz="1801" b="1">
                <a:solidFill>
                  <a:srgbClr val="624A35"/>
                </a:solidFill>
                <a:latin typeface="Gill Sans Nova Light (Body)"/>
              </a:rPr>
              <a:t>“Sub-</a:t>
            </a:r>
            <a:r>
              <a:rPr lang="en-GB" sz="1801" b="1" err="1">
                <a:solidFill>
                  <a:srgbClr val="624A35"/>
                </a:solidFill>
                <a:latin typeface="Gill Sans Nova Light (Body)"/>
              </a:rPr>
              <a:t>haa</a:t>
            </a:r>
            <a:r>
              <a:rPr lang="en-GB" sz="1801" b="1">
                <a:solidFill>
                  <a:srgbClr val="624A35"/>
                </a:solidFill>
                <a:latin typeface="Gill Sans Nova Light (Body)"/>
              </a:rPr>
              <a:t>-</a:t>
            </a:r>
            <a:r>
              <a:rPr lang="en-GB" sz="1801" b="1" err="1">
                <a:solidFill>
                  <a:srgbClr val="624A35"/>
                </a:solidFill>
                <a:latin typeface="Gill Sans Nova Light (Body)"/>
              </a:rPr>
              <a:t>na</a:t>
            </a:r>
            <a:r>
              <a:rPr lang="en-GB" sz="1801" b="1">
                <a:solidFill>
                  <a:srgbClr val="624A35"/>
                </a:solidFill>
                <a:latin typeface="Gill Sans Nova Light (Body)"/>
              </a:rPr>
              <a:t>-kal-</a:t>
            </a:r>
            <a:r>
              <a:rPr lang="en-GB" sz="1801" b="1" err="1">
                <a:solidFill>
                  <a:srgbClr val="624A35"/>
                </a:solidFill>
                <a:latin typeface="Gill Sans Nova Light (Body)"/>
              </a:rPr>
              <a:t>laa</a:t>
            </a:r>
            <a:r>
              <a:rPr lang="en-GB" sz="1801" b="1">
                <a:solidFill>
                  <a:srgbClr val="624A35"/>
                </a:solidFill>
                <a:latin typeface="Gill Sans Nova Light (Body)"/>
              </a:rPr>
              <a:t>-hum-ma-</a:t>
            </a:r>
            <a:r>
              <a:rPr lang="en-GB" sz="1801" b="1" err="1">
                <a:solidFill>
                  <a:srgbClr val="624A35"/>
                </a:solidFill>
                <a:latin typeface="Gill Sans Nova Light (Body)"/>
              </a:rPr>
              <a:t>wa</a:t>
            </a:r>
            <a:r>
              <a:rPr lang="en-GB" sz="1801" b="1">
                <a:solidFill>
                  <a:srgbClr val="624A35"/>
                </a:solidFill>
                <a:latin typeface="Gill Sans Nova Light (Body)"/>
              </a:rPr>
              <a:t> bi ham-di-ka </a:t>
            </a:r>
            <a:r>
              <a:rPr lang="en-GB" sz="1801" b="1" err="1">
                <a:solidFill>
                  <a:srgbClr val="624A35"/>
                </a:solidFill>
                <a:latin typeface="Gill Sans Nova Light (Body)"/>
              </a:rPr>
              <a:t>wa</a:t>
            </a:r>
            <a:r>
              <a:rPr lang="en-GB" sz="1801" b="1">
                <a:solidFill>
                  <a:srgbClr val="624A35"/>
                </a:solidFill>
                <a:latin typeface="Gill Sans Nova Light (Body)"/>
              </a:rPr>
              <a:t> ta-baa-</a:t>
            </a:r>
            <a:r>
              <a:rPr lang="en-GB" sz="1801" b="1" err="1">
                <a:solidFill>
                  <a:srgbClr val="624A35"/>
                </a:solidFill>
                <a:latin typeface="Gill Sans Nova Light (Body)"/>
              </a:rPr>
              <a:t>ra</a:t>
            </a:r>
            <a:r>
              <a:rPr lang="en-GB" sz="1801" b="1">
                <a:solidFill>
                  <a:srgbClr val="624A35"/>
                </a:solidFill>
                <a:latin typeface="Gill Sans Nova Light (Body)"/>
              </a:rPr>
              <a:t> kas-</a:t>
            </a:r>
            <a:r>
              <a:rPr lang="en-GB" sz="1801" b="1" err="1">
                <a:solidFill>
                  <a:srgbClr val="624A35"/>
                </a:solidFill>
                <a:latin typeface="Gill Sans Nova Light (Body)"/>
              </a:rPr>
              <a:t>muka</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-ta-‘aa-</a:t>
            </a:r>
            <a:r>
              <a:rPr lang="en-GB" sz="1801" b="1" err="1">
                <a:solidFill>
                  <a:srgbClr val="624A35"/>
                </a:solidFill>
                <a:latin typeface="Gill Sans Nova Light (Body)"/>
              </a:rPr>
              <a:t>laa</a:t>
            </a:r>
            <a:r>
              <a:rPr lang="en-GB" sz="1801" b="1">
                <a:solidFill>
                  <a:srgbClr val="624A35"/>
                </a:solidFill>
                <a:latin typeface="Gill Sans Nova Light (Body)"/>
              </a:rPr>
              <a:t> </a:t>
            </a:r>
            <a:r>
              <a:rPr lang="en-GB" sz="1801" b="1" err="1">
                <a:solidFill>
                  <a:srgbClr val="624A35"/>
                </a:solidFill>
                <a:latin typeface="Gill Sans Nova Light (Body)"/>
              </a:rPr>
              <a:t>jad</a:t>
            </a:r>
            <a:r>
              <a:rPr lang="en-GB" sz="1801" b="1">
                <a:solidFill>
                  <a:srgbClr val="624A35"/>
                </a:solidFill>
                <a:latin typeface="Gill Sans Nova Light (Body)"/>
              </a:rPr>
              <a:t>-du-ka </a:t>
            </a:r>
            <a:r>
              <a:rPr lang="en-GB" sz="1801" b="1" err="1">
                <a:solidFill>
                  <a:srgbClr val="624A35"/>
                </a:solidFill>
                <a:latin typeface="Gill Sans Nova Light (Body)"/>
              </a:rPr>
              <a:t>wa</a:t>
            </a:r>
            <a:r>
              <a:rPr lang="en-GB" sz="1801" b="1">
                <a:solidFill>
                  <a:srgbClr val="624A35"/>
                </a:solidFill>
                <a:latin typeface="Gill Sans Nova Light (Body)"/>
              </a:rPr>
              <a:t> </a:t>
            </a:r>
            <a:r>
              <a:rPr lang="en-GB" sz="1801" b="1" err="1">
                <a:solidFill>
                  <a:srgbClr val="624A35"/>
                </a:solidFill>
                <a:latin typeface="Gill Sans Nova Light (Body)"/>
              </a:rPr>
              <a:t>laa</a:t>
            </a:r>
            <a:r>
              <a:rPr lang="en-GB" sz="1801" b="1">
                <a:solidFill>
                  <a:srgbClr val="624A35"/>
                </a:solidFill>
                <a:latin typeface="Gill Sans Nova Light (Body)"/>
              </a:rPr>
              <a:t> </a:t>
            </a:r>
            <a:r>
              <a:rPr lang="en-GB" sz="1801" b="1" err="1">
                <a:solidFill>
                  <a:srgbClr val="624A35"/>
                </a:solidFill>
                <a:latin typeface="Gill Sans Nova Light (Body)"/>
              </a:rPr>
              <a:t>ilaa</a:t>
            </a:r>
            <a:r>
              <a:rPr lang="en-GB" sz="1801" b="1">
                <a:solidFill>
                  <a:srgbClr val="624A35"/>
                </a:solidFill>
                <a:latin typeface="Gill Sans Nova Light (Body)"/>
              </a:rPr>
              <a:t>-ha </a:t>
            </a:r>
            <a:r>
              <a:rPr lang="en-GB" sz="1801" b="1" err="1">
                <a:solidFill>
                  <a:srgbClr val="624A35"/>
                </a:solidFill>
                <a:latin typeface="Gill Sans Nova Light (Body)"/>
              </a:rPr>
              <a:t>ghai-ruk</a:t>
            </a:r>
            <a:r>
              <a:rPr lang="en-GB" sz="1801" b="1">
                <a:solidFill>
                  <a:srgbClr val="624A35"/>
                </a:solidFill>
                <a:latin typeface="Gill Sans Nova Light (Body)"/>
              </a:rPr>
              <a:t>’</a:t>
            </a:r>
          </a:p>
          <a:p>
            <a:pPr marL="342904" indent="-342904">
              <a:buFont typeface="+mj-lt"/>
              <a:buAutoNum type="arabicPeriod" startAt="3"/>
            </a:pPr>
            <a:endParaRPr lang="en-GB" sz="1801">
              <a:solidFill>
                <a:srgbClr val="624A35"/>
              </a:solidFill>
              <a:latin typeface="Gill Sans Nova Light (Body)"/>
            </a:endParaRPr>
          </a:p>
          <a:p>
            <a:pPr marL="342904" indent="-342904">
              <a:buFont typeface="+mj-lt"/>
              <a:buAutoNum type="arabicPeriod" startAt="3"/>
            </a:pPr>
            <a:r>
              <a:rPr lang="en-GB" sz="1801">
                <a:solidFill>
                  <a:srgbClr val="624A35"/>
                </a:solidFill>
                <a:latin typeface="Gill Sans Nova Light (Body)"/>
              </a:rPr>
              <a:t>Next read </a:t>
            </a:r>
            <a:r>
              <a:rPr lang="en-GB" sz="1801" b="1">
                <a:solidFill>
                  <a:srgbClr val="624A35"/>
                </a:solidFill>
                <a:latin typeface="Gill Sans Nova Light (Body)"/>
              </a:rPr>
              <a:t>“A-</a:t>
            </a:r>
            <a:r>
              <a:rPr lang="en-GB" sz="1801" b="1" err="1">
                <a:solidFill>
                  <a:srgbClr val="624A35"/>
                </a:solidFill>
                <a:latin typeface="Gill Sans Nova Light (Body)"/>
              </a:rPr>
              <a:t>oo</a:t>
            </a:r>
            <a:r>
              <a:rPr lang="en-GB" sz="1801" b="1">
                <a:solidFill>
                  <a:srgbClr val="624A35"/>
                </a:solidFill>
                <a:latin typeface="Gill Sans Nova Light (Body)"/>
              </a:rPr>
              <a:t>-</a:t>
            </a:r>
            <a:r>
              <a:rPr lang="en-GB" sz="1801" b="1" err="1">
                <a:solidFill>
                  <a:srgbClr val="624A35"/>
                </a:solidFill>
                <a:latin typeface="Gill Sans Nova Light (Body)"/>
              </a:rPr>
              <a:t>zhu</a:t>
            </a:r>
            <a:r>
              <a:rPr lang="en-GB" sz="1801" b="1">
                <a:solidFill>
                  <a:srgbClr val="624A35"/>
                </a:solidFill>
                <a:latin typeface="Gill Sans Nova Light (Body)"/>
              </a:rPr>
              <a:t>-</a:t>
            </a:r>
            <a:r>
              <a:rPr lang="en-GB" sz="1801" b="1" err="1">
                <a:solidFill>
                  <a:srgbClr val="624A35"/>
                </a:solidFill>
                <a:latin typeface="Gill Sans Nova Light (Body)"/>
              </a:rPr>
              <a:t>bil</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-hi mi-</a:t>
            </a:r>
            <a:r>
              <a:rPr lang="en-GB" sz="1801" b="1" err="1">
                <a:solidFill>
                  <a:srgbClr val="624A35"/>
                </a:solidFill>
                <a:latin typeface="Gill Sans Nova Light (Body)"/>
              </a:rPr>
              <a:t>nash</a:t>
            </a:r>
            <a:r>
              <a:rPr lang="en-GB" sz="1801" b="1">
                <a:solidFill>
                  <a:srgbClr val="624A35"/>
                </a:solidFill>
                <a:latin typeface="Gill Sans Nova Light (Body)"/>
              </a:rPr>
              <a:t>-shay-</a:t>
            </a:r>
            <a:r>
              <a:rPr lang="en-GB" sz="1801" b="1" err="1">
                <a:solidFill>
                  <a:srgbClr val="624A35"/>
                </a:solidFill>
                <a:latin typeface="Gill Sans Nova Light (Body)"/>
              </a:rPr>
              <a:t>taa</a:t>
            </a:r>
            <a:r>
              <a:rPr lang="en-GB" sz="1801" b="1">
                <a:solidFill>
                  <a:srgbClr val="624A35"/>
                </a:solidFill>
                <a:latin typeface="Gill Sans Nova Light (Body)"/>
              </a:rPr>
              <a:t>-</a:t>
            </a:r>
            <a:r>
              <a:rPr lang="en-GB" sz="1801" b="1" err="1">
                <a:solidFill>
                  <a:srgbClr val="624A35"/>
                </a:solidFill>
                <a:latin typeface="Gill Sans Nova Light (Body)"/>
              </a:rPr>
              <a:t>nir</a:t>
            </a:r>
            <a:r>
              <a:rPr lang="en-GB" sz="1801" b="1">
                <a:solidFill>
                  <a:srgbClr val="624A35"/>
                </a:solidFill>
                <a:latin typeface="Gill Sans Nova Light (Body)"/>
              </a:rPr>
              <a:t>- </a:t>
            </a:r>
            <a:r>
              <a:rPr lang="en-GB" sz="1801" b="1" err="1">
                <a:solidFill>
                  <a:srgbClr val="624A35"/>
                </a:solidFill>
                <a:latin typeface="Gill Sans Nova Light (Body)"/>
              </a:rPr>
              <a:t>ra-jeem</a:t>
            </a:r>
            <a:r>
              <a:rPr lang="en-GB" sz="1801" b="1">
                <a:solidFill>
                  <a:srgbClr val="624A35"/>
                </a:solidFill>
                <a:latin typeface="Gill Sans Nova Light (Body)"/>
              </a:rPr>
              <a:t>”</a:t>
            </a:r>
          </a:p>
          <a:p>
            <a:pPr marL="342904" indent="-342904">
              <a:buFont typeface="+mj-lt"/>
              <a:buAutoNum type="arabicPeriod" startAt="3"/>
            </a:pPr>
            <a:endParaRPr lang="en-GB" sz="1801">
              <a:solidFill>
                <a:srgbClr val="624A35"/>
              </a:solidFill>
              <a:latin typeface="Gill Sans Nova Light (Body)"/>
            </a:endParaRPr>
          </a:p>
          <a:p>
            <a:pPr marL="342904" indent="-342904">
              <a:buFont typeface="+mj-lt"/>
              <a:buAutoNum type="arabicPeriod" startAt="3"/>
            </a:pPr>
            <a:r>
              <a:rPr lang="en-GB" sz="1801">
                <a:solidFill>
                  <a:srgbClr val="624A35"/>
                </a:solidFill>
                <a:latin typeface="Gill Sans Nova Light (Body)"/>
              </a:rPr>
              <a:t>Read </a:t>
            </a:r>
            <a:r>
              <a:rPr lang="en-GB" sz="1801" b="1">
                <a:solidFill>
                  <a:srgbClr val="624A35"/>
                </a:solidFill>
                <a:latin typeface="Gill Sans Nova Light (Body)"/>
              </a:rPr>
              <a:t>“Bis-mil-</a:t>
            </a:r>
            <a:r>
              <a:rPr lang="en-GB" sz="1801" b="1" err="1">
                <a:solidFill>
                  <a:srgbClr val="624A35"/>
                </a:solidFill>
                <a:latin typeface="Gill Sans Nova Light (Body)"/>
              </a:rPr>
              <a:t>laa</a:t>
            </a:r>
            <a:r>
              <a:rPr lang="en-GB" sz="1801" b="1">
                <a:solidFill>
                  <a:srgbClr val="624A35"/>
                </a:solidFill>
                <a:latin typeface="Gill Sans Nova Light (Body)"/>
              </a:rPr>
              <a:t>-hir-Ra</a:t>
            </a:r>
            <a:r>
              <a:rPr lang="en-GB" sz="1801" b="1" u="sng">
                <a:solidFill>
                  <a:srgbClr val="624A35"/>
                </a:solidFill>
                <a:latin typeface="Gill Sans Nova Light (Body)"/>
              </a:rPr>
              <a:t>h</a:t>
            </a:r>
            <a:r>
              <a:rPr lang="en-GB" sz="1801" b="1">
                <a:solidFill>
                  <a:srgbClr val="624A35"/>
                </a:solidFill>
                <a:latin typeface="Gill Sans Nova Light (Body)"/>
              </a:rPr>
              <a:t>-maa-</a:t>
            </a:r>
            <a:r>
              <a:rPr lang="en-GB" sz="1801" b="1" err="1">
                <a:solidFill>
                  <a:srgbClr val="624A35"/>
                </a:solidFill>
                <a:latin typeface="Gill Sans Nova Light (Body)"/>
              </a:rPr>
              <a:t>nir</a:t>
            </a:r>
            <a:r>
              <a:rPr lang="en-GB" sz="1801" b="1">
                <a:solidFill>
                  <a:srgbClr val="624A35"/>
                </a:solidFill>
                <a:latin typeface="Gill Sans Nova Light (Body)"/>
              </a:rPr>
              <a:t>-Ra-</a:t>
            </a:r>
            <a:r>
              <a:rPr lang="en-GB" sz="1801" b="1" u="sng" err="1">
                <a:solidFill>
                  <a:srgbClr val="624A35"/>
                </a:solidFill>
                <a:latin typeface="Gill Sans Nova Light (Body)"/>
              </a:rPr>
              <a:t>h</a:t>
            </a:r>
            <a:r>
              <a:rPr lang="en-GB" sz="1801" b="1" err="1">
                <a:solidFill>
                  <a:srgbClr val="624A35"/>
                </a:solidFill>
                <a:latin typeface="Gill Sans Nova Light (Body)"/>
              </a:rPr>
              <a:t>eem</a:t>
            </a:r>
            <a:r>
              <a:rPr lang="en-GB" sz="1801" b="1">
                <a:solidFill>
                  <a:srgbClr val="624A35"/>
                </a:solidFill>
                <a:latin typeface="Gill Sans Nova Light (Body)"/>
              </a:rPr>
              <a:t>”</a:t>
            </a:r>
          </a:p>
          <a:p>
            <a:pPr marL="342904" indent="-342904">
              <a:buFont typeface="+mj-lt"/>
              <a:buAutoNum type="arabicPeriod" startAt="3"/>
            </a:pPr>
            <a:endParaRPr lang="en-GB" sz="1801">
              <a:solidFill>
                <a:srgbClr val="624A35"/>
              </a:solidFill>
              <a:latin typeface="Gill Sans Nova Light (Body)"/>
            </a:endParaRPr>
          </a:p>
          <a:p>
            <a:pPr marL="342904" indent="-342904">
              <a:buFont typeface="+mj-lt"/>
              <a:buAutoNum type="arabicPeriod" startAt="3"/>
            </a:pPr>
            <a:r>
              <a:rPr lang="en-GB" sz="1801">
                <a:solidFill>
                  <a:srgbClr val="624A35"/>
                </a:solidFill>
                <a:latin typeface="Gill Sans Nova Light (Body)"/>
              </a:rPr>
              <a:t>Then recite Surah al-</a:t>
            </a:r>
            <a:r>
              <a:rPr lang="en-GB" sz="1801" err="1">
                <a:solidFill>
                  <a:srgbClr val="624A35"/>
                </a:solidFill>
                <a:latin typeface="Gill Sans Nova Light (Body)"/>
              </a:rPr>
              <a:t>Fatihah</a:t>
            </a:r>
            <a:r>
              <a:rPr lang="en-GB" sz="1801">
                <a:solidFill>
                  <a:srgbClr val="624A35"/>
                </a:solidFill>
                <a:latin typeface="Gill Sans Nova Light (Body)"/>
              </a:rPr>
              <a:t>, </a:t>
            </a:r>
          </a:p>
          <a:p>
            <a:pPr marL="342904" indent="-342904">
              <a:buFont typeface="+mj-lt"/>
              <a:buAutoNum type="arabicPeriod" startAt="3"/>
            </a:pPr>
            <a:endParaRPr lang="en-GB" sz="1801">
              <a:latin typeface="Gill Sans Nova Light (Body)"/>
            </a:endParaRPr>
          </a:p>
          <a:p>
            <a:pPr marL="342904" indent="-342904">
              <a:buFont typeface="+mj-lt"/>
              <a:buAutoNum type="arabicPeriod" startAt="3"/>
            </a:pPr>
            <a:endParaRPr lang="en-GB" sz="1801">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823481" cy="3970318"/>
          </a:xfrm>
          <a:prstGeom prst="rect">
            <a:avLst/>
          </a:prstGeom>
          <a:noFill/>
          <a:ln w="12700">
            <a:solidFill>
              <a:srgbClr val="F39330"/>
            </a:solidFill>
            <a:prstDash val="dash"/>
          </a:ln>
        </p:spPr>
        <p:txBody>
          <a:bodyPr wrap="square" lIns="91440" tIns="45720" rIns="91440" bIns="45720" rtlCol="0" anchor="t">
            <a:spAutoFit/>
          </a:bodyPr>
          <a:lstStyle/>
          <a:p>
            <a:pPr marL="91440" lvl="1"/>
            <a:r>
              <a:rPr lang="en-GB">
                <a:solidFill>
                  <a:srgbClr val="624A35"/>
                </a:solidFill>
                <a:latin typeface="Gill Sans Nova Light (Body)"/>
              </a:rPr>
              <a:t>recitation is </a:t>
            </a:r>
            <a:r>
              <a:rPr lang="en-GB" b="1">
                <a:solidFill>
                  <a:srgbClr val="624A35"/>
                </a:solidFill>
                <a:latin typeface="Gill Sans Nova Light (Body)"/>
              </a:rPr>
              <a:t>3 short verses</a:t>
            </a:r>
            <a:r>
              <a:rPr lang="en-GB">
                <a:solidFill>
                  <a:srgbClr val="624A35"/>
                </a:solidFill>
                <a:latin typeface="Gill Sans Nova Light (Body)"/>
              </a:rPr>
              <a:t>, or </a:t>
            </a:r>
            <a:r>
              <a:rPr lang="en-GB" b="1">
                <a:solidFill>
                  <a:srgbClr val="624A35"/>
                </a:solidFill>
                <a:latin typeface="Gill Sans Nova Light (Body)"/>
              </a:rPr>
              <a:t>one long verse </a:t>
            </a:r>
            <a:r>
              <a:rPr lang="en-GB">
                <a:solidFill>
                  <a:srgbClr val="624A35"/>
                </a:solidFill>
                <a:latin typeface="Gill Sans Nova Light (Body)"/>
              </a:rPr>
              <a:t>which is equal in length to 3 short verses). It is better to recite a complete Surah.</a:t>
            </a:r>
            <a:endParaRPr lang="en-US"/>
          </a:p>
          <a:p>
            <a:pPr marL="91440" lvl="1"/>
            <a:endParaRPr lang="en-GB">
              <a:solidFill>
                <a:srgbClr val="624A35"/>
              </a:solidFill>
              <a:latin typeface="Gill Sans Nova Light (Body)"/>
            </a:endParaRPr>
          </a:p>
          <a:p>
            <a:pPr marL="91440" lvl="1"/>
            <a:r>
              <a:rPr lang="en-GB">
                <a:solidFill>
                  <a:srgbClr val="624A35"/>
                </a:solidFill>
                <a:latin typeface="Gill Sans Nova Light (Body)"/>
              </a:rPr>
              <a:t>Throughout the prayer the surahs should follow Quranic order and go shorter in each unit than the previous. From surah Ad </a:t>
            </a:r>
            <a:r>
              <a:rPr lang="en-GB" err="1">
                <a:solidFill>
                  <a:srgbClr val="624A35"/>
                </a:solidFill>
                <a:latin typeface="Gill Sans Nova Light (Body)"/>
              </a:rPr>
              <a:t>Dhuhaa</a:t>
            </a:r>
            <a:r>
              <a:rPr lang="en-GB">
                <a:solidFill>
                  <a:srgbClr val="624A35"/>
                </a:solidFill>
                <a:latin typeface="Gill Sans Nova Light (Body)"/>
              </a:rPr>
              <a:t> onwards only, It's </a:t>
            </a:r>
            <a:r>
              <a:rPr lang="en-GB" err="1">
                <a:solidFill>
                  <a:srgbClr val="624A35"/>
                </a:solidFill>
                <a:latin typeface="Gill Sans Nova Light (Body)"/>
              </a:rPr>
              <a:t>Makruh</a:t>
            </a:r>
            <a:r>
              <a:rPr lang="en-GB">
                <a:solidFill>
                  <a:srgbClr val="624A35"/>
                </a:solidFill>
                <a:latin typeface="Gill Sans Nova Light (Body)"/>
              </a:rPr>
              <a:t> (disliked) to skip a surah. Therefore, from Ad </a:t>
            </a:r>
            <a:r>
              <a:rPr lang="en-GB" err="1">
                <a:solidFill>
                  <a:srgbClr val="624A35"/>
                </a:solidFill>
                <a:latin typeface="Gill Sans Nova Light (Body)"/>
              </a:rPr>
              <a:t>Dhuhaa</a:t>
            </a:r>
            <a:r>
              <a:rPr lang="en-GB">
                <a:solidFill>
                  <a:srgbClr val="624A35"/>
                </a:solidFill>
                <a:latin typeface="Gill Sans Nova Light (Body)"/>
              </a:rPr>
              <a:t> onwards read the next surah or skip two or more surahs.</a:t>
            </a:r>
          </a:p>
          <a:p>
            <a:pPr marL="91440" lvl="1"/>
            <a:endParaRPr lang="en-GB">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8"/>
            <a:ext cx="3696482" cy="3970959"/>
          </a:xfrm>
          <a:prstGeom prst="rect">
            <a:avLst/>
          </a:prstGeom>
          <a:noFill/>
          <a:ln w="12700">
            <a:solidFill>
              <a:srgbClr val="F39330"/>
            </a:solidFill>
            <a:prstDash val="dash"/>
          </a:ln>
        </p:spPr>
        <p:txBody>
          <a:bodyPr wrap="square" lIns="91440" tIns="45720" rIns="91440" bIns="45720" rtlCol="0" anchor="t">
            <a:spAutoFit/>
          </a:bodyPr>
          <a:lstStyle/>
          <a:p>
            <a:pPr marL="263525"/>
            <a:r>
              <a:rPr lang="en-GB" b="1">
                <a:solidFill>
                  <a:srgbClr val="624A35"/>
                </a:solidFill>
                <a:latin typeface="Gill Sans Nova Light (Body)"/>
              </a:rPr>
              <a:t>“Al-</a:t>
            </a:r>
            <a:r>
              <a:rPr lang="en-GB" b="1" u="sng" err="1">
                <a:solidFill>
                  <a:srgbClr val="624A35"/>
                </a:solidFill>
                <a:latin typeface="Gill Sans Nova Light (Body)"/>
              </a:rPr>
              <a:t>h</a:t>
            </a:r>
            <a:r>
              <a:rPr lang="en-GB" b="1" err="1">
                <a:solidFill>
                  <a:srgbClr val="624A35"/>
                </a:solidFill>
                <a:latin typeface="Gill Sans Nova Light (Body)"/>
              </a:rPr>
              <a:t>amdu</a:t>
            </a:r>
            <a:r>
              <a:rPr lang="en-GB" b="1">
                <a:solidFill>
                  <a:srgbClr val="624A35"/>
                </a:solidFill>
                <a:latin typeface="Gill Sans Nova Light (Body)"/>
              </a:rPr>
              <a:t>-</a:t>
            </a:r>
            <a:r>
              <a:rPr lang="en-GB" b="1" err="1">
                <a:solidFill>
                  <a:srgbClr val="624A35"/>
                </a:solidFill>
                <a:latin typeface="Gill Sans Nova Light (Body)"/>
              </a:rPr>
              <a:t>lil</a:t>
            </a:r>
            <a:r>
              <a:rPr lang="en-GB" b="1">
                <a:solidFill>
                  <a:srgbClr val="624A35"/>
                </a:solidFill>
                <a:latin typeface="Gill Sans Nova Light (Body)"/>
              </a:rPr>
              <a:t>-</a:t>
            </a:r>
            <a:r>
              <a:rPr lang="en-GB" b="1" err="1">
                <a:solidFill>
                  <a:srgbClr val="624A35"/>
                </a:solidFill>
                <a:latin typeface="Gill Sans Nova Light (Body)"/>
              </a:rPr>
              <a:t>laa</a:t>
            </a:r>
            <a:r>
              <a:rPr lang="en-GB" b="1">
                <a:solidFill>
                  <a:srgbClr val="624A35"/>
                </a:solidFill>
                <a:latin typeface="Gill Sans Nova Light (Body)"/>
              </a:rPr>
              <a:t>-hi </a:t>
            </a:r>
            <a:r>
              <a:rPr lang="en-GB" b="1" err="1">
                <a:solidFill>
                  <a:srgbClr val="624A35"/>
                </a:solidFill>
                <a:latin typeface="Gill Sans Nova Light (Body)"/>
              </a:rPr>
              <a:t>rab-bil</a:t>
            </a:r>
            <a:r>
              <a:rPr lang="en-GB" b="1">
                <a:solidFill>
                  <a:srgbClr val="624A35"/>
                </a:solidFill>
                <a:latin typeface="Gill Sans Nova Light (Body)"/>
              </a:rPr>
              <a:t> ‘aa-la-</a:t>
            </a:r>
            <a:r>
              <a:rPr lang="en-GB" b="1" err="1">
                <a:solidFill>
                  <a:srgbClr val="624A35"/>
                </a:solidFill>
                <a:latin typeface="Gill Sans Nova Light (Body)"/>
              </a:rPr>
              <a:t>meen</a:t>
            </a:r>
            <a:r>
              <a:rPr lang="en-GB" b="1">
                <a:solidFill>
                  <a:srgbClr val="624A35"/>
                </a:solidFill>
                <a:latin typeface="Gill Sans Nova Light (Body)"/>
              </a:rPr>
              <a:t>. </a:t>
            </a:r>
            <a:r>
              <a:rPr lang="en-GB" b="1" err="1">
                <a:solidFill>
                  <a:srgbClr val="624A35"/>
                </a:solidFill>
                <a:latin typeface="Gill Sans Nova Light (Body)"/>
              </a:rPr>
              <a:t>Ar</a:t>
            </a:r>
            <a:r>
              <a:rPr lang="en-GB" b="1">
                <a:solidFill>
                  <a:srgbClr val="624A35"/>
                </a:solidFill>
                <a:latin typeface="Gill Sans Nova Light (Body)"/>
              </a:rPr>
              <a:t>-ra</a:t>
            </a:r>
            <a:r>
              <a:rPr lang="en-GB" b="1" u="sng">
                <a:solidFill>
                  <a:srgbClr val="624A35"/>
                </a:solidFill>
                <a:latin typeface="Gill Sans Nova Light (Body)"/>
              </a:rPr>
              <a:t>h</a:t>
            </a:r>
            <a:r>
              <a:rPr lang="en-GB" b="1">
                <a:solidFill>
                  <a:srgbClr val="624A35"/>
                </a:solidFill>
                <a:latin typeface="Gill Sans Nova Light (Body)"/>
              </a:rPr>
              <a:t>-maa-</a:t>
            </a:r>
            <a:r>
              <a:rPr lang="en-GB" b="1" err="1">
                <a:solidFill>
                  <a:srgbClr val="624A35"/>
                </a:solidFill>
                <a:latin typeface="Gill Sans Nova Light (Body)"/>
              </a:rPr>
              <a:t>nir</a:t>
            </a:r>
            <a:r>
              <a:rPr lang="en-GB" b="1">
                <a:solidFill>
                  <a:srgbClr val="624A35"/>
                </a:solidFill>
                <a:latin typeface="Gill Sans Nova Light (Body)"/>
              </a:rPr>
              <a:t>-</a:t>
            </a:r>
            <a:r>
              <a:rPr lang="en-GB" b="1" err="1">
                <a:solidFill>
                  <a:srgbClr val="624A35"/>
                </a:solidFill>
                <a:latin typeface="Gill Sans Nova Light (Body)"/>
              </a:rPr>
              <a:t>ra-</a:t>
            </a:r>
            <a:r>
              <a:rPr lang="en-GB" b="1" u="sng" err="1">
                <a:solidFill>
                  <a:srgbClr val="624A35"/>
                </a:solidFill>
                <a:latin typeface="Gill Sans Nova Light (Body)"/>
              </a:rPr>
              <a:t>h</a:t>
            </a:r>
            <a:r>
              <a:rPr lang="en-GB" b="1" err="1">
                <a:solidFill>
                  <a:srgbClr val="624A35"/>
                </a:solidFill>
                <a:latin typeface="Gill Sans Nova Light (Body)"/>
              </a:rPr>
              <a:t>eem</a:t>
            </a:r>
            <a:r>
              <a:rPr lang="en-GB" b="1">
                <a:solidFill>
                  <a:srgbClr val="624A35"/>
                </a:solidFill>
                <a:latin typeface="Gill Sans Nova Light (Body)"/>
              </a:rPr>
              <a:t>. Maa-li-ki-yaw-mid-</a:t>
            </a:r>
            <a:r>
              <a:rPr lang="en-GB" b="1" err="1">
                <a:solidFill>
                  <a:srgbClr val="624A35"/>
                </a:solidFill>
                <a:latin typeface="Gill Sans Nova Light (Body)"/>
              </a:rPr>
              <a:t>deen</a:t>
            </a:r>
            <a:r>
              <a:rPr lang="en-GB" b="1">
                <a:solidFill>
                  <a:srgbClr val="624A35"/>
                </a:solidFill>
                <a:latin typeface="Gill Sans Nova Light (Body)"/>
              </a:rPr>
              <a:t>. </a:t>
            </a:r>
            <a:r>
              <a:rPr lang="en-GB" b="1" err="1">
                <a:solidFill>
                  <a:srgbClr val="624A35"/>
                </a:solidFill>
                <a:latin typeface="Gill Sans Nova Light (Body)"/>
              </a:rPr>
              <a:t>Iy</a:t>
            </a:r>
            <a:r>
              <a:rPr lang="en-GB" b="1">
                <a:solidFill>
                  <a:srgbClr val="624A35"/>
                </a:solidFill>
                <a:latin typeface="Gill Sans Nova Light (Body)"/>
              </a:rPr>
              <a:t>-</a:t>
            </a:r>
            <a:r>
              <a:rPr lang="en-GB" b="1" err="1">
                <a:solidFill>
                  <a:srgbClr val="624A35"/>
                </a:solidFill>
                <a:latin typeface="Gill Sans Nova Light (Body)"/>
              </a:rPr>
              <a:t>yaa</a:t>
            </a:r>
            <a:r>
              <a:rPr lang="en-GB" b="1">
                <a:solidFill>
                  <a:srgbClr val="624A35"/>
                </a:solidFill>
                <a:latin typeface="Gill Sans Nova Light (Body)"/>
              </a:rPr>
              <a:t>-ka-</a:t>
            </a:r>
            <a:r>
              <a:rPr lang="en-GB" b="1" err="1">
                <a:solidFill>
                  <a:srgbClr val="624A35"/>
                </a:solidFill>
                <a:latin typeface="Gill Sans Nova Light (Body)"/>
              </a:rPr>
              <a:t>na</a:t>
            </a:r>
            <a:r>
              <a:rPr lang="en-GB" b="1">
                <a:solidFill>
                  <a:srgbClr val="624A35"/>
                </a:solidFill>
                <a:latin typeface="Gill Sans Nova Light (Body)"/>
              </a:rPr>
              <a:t>’-</a:t>
            </a:r>
            <a:r>
              <a:rPr lang="en-GB" b="1" err="1">
                <a:solidFill>
                  <a:srgbClr val="624A35"/>
                </a:solidFill>
                <a:latin typeface="Gill Sans Nova Light (Body)"/>
              </a:rPr>
              <a:t>bu</a:t>
            </a:r>
            <a:r>
              <a:rPr lang="en-GB" b="1">
                <a:solidFill>
                  <a:srgbClr val="624A35"/>
                </a:solidFill>
                <a:latin typeface="Gill Sans Nova Light (Body)"/>
              </a:rPr>
              <a:t>-du </a:t>
            </a:r>
            <a:r>
              <a:rPr lang="en-GB" b="1" err="1">
                <a:solidFill>
                  <a:srgbClr val="624A35"/>
                </a:solidFill>
                <a:latin typeface="Gill Sans Nova Light (Body)"/>
              </a:rPr>
              <a:t>wa</a:t>
            </a:r>
            <a:r>
              <a:rPr lang="en-GB" b="1">
                <a:solidFill>
                  <a:srgbClr val="624A35"/>
                </a:solidFill>
                <a:latin typeface="Gill Sans Nova Light (Body)"/>
              </a:rPr>
              <a:t> </a:t>
            </a:r>
            <a:r>
              <a:rPr lang="en-GB" b="1" err="1">
                <a:solidFill>
                  <a:srgbClr val="624A35"/>
                </a:solidFill>
                <a:latin typeface="Gill Sans Nova Light (Body)"/>
              </a:rPr>
              <a:t>iy</a:t>
            </a:r>
            <a:r>
              <a:rPr lang="en-GB" b="1">
                <a:solidFill>
                  <a:srgbClr val="624A35"/>
                </a:solidFill>
                <a:latin typeface="Gill Sans Nova Light (Body)"/>
              </a:rPr>
              <a:t>-</a:t>
            </a:r>
            <a:r>
              <a:rPr lang="en-GB" b="1" err="1">
                <a:solidFill>
                  <a:srgbClr val="624A35"/>
                </a:solidFill>
                <a:latin typeface="Gill Sans Nova Light (Body)"/>
              </a:rPr>
              <a:t>yaa</a:t>
            </a:r>
            <a:r>
              <a:rPr lang="en-GB" b="1">
                <a:solidFill>
                  <a:srgbClr val="624A35"/>
                </a:solidFill>
                <a:latin typeface="Gill Sans Nova Light (Body)"/>
              </a:rPr>
              <a:t>-ka </a:t>
            </a:r>
            <a:r>
              <a:rPr lang="en-GB" b="1" err="1">
                <a:solidFill>
                  <a:srgbClr val="624A35"/>
                </a:solidFill>
                <a:latin typeface="Gill Sans Nova Light (Body)"/>
              </a:rPr>
              <a:t>nas</a:t>
            </a:r>
            <a:r>
              <a:rPr lang="en-GB" b="1">
                <a:solidFill>
                  <a:srgbClr val="624A35"/>
                </a:solidFill>
                <a:latin typeface="Gill Sans Nova Light (Body)"/>
              </a:rPr>
              <a:t>-ta ‘</a:t>
            </a:r>
            <a:r>
              <a:rPr lang="en-GB" b="1" err="1">
                <a:solidFill>
                  <a:srgbClr val="624A35"/>
                </a:solidFill>
                <a:latin typeface="Gill Sans Nova Light (Body)"/>
              </a:rPr>
              <a:t>een</a:t>
            </a:r>
            <a:r>
              <a:rPr lang="en-GB" b="1">
                <a:solidFill>
                  <a:srgbClr val="624A35"/>
                </a:solidFill>
                <a:latin typeface="Gill Sans Nova Light (Body)"/>
              </a:rPr>
              <a:t>. </a:t>
            </a:r>
            <a:r>
              <a:rPr lang="en-GB" b="1" err="1">
                <a:solidFill>
                  <a:srgbClr val="624A35"/>
                </a:solidFill>
                <a:latin typeface="Gill Sans Nova Light (Body)"/>
              </a:rPr>
              <a:t>Ih</a:t>
            </a:r>
            <a:r>
              <a:rPr lang="en-GB" b="1">
                <a:solidFill>
                  <a:srgbClr val="624A35"/>
                </a:solidFill>
                <a:latin typeface="Gill Sans Nova Light (Body)"/>
              </a:rPr>
              <a:t>-di-</a:t>
            </a:r>
            <a:r>
              <a:rPr lang="en-GB" b="1" err="1">
                <a:solidFill>
                  <a:srgbClr val="624A35"/>
                </a:solidFill>
                <a:latin typeface="Gill Sans Nova Light (Body)"/>
              </a:rPr>
              <a:t>na</a:t>
            </a:r>
            <a:r>
              <a:rPr lang="en-GB" b="1" u="sng" err="1">
                <a:solidFill>
                  <a:srgbClr val="624A35"/>
                </a:solidFill>
                <a:latin typeface="Gill Sans Nova Light (Body)"/>
              </a:rPr>
              <a:t>s</a:t>
            </a:r>
            <a:r>
              <a:rPr lang="en-GB" b="1">
                <a:solidFill>
                  <a:srgbClr val="624A35"/>
                </a:solidFill>
                <a:latin typeface="Gill Sans Nova Light (Body)"/>
              </a:rPr>
              <a:t>-</a:t>
            </a:r>
            <a:r>
              <a:rPr lang="en-GB" b="1" u="sng" err="1">
                <a:solidFill>
                  <a:srgbClr val="624A35"/>
                </a:solidFill>
                <a:latin typeface="Gill Sans Nova Light (Body)"/>
              </a:rPr>
              <a:t>s</a:t>
            </a:r>
            <a:r>
              <a:rPr lang="en-GB" b="1" err="1">
                <a:solidFill>
                  <a:srgbClr val="624A35"/>
                </a:solidFill>
                <a:latin typeface="Gill Sans Nova Light (Body)"/>
              </a:rPr>
              <a:t>iraa-</a:t>
            </a:r>
            <a:r>
              <a:rPr lang="en-GB" b="1" u="sng" err="1">
                <a:solidFill>
                  <a:srgbClr val="624A35"/>
                </a:solidFill>
                <a:latin typeface="Gill Sans Nova Light (Body)"/>
              </a:rPr>
              <a:t>t</a:t>
            </a:r>
            <a:r>
              <a:rPr lang="en-GB" b="1" err="1">
                <a:solidFill>
                  <a:srgbClr val="624A35"/>
                </a:solidFill>
                <a:latin typeface="Gill Sans Nova Light (Body)"/>
              </a:rPr>
              <a:t>al</a:t>
            </a:r>
            <a:r>
              <a:rPr lang="en-GB" b="1">
                <a:solidFill>
                  <a:srgbClr val="624A35"/>
                </a:solidFill>
                <a:latin typeface="Gill Sans Nova Light (Body)"/>
              </a:rPr>
              <a:t> </a:t>
            </a:r>
            <a:r>
              <a:rPr lang="en-GB" b="1" err="1">
                <a:solidFill>
                  <a:srgbClr val="624A35"/>
                </a:solidFill>
                <a:latin typeface="Gill Sans Nova Light (Body)"/>
              </a:rPr>
              <a:t>mus</a:t>
            </a:r>
            <a:r>
              <a:rPr lang="en-GB" b="1">
                <a:solidFill>
                  <a:srgbClr val="624A35"/>
                </a:solidFill>
                <a:latin typeface="Gill Sans Nova Light (Body)"/>
              </a:rPr>
              <a:t>-ta </a:t>
            </a:r>
            <a:r>
              <a:rPr lang="en-GB" b="1" err="1">
                <a:solidFill>
                  <a:srgbClr val="624A35"/>
                </a:solidFill>
                <a:latin typeface="Gill Sans Nova Light (Body)"/>
              </a:rPr>
              <a:t>qeem</a:t>
            </a:r>
            <a:r>
              <a:rPr lang="en-GB" b="1">
                <a:solidFill>
                  <a:srgbClr val="624A35"/>
                </a:solidFill>
                <a:latin typeface="Gill Sans Nova Light (Body)"/>
              </a:rPr>
              <a:t>. </a:t>
            </a:r>
            <a:r>
              <a:rPr lang="en-GB" b="1" u="sng">
                <a:solidFill>
                  <a:srgbClr val="624A35"/>
                </a:solidFill>
                <a:latin typeface="Gill Sans Nova Light (Body)"/>
              </a:rPr>
              <a:t>S</a:t>
            </a:r>
            <a:r>
              <a:rPr lang="en-GB" b="1">
                <a:solidFill>
                  <a:srgbClr val="624A35"/>
                </a:solidFill>
                <a:latin typeface="Gill Sans Nova Light (Body)"/>
              </a:rPr>
              <a:t>ira-</a:t>
            </a:r>
            <a:r>
              <a:rPr lang="en-GB" b="1" u="sng" err="1">
                <a:solidFill>
                  <a:srgbClr val="624A35"/>
                </a:solidFill>
                <a:latin typeface="Gill Sans Nova Light (Body)"/>
              </a:rPr>
              <a:t>t</a:t>
            </a:r>
            <a:r>
              <a:rPr lang="en-GB" b="1" err="1">
                <a:solidFill>
                  <a:srgbClr val="624A35"/>
                </a:solidFill>
                <a:latin typeface="Gill Sans Nova Light (Body)"/>
              </a:rPr>
              <a:t>al</a:t>
            </a:r>
            <a:r>
              <a:rPr lang="en-GB" b="1">
                <a:solidFill>
                  <a:srgbClr val="624A35"/>
                </a:solidFill>
                <a:latin typeface="Gill Sans Nova Light (Body)"/>
              </a:rPr>
              <a:t>-la-</a:t>
            </a:r>
            <a:r>
              <a:rPr lang="en-GB" b="1" err="1">
                <a:solidFill>
                  <a:srgbClr val="624A35"/>
                </a:solidFill>
                <a:latin typeface="Gill Sans Nova Light (Body)"/>
              </a:rPr>
              <a:t>zhee</a:t>
            </a:r>
            <a:r>
              <a:rPr lang="en-GB" b="1">
                <a:solidFill>
                  <a:srgbClr val="624A35"/>
                </a:solidFill>
                <a:latin typeface="Gill Sans Nova Light (Body)"/>
              </a:rPr>
              <a:t>-</a:t>
            </a:r>
            <a:r>
              <a:rPr lang="en-GB" b="1" err="1">
                <a:solidFill>
                  <a:srgbClr val="624A35"/>
                </a:solidFill>
                <a:latin typeface="Gill Sans Nova Light (Body)"/>
              </a:rPr>
              <a:t>na</a:t>
            </a:r>
            <a:r>
              <a:rPr lang="en-GB" b="1">
                <a:solidFill>
                  <a:srgbClr val="624A35"/>
                </a:solidFill>
                <a:latin typeface="Gill Sans Nova Light (Body)"/>
              </a:rPr>
              <a:t> an- ‘</a:t>
            </a:r>
            <a:r>
              <a:rPr lang="en-GB" b="1" err="1">
                <a:solidFill>
                  <a:srgbClr val="624A35"/>
                </a:solidFill>
                <a:latin typeface="Gill Sans Nova Light (Body)"/>
              </a:rPr>
              <a:t>amta</a:t>
            </a:r>
            <a:r>
              <a:rPr lang="en-GB" b="1">
                <a:solidFill>
                  <a:srgbClr val="624A35"/>
                </a:solidFill>
                <a:latin typeface="Gill Sans Nova Light (Body)"/>
              </a:rPr>
              <a:t> ‘</a:t>
            </a:r>
            <a:r>
              <a:rPr lang="en-GB" b="1" err="1">
                <a:solidFill>
                  <a:srgbClr val="624A35"/>
                </a:solidFill>
                <a:latin typeface="Gill Sans Nova Light (Body)"/>
              </a:rPr>
              <a:t>alay</a:t>
            </a:r>
            <a:r>
              <a:rPr lang="en-GB" b="1">
                <a:solidFill>
                  <a:srgbClr val="624A35"/>
                </a:solidFill>
                <a:latin typeface="Gill Sans Nova Light (Body)"/>
              </a:rPr>
              <a:t>-him, </a:t>
            </a:r>
            <a:r>
              <a:rPr lang="en-GB" b="1" err="1">
                <a:solidFill>
                  <a:srgbClr val="624A35"/>
                </a:solidFill>
                <a:latin typeface="Gill Sans Nova Light (Body)"/>
              </a:rPr>
              <a:t>ghai-ril</a:t>
            </a:r>
            <a:r>
              <a:rPr lang="en-GB" b="1">
                <a:solidFill>
                  <a:srgbClr val="624A35"/>
                </a:solidFill>
                <a:latin typeface="Gill Sans Nova Light (Body)"/>
              </a:rPr>
              <a:t> </a:t>
            </a:r>
            <a:r>
              <a:rPr lang="en-GB" b="1" err="1">
                <a:solidFill>
                  <a:srgbClr val="624A35"/>
                </a:solidFill>
                <a:latin typeface="Gill Sans Nova Light (Body)"/>
              </a:rPr>
              <a:t>magh</a:t>
            </a:r>
            <a:r>
              <a:rPr lang="en-GB" b="1">
                <a:solidFill>
                  <a:srgbClr val="624A35"/>
                </a:solidFill>
                <a:latin typeface="Gill Sans Nova Light (Body)"/>
              </a:rPr>
              <a:t>-duh-bi </a:t>
            </a:r>
            <a:r>
              <a:rPr lang="en-GB" b="1" err="1">
                <a:solidFill>
                  <a:srgbClr val="624A35"/>
                </a:solidFill>
                <a:latin typeface="Gill Sans Nova Light (Body)"/>
              </a:rPr>
              <a:t>alay</a:t>
            </a:r>
            <a:r>
              <a:rPr lang="en-GB" b="1">
                <a:solidFill>
                  <a:srgbClr val="624A35"/>
                </a:solidFill>
                <a:latin typeface="Gill Sans Nova Light (Body)"/>
              </a:rPr>
              <a:t>-him </a:t>
            </a:r>
            <a:r>
              <a:rPr lang="en-GB" b="1" err="1">
                <a:solidFill>
                  <a:srgbClr val="624A35"/>
                </a:solidFill>
                <a:latin typeface="Gill Sans Nova Light (Body)"/>
              </a:rPr>
              <a:t>wa-ladh-dhaal-leen</a:t>
            </a:r>
            <a:r>
              <a:rPr lang="en-GB" b="1">
                <a:solidFill>
                  <a:srgbClr val="624A35"/>
                </a:solidFill>
                <a:latin typeface="Gill Sans Nova Light (Body)"/>
              </a:rPr>
              <a:t>”</a:t>
            </a:r>
            <a:endParaRPr lang="en-US"/>
          </a:p>
          <a:p>
            <a:pPr marL="263525"/>
            <a:endParaRPr lang="en-GB" b="1">
              <a:solidFill>
                <a:srgbClr val="624A35"/>
              </a:solidFill>
              <a:latin typeface="Gill Sans Nova Light (Body)"/>
            </a:endParaRPr>
          </a:p>
          <a:p>
            <a:pPr marL="263525"/>
            <a:r>
              <a:rPr lang="en-GB">
                <a:solidFill>
                  <a:srgbClr val="624A35"/>
                </a:solidFill>
                <a:latin typeface="Gill Sans Nova Light (Body)"/>
              </a:rPr>
              <a:t>Ending by saying silently </a:t>
            </a:r>
            <a:r>
              <a:rPr lang="en-GB" b="1">
                <a:solidFill>
                  <a:srgbClr val="624A35"/>
                </a:solidFill>
                <a:latin typeface="Gill Sans Nova Light (Body)"/>
              </a:rPr>
              <a:t>“Aameen”</a:t>
            </a:r>
          </a:p>
          <a:p>
            <a:endParaRPr lang="en-GB" sz="1801" b="1">
              <a:solidFill>
                <a:srgbClr val="624A35"/>
              </a:solidFill>
              <a:latin typeface="Gill Sans Nova Light (Body)"/>
            </a:endParaRPr>
          </a:p>
          <a:p>
            <a:pPr marL="342900" indent="-342900">
              <a:buFont typeface="+mj-lt"/>
              <a:buAutoNum type="arabicPeriod" startAt="7"/>
            </a:pPr>
            <a:r>
              <a:rPr lang="en-GB">
                <a:solidFill>
                  <a:srgbClr val="624A35"/>
                </a:solidFill>
                <a:latin typeface="Gill Sans Nova Light (Body)"/>
              </a:rPr>
              <a:t>Recite again </a:t>
            </a:r>
            <a:r>
              <a:rPr lang="en-GB" b="1">
                <a:solidFill>
                  <a:srgbClr val="624A35"/>
                </a:solidFill>
                <a:latin typeface="Gill Sans Nova Light (Body)"/>
              </a:rPr>
              <a:t>“Bis-mil-</a:t>
            </a:r>
            <a:r>
              <a:rPr lang="en-GB" b="1" err="1">
                <a:solidFill>
                  <a:srgbClr val="624A35"/>
                </a:solidFill>
                <a:latin typeface="Gill Sans Nova Light (Body)"/>
              </a:rPr>
              <a:t>laa</a:t>
            </a:r>
            <a:r>
              <a:rPr lang="en-GB" b="1">
                <a:solidFill>
                  <a:srgbClr val="624A35"/>
                </a:solidFill>
                <a:latin typeface="Gill Sans Nova Light (Body)"/>
              </a:rPr>
              <a:t>-hir-ra</a:t>
            </a:r>
            <a:r>
              <a:rPr lang="en-GB" b="1" u="sng">
                <a:solidFill>
                  <a:srgbClr val="624A35"/>
                </a:solidFill>
                <a:latin typeface="Gill Sans Nova Light (Body)"/>
              </a:rPr>
              <a:t>h</a:t>
            </a:r>
            <a:r>
              <a:rPr lang="en-GB" b="1">
                <a:solidFill>
                  <a:srgbClr val="624A35"/>
                </a:solidFill>
                <a:latin typeface="Gill Sans Nova Light (Body)"/>
              </a:rPr>
              <a:t>-maa-</a:t>
            </a:r>
            <a:r>
              <a:rPr lang="en-GB" b="1" err="1">
                <a:solidFill>
                  <a:srgbClr val="624A35"/>
                </a:solidFill>
                <a:latin typeface="Gill Sans Nova Light (Body)"/>
              </a:rPr>
              <a:t>nir</a:t>
            </a:r>
            <a:r>
              <a:rPr lang="en-GB" b="1">
                <a:solidFill>
                  <a:srgbClr val="624A35"/>
                </a:solidFill>
                <a:latin typeface="Gill Sans Nova Light (Body)"/>
              </a:rPr>
              <a:t>-</a:t>
            </a:r>
            <a:r>
              <a:rPr lang="en-GB" b="1" err="1">
                <a:solidFill>
                  <a:srgbClr val="624A35"/>
                </a:solidFill>
                <a:latin typeface="Gill Sans Nova Light (Body)"/>
              </a:rPr>
              <a:t>ra-</a:t>
            </a:r>
            <a:r>
              <a:rPr lang="en-GB" b="1" u="sng" err="1">
                <a:solidFill>
                  <a:srgbClr val="624A35"/>
                </a:solidFill>
                <a:latin typeface="Gill Sans Nova Light (Body)"/>
              </a:rPr>
              <a:t>h</a:t>
            </a:r>
            <a:r>
              <a:rPr lang="en-GB" b="1" err="1">
                <a:solidFill>
                  <a:srgbClr val="624A35"/>
                </a:solidFill>
                <a:latin typeface="Gill Sans Nova Light (Body)"/>
              </a:rPr>
              <a:t>eem</a:t>
            </a:r>
            <a:r>
              <a:rPr lang="en-GB" b="1">
                <a:solidFill>
                  <a:srgbClr val="624A35"/>
                </a:solidFill>
                <a:latin typeface="Gill Sans Nova Light (Body)"/>
              </a:rPr>
              <a:t>” </a:t>
            </a:r>
            <a:r>
              <a:rPr lang="en-GB">
                <a:solidFill>
                  <a:srgbClr val="624A35"/>
                </a:solidFill>
                <a:latin typeface="Gill Sans Nova Light (Body)"/>
              </a:rPr>
              <a:t>and then any other </a:t>
            </a:r>
            <a:r>
              <a:rPr lang="en-GB" b="1">
                <a:solidFill>
                  <a:srgbClr val="624A35"/>
                </a:solidFill>
                <a:latin typeface="Gill Sans Nova Light (Body)"/>
              </a:rPr>
              <a:t>short Surah</a:t>
            </a:r>
            <a:r>
              <a:rPr lang="en-GB">
                <a:solidFill>
                  <a:srgbClr val="624A35"/>
                </a:solidFill>
                <a:latin typeface="Gill Sans Nova Light (Body)"/>
              </a:rPr>
              <a:t>, (minimum</a:t>
            </a:r>
            <a:endParaRPr lang="en-GB" b="1">
              <a:solidFill>
                <a:srgbClr val="FF0000"/>
              </a:solidFill>
              <a:latin typeface="Gill Sans Nova Light (Body)"/>
            </a:endParaRPr>
          </a:p>
        </p:txBody>
      </p:sp>
      <p:sp>
        <p:nvSpPr>
          <p:cNvPr id="2" name="TextBox 1">
            <a:extLst>
              <a:ext uri="{FF2B5EF4-FFF2-40B4-BE49-F238E27FC236}">
                <a16:creationId xmlns:a16="http://schemas.microsoft.com/office/drawing/2014/main" id="{FA89322D-5C48-1724-6ED1-8C9DA7F3CBC8}"/>
              </a:ext>
            </a:extLst>
          </p:cNvPr>
          <p:cNvSpPr txBox="1"/>
          <p:nvPr/>
        </p:nvSpPr>
        <p:spPr>
          <a:xfrm>
            <a:off x="11625943" y="6380703"/>
            <a:ext cx="426357" cy="369332"/>
          </a:xfrm>
          <a:prstGeom prst="rect">
            <a:avLst/>
          </a:prstGeom>
          <a:noFill/>
        </p:spPr>
        <p:txBody>
          <a:bodyPr wrap="square" rtlCol="0">
            <a:spAutoFit/>
          </a:bodyPr>
          <a:lstStyle/>
          <a:p>
            <a:r>
              <a:rPr lang="en-GB" dirty="0"/>
              <a:t>21</a:t>
            </a:r>
          </a:p>
        </p:txBody>
      </p:sp>
    </p:spTree>
    <p:extLst>
      <p:ext uri="{BB962C8B-B14F-4D97-AF65-F5344CB8AC3E}">
        <p14:creationId xmlns:p14="http://schemas.microsoft.com/office/powerpoint/2010/main" val="349218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1344"/>
          </a:xfrm>
          <a:prstGeom prst="rect">
            <a:avLst/>
          </a:prstGeom>
          <a:noFill/>
          <a:ln w="12700">
            <a:solidFill>
              <a:srgbClr val="F39330"/>
            </a:solidFill>
            <a:prstDash val="dash"/>
          </a:ln>
        </p:spPr>
        <p:txBody>
          <a:bodyPr wrap="square" lIns="91440" tIns="45720" rIns="91440" bIns="45720" rtlCol="0" anchor="t">
            <a:spAutoFit/>
          </a:bodyPr>
          <a:lstStyle/>
          <a:p>
            <a:pPr marL="342900" indent="-342900">
              <a:buFont typeface="+mj-lt"/>
              <a:buAutoNum type="arabicPeriod" startAt="8"/>
            </a:pPr>
            <a:r>
              <a:rPr lang="en-GB">
                <a:solidFill>
                  <a:srgbClr val="624A35"/>
                </a:solidFill>
                <a:latin typeface="Gill Sans Nova Light (Body)"/>
              </a:rPr>
              <a:t>Now, bow down (Rukoo) saying</a:t>
            </a:r>
            <a:r>
              <a:rPr lang="en-GB" b="1">
                <a:solidFill>
                  <a:srgbClr val="624A35"/>
                </a:solidFill>
                <a:latin typeface="Gill Sans Nova Light (Body)"/>
              </a:rPr>
              <a:t> “Al-</a:t>
            </a:r>
            <a:r>
              <a:rPr lang="en-GB" b="1" err="1">
                <a:solidFill>
                  <a:srgbClr val="624A35"/>
                </a:solidFill>
                <a:latin typeface="Gill Sans Nova Light (Body)"/>
              </a:rPr>
              <a:t>laa</a:t>
            </a:r>
            <a:r>
              <a:rPr lang="en-GB" b="1">
                <a:solidFill>
                  <a:srgbClr val="624A35"/>
                </a:solidFill>
                <a:latin typeface="Gill Sans Nova Light (Body)"/>
              </a:rPr>
              <a:t>-hu- Akbar”</a:t>
            </a:r>
            <a:r>
              <a:rPr lang="en-GB">
                <a:solidFill>
                  <a:srgbClr val="624A35"/>
                </a:solidFill>
                <a:latin typeface="Gill Sans Nova Light (Body)"/>
              </a:rPr>
              <a:t>.</a:t>
            </a:r>
            <a:endParaRPr lang="en-US"/>
          </a:p>
          <a:p>
            <a:pPr marL="361950"/>
            <a:r>
              <a:rPr lang="en-GB" u="sng">
                <a:solidFill>
                  <a:srgbClr val="624A35"/>
                </a:solidFill>
                <a:latin typeface="Gill Sans Nova Light (Body)"/>
              </a:rPr>
              <a:t>Men</a:t>
            </a:r>
            <a:r>
              <a:rPr lang="en-GB">
                <a:solidFill>
                  <a:srgbClr val="624A35"/>
                </a:solidFill>
                <a:latin typeface="Gill Sans Nova Light (Body)"/>
              </a:rPr>
              <a:t> should hold both knees with the fingers apart, with your back straight. The head should be level with back, neither raised or lowered, and the arms </a:t>
            </a:r>
            <a:r>
              <a:rPr lang="en-GB">
                <a:solidFill>
                  <a:schemeClr val="accent3"/>
                </a:solidFill>
                <a:latin typeface="Gill Sans Nova Light (Body)"/>
              </a:rPr>
              <a:t>should be kept away from </a:t>
            </a:r>
            <a:r>
              <a:rPr lang="en-GB">
                <a:solidFill>
                  <a:srgbClr val="624A35"/>
                </a:solidFill>
                <a:latin typeface="Gill Sans Nova Light (Body)"/>
              </a:rPr>
              <a:t>the body. </a:t>
            </a:r>
            <a:endParaRPr lang="en-GB" b="1">
              <a:solidFill>
                <a:srgbClr val="624A35"/>
              </a:solidFill>
              <a:latin typeface="Gill Sans Nova Light (Body)"/>
            </a:endParaRPr>
          </a:p>
          <a:p>
            <a:pPr marL="342900" indent="-342900">
              <a:buFont typeface="+mj-lt"/>
              <a:buAutoNum type="arabicPeriod" startAt="8"/>
            </a:pPr>
            <a:endParaRPr lang="en-GB" sz="1801" b="1">
              <a:solidFill>
                <a:srgbClr val="624A35"/>
              </a:solidFill>
              <a:latin typeface="Gill Sans Nova Light (Body)"/>
            </a:endParaRPr>
          </a:p>
          <a:p>
            <a:endParaRPr lang="en-GB" sz="1801" b="1">
              <a:solidFill>
                <a:srgbClr val="624A35"/>
              </a:solidFill>
              <a:latin typeface="Gill Sans Nova Light (Body)"/>
            </a:endParaRPr>
          </a:p>
          <a:p>
            <a:pPr marL="342900" indent="-342900">
              <a:buFont typeface="+mj-lt"/>
              <a:buAutoNum type="arabicPeriod" startAt="8"/>
            </a:pPr>
            <a:endParaRPr lang="en-GB" sz="1801" b="1">
              <a:solidFill>
                <a:srgbClr val="624A35"/>
              </a:solidFill>
              <a:latin typeface="Gill Sans Nova Light (Body)"/>
            </a:endParaRPr>
          </a:p>
          <a:p>
            <a:pPr marL="342900" indent="-342900">
              <a:buFont typeface="+mj-lt"/>
              <a:buAutoNum type="arabicPeriod" startAt="8"/>
            </a:pPr>
            <a:endParaRPr lang="en-GB" sz="1801" b="1">
              <a:solidFill>
                <a:srgbClr val="624A35"/>
              </a:solidFill>
              <a:latin typeface="Gill Sans Nova Light (Body)"/>
            </a:endParaRPr>
          </a:p>
          <a:p>
            <a:endParaRPr lang="en-GB" sz="1801" b="1">
              <a:solidFill>
                <a:srgbClr val="624A35"/>
              </a:solidFill>
              <a:latin typeface="Gill Sans Nova Light (Body)"/>
            </a:endParaRPr>
          </a:p>
          <a:p>
            <a:pPr marL="342900" indent="-342900">
              <a:buFont typeface="+mj-lt"/>
              <a:buAutoNum type="arabicPeriod" startAt="8"/>
            </a:pPr>
            <a:endParaRPr lang="en-GB" sz="1801" b="1">
              <a:solidFill>
                <a:srgbClr val="624A35"/>
              </a:solidFill>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7"/>
            <a:ext cx="3696482"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startAt="11"/>
            </a:pPr>
            <a:r>
              <a:rPr lang="en-GB" sz="1801">
                <a:solidFill>
                  <a:srgbClr val="624A35"/>
                </a:solidFill>
                <a:latin typeface="Gill Sans Nova Light (Body)"/>
              </a:rPr>
              <a:t>Then saying </a:t>
            </a:r>
            <a:r>
              <a:rPr lang="en-GB" sz="1801" b="1">
                <a:solidFill>
                  <a:srgbClr val="624A35"/>
                </a:solidFill>
                <a:latin typeface="Gill Sans Nova Light (Body)"/>
              </a:rPr>
              <a:t>“Al-</a:t>
            </a:r>
            <a:r>
              <a:rPr lang="en-GB" sz="1801" b="1" err="1">
                <a:solidFill>
                  <a:srgbClr val="624A35"/>
                </a:solidFill>
                <a:latin typeface="Gill Sans Nova Light (Body)"/>
              </a:rPr>
              <a:t>laa</a:t>
            </a:r>
            <a:r>
              <a:rPr lang="en-GB" sz="1801" b="1">
                <a:solidFill>
                  <a:srgbClr val="624A35"/>
                </a:solidFill>
                <a:latin typeface="Gill Sans Nova Light (Body)"/>
              </a:rPr>
              <a:t>-hu- Akbar”, </a:t>
            </a:r>
            <a:r>
              <a:rPr lang="en-GB" sz="1801">
                <a:solidFill>
                  <a:srgbClr val="624A35"/>
                </a:solidFill>
                <a:latin typeface="Gill Sans Nova Light (Body)"/>
              </a:rPr>
              <a:t>(if needed placing both hands on your knees), go into prostration (Sujud). Your knees should touch the ground first, then, palms of both hands, </a:t>
            </a:r>
            <a:r>
              <a:rPr lang="en-GB" sz="1801">
                <a:solidFill>
                  <a:schemeClr val="accent3"/>
                </a:solidFill>
                <a:latin typeface="Gill Sans Nova Light (Body)"/>
              </a:rPr>
              <a:t>nose and then forehead. The face should rest between the two hands with the fingers pointing towards </a:t>
            </a:r>
            <a:r>
              <a:rPr lang="en-GB" sz="1801">
                <a:solidFill>
                  <a:schemeClr val="accent3"/>
                </a:solidFill>
              </a:rPr>
              <a:t>the </a:t>
            </a:r>
            <a:r>
              <a:rPr lang="en-GB" sz="1801" err="1">
                <a:solidFill>
                  <a:schemeClr val="accent3"/>
                </a:solidFill>
              </a:rPr>
              <a:t>Qiblah</a:t>
            </a:r>
            <a:r>
              <a:rPr lang="en-GB" sz="1801">
                <a:solidFill>
                  <a:schemeClr val="accent3"/>
                </a:solidFill>
              </a:rPr>
              <a:t>.</a:t>
            </a:r>
            <a:endParaRPr lang="en-GB" sz="1801">
              <a:solidFill>
                <a:schemeClr val="accent3"/>
              </a:solidFill>
              <a:latin typeface="Gill Sans Nova Light (Body)"/>
            </a:endParaRPr>
          </a:p>
          <a:p>
            <a:pPr marL="342904" indent="-342904">
              <a:buFont typeface="+mj-lt"/>
              <a:buAutoNum type="arabicPeriod" startAt="11"/>
            </a:pPr>
            <a:endParaRPr lang="en-GB" sz="1801">
              <a:solidFill>
                <a:srgbClr val="624A35"/>
              </a:solidFill>
              <a:latin typeface="Gill Sans Nova Light (Body)"/>
            </a:endParaRPr>
          </a:p>
          <a:p>
            <a:pPr marL="342904" indent="-342904">
              <a:buFont typeface="+mj-lt"/>
              <a:buAutoNum type="arabicPeriod" startAt="5"/>
            </a:pPr>
            <a:endParaRPr lang="en-GB" sz="1801">
              <a:latin typeface="Gill Sans Nova Light (Body)"/>
            </a:endParaRPr>
          </a:p>
          <a:p>
            <a:pPr marL="342904" indent="-342904">
              <a:buFont typeface="+mj-lt"/>
              <a:buAutoNum type="arabicPeriod" startAt="5"/>
            </a:pPr>
            <a:endParaRPr lang="en-GB" sz="1801">
              <a:latin typeface="Gill Sans Nova Light (Body)"/>
            </a:endParaRPr>
          </a:p>
          <a:p>
            <a:pPr marL="342904" indent="-342904">
              <a:buFont typeface="+mj-lt"/>
              <a:buAutoNum type="arabicPeriod" startAt="5"/>
            </a:pPr>
            <a:endParaRPr lang="en-GB" sz="1801">
              <a:latin typeface="Gill Sans Nova Light (Body)"/>
            </a:endParaRPr>
          </a:p>
          <a:p>
            <a:pPr marL="342904" indent="-342904">
              <a:buFont typeface="+mj-lt"/>
              <a:buAutoNum type="arabicPeriod" startAt="5"/>
            </a:pPr>
            <a:endParaRPr lang="en-GB" sz="1801">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9"/>
            <a:ext cx="3696482" cy="3972113"/>
          </a:xfrm>
          <a:prstGeom prst="rect">
            <a:avLst/>
          </a:prstGeom>
          <a:noFill/>
          <a:ln w="12700">
            <a:solidFill>
              <a:srgbClr val="F39330"/>
            </a:solidFill>
            <a:prstDash val="dash"/>
          </a:ln>
        </p:spPr>
        <p:txBody>
          <a:bodyPr wrap="square" rtlCol="0">
            <a:spAutoFit/>
          </a:bodyPr>
          <a:lstStyle/>
          <a:p>
            <a:pPr marL="266704"/>
            <a:r>
              <a:rPr lang="en-GB" sz="1801">
                <a:solidFill>
                  <a:srgbClr val="624A35"/>
                </a:solidFill>
                <a:latin typeface="Gill Sans Nova Light (Body)"/>
              </a:rPr>
              <a:t>the knees, finger kept together, and the elbows should touch the side of her body.</a:t>
            </a:r>
          </a:p>
          <a:p>
            <a:pPr marL="266704"/>
            <a:endParaRPr lang="en-GB" sz="1801" b="1">
              <a:solidFill>
                <a:srgbClr val="624A35"/>
              </a:solidFill>
              <a:latin typeface="Gill Sans Nova Light (Body)"/>
            </a:endParaRPr>
          </a:p>
          <a:p>
            <a:pPr marL="342904" indent="-342904">
              <a:buFont typeface="+mj-lt"/>
              <a:buAutoNum type="arabicPeriod" startAt="9"/>
            </a:pPr>
            <a:r>
              <a:rPr lang="en-GB" sz="1801">
                <a:solidFill>
                  <a:schemeClr val="accent3"/>
                </a:solidFill>
                <a:latin typeface="Gill Sans Nova Light (Body)"/>
              </a:rPr>
              <a:t>In your </a:t>
            </a:r>
            <a:r>
              <a:rPr lang="en-GB" sz="1801" err="1">
                <a:solidFill>
                  <a:schemeClr val="accent3"/>
                </a:solidFill>
                <a:latin typeface="Gill Sans Nova Light (Body)"/>
              </a:rPr>
              <a:t>Rukoo</a:t>
            </a:r>
            <a:r>
              <a:rPr lang="en-GB" sz="1801">
                <a:solidFill>
                  <a:schemeClr val="accent3"/>
                </a:solidFill>
                <a:latin typeface="Gill Sans Nova Light (Body)"/>
              </a:rPr>
              <a:t> say 3 times </a:t>
            </a:r>
            <a:r>
              <a:rPr lang="en-GB" sz="1801" b="1">
                <a:solidFill>
                  <a:schemeClr val="accent3"/>
                </a:solidFill>
                <a:latin typeface="Gill Sans Nova Light (Body)"/>
              </a:rPr>
              <a:t>“Sub-</a:t>
            </a:r>
            <a:r>
              <a:rPr lang="en-GB" sz="1801" b="1" u="sng" err="1">
                <a:solidFill>
                  <a:schemeClr val="accent3"/>
                </a:solidFill>
                <a:latin typeface="Gill Sans Nova Light (Body)"/>
              </a:rPr>
              <a:t>h</a:t>
            </a:r>
            <a:r>
              <a:rPr lang="en-GB" sz="1801" b="1" err="1">
                <a:solidFill>
                  <a:schemeClr val="accent3"/>
                </a:solidFill>
                <a:latin typeface="Gill Sans Nova Light (Body)"/>
              </a:rPr>
              <a:t>aa</a:t>
            </a:r>
            <a:r>
              <a:rPr lang="en-GB" sz="1801" b="1">
                <a:solidFill>
                  <a:schemeClr val="accent3"/>
                </a:solidFill>
                <a:latin typeface="Gill Sans Nova Light (Body)"/>
              </a:rPr>
              <a:t>-</a:t>
            </a:r>
            <a:r>
              <a:rPr lang="en-GB" sz="1801" b="1" err="1">
                <a:solidFill>
                  <a:schemeClr val="accent3"/>
                </a:solidFill>
                <a:latin typeface="Gill Sans Nova Light (Body)"/>
              </a:rPr>
              <a:t>na</a:t>
            </a:r>
            <a:r>
              <a:rPr lang="en-GB" sz="1801" b="1">
                <a:solidFill>
                  <a:schemeClr val="accent3"/>
                </a:solidFill>
                <a:latin typeface="Gill Sans Nova Light (Body)"/>
              </a:rPr>
              <a:t> </a:t>
            </a:r>
            <a:r>
              <a:rPr lang="en-GB" sz="1801" b="1" err="1">
                <a:solidFill>
                  <a:schemeClr val="accent3"/>
                </a:solidFill>
                <a:latin typeface="Gill Sans Nova Light (Body)"/>
              </a:rPr>
              <a:t>rab</a:t>
            </a:r>
            <a:r>
              <a:rPr lang="en-GB" sz="1801" b="1">
                <a:solidFill>
                  <a:schemeClr val="accent3"/>
                </a:solidFill>
                <a:latin typeface="Gill Sans Nova Light (Body)"/>
              </a:rPr>
              <a:t>-</a:t>
            </a:r>
            <a:r>
              <a:rPr lang="en-GB" sz="1801" b="1" err="1">
                <a:solidFill>
                  <a:schemeClr val="accent3"/>
                </a:solidFill>
                <a:latin typeface="Gill Sans Nova Light (Body)"/>
              </a:rPr>
              <a:t>biyal</a:t>
            </a:r>
            <a:r>
              <a:rPr lang="en-GB" sz="1801" b="1">
                <a:solidFill>
                  <a:schemeClr val="accent3"/>
                </a:solidFill>
                <a:latin typeface="Gill Sans Nova Light (Body)"/>
              </a:rPr>
              <a:t>-a-</a:t>
            </a:r>
            <a:r>
              <a:rPr lang="en-GB" sz="1801" b="1" err="1">
                <a:solidFill>
                  <a:schemeClr val="accent3"/>
                </a:solidFill>
                <a:latin typeface="Gill Sans Nova Light (Body)"/>
              </a:rPr>
              <a:t>zeem</a:t>
            </a:r>
            <a:r>
              <a:rPr lang="en-GB" sz="1801" b="1">
                <a:solidFill>
                  <a:schemeClr val="accent3"/>
                </a:solidFill>
                <a:latin typeface="Gill Sans Nova Light (Body)"/>
              </a:rPr>
              <a:t>”</a:t>
            </a:r>
          </a:p>
          <a:p>
            <a:pPr marL="342904" indent="-342904">
              <a:buFont typeface="+mj-lt"/>
              <a:buAutoNum type="arabicPeriod" startAt="9"/>
            </a:pPr>
            <a:endParaRPr lang="en-GB" sz="1801">
              <a:solidFill>
                <a:schemeClr val="accent3"/>
              </a:solidFill>
              <a:latin typeface="Gill Sans Nova Light (Body)"/>
            </a:endParaRPr>
          </a:p>
          <a:p>
            <a:pPr marL="266704" indent="-266704">
              <a:buAutoNum type="arabicPeriod" startAt="9"/>
            </a:pPr>
            <a:r>
              <a:rPr lang="en-GB" sz="1801">
                <a:solidFill>
                  <a:schemeClr val="accent3"/>
                </a:solidFill>
                <a:latin typeface="Gill Sans Nova Light (Body)"/>
              </a:rPr>
              <a:t> slowly s</a:t>
            </a:r>
            <a:r>
              <a:rPr lang="en-GB" sz="1801">
                <a:solidFill>
                  <a:srgbClr val="624A35"/>
                </a:solidFill>
                <a:latin typeface="Gill Sans Nova Light (Body)"/>
              </a:rPr>
              <a:t>tand up fully straight, whilst</a:t>
            </a: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a:p>
            <a:pPr marL="342904" indent="-342904">
              <a:buFont typeface="+mj-lt"/>
              <a:buAutoNum type="arabicPeriod" startAt="9"/>
            </a:pPr>
            <a:endParaRPr lang="en-GB" sz="1801" b="1">
              <a:solidFill>
                <a:srgbClr val="624A35"/>
              </a:solidFill>
              <a:latin typeface="Gill Sans Nova Light (Body)"/>
            </a:endParaRPr>
          </a:p>
        </p:txBody>
      </p:sp>
      <p:pic>
        <p:nvPicPr>
          <p:cNvPr id="6" name="Picture 5">
            <a:extLst>
              <a:ext uri="{FF2B5EF4-FFF2-40B4-BE49-F238E27FC236}">
                <a16:creationId xmlns:a16="http://schemas.microsoft.com/office/drawing/2014/main" id="{2C5CC0FB-614E-9A8F-4937-C6E337029379}"/>
              </a:ext>
            </a:extLst>
          </p:cNvPr>
          <p:cNvPicPr>
            <a:picLocks noChangeAspect="1"/>
          </p:cNvPicPr>
          <p:nvPr/>
        </p:nvPicPr>
        <p:blipFill>
          <a:blip r:embed="rId3"/>
          <a:stretch>
            <a:fillRect/>
          </a:stretch>
        </p:blipFill>
        <p:spPr>
          <a:xfrm>
            <a:off x="803975" y="3914774"/>
            <a:ext cx="1348676" cy="1536263"/>
          </a:xfrm>
          <a:prstGeom prst="rect">
            <a:avLst/>
          </a:prstGeom>
        </p:spPr>
      </p:pic>
      <p:pic>
        <p:nvPicPr>
          <p:cNvPr id="9" name="Picture 8">
            <a:extLst>
              <a:ext uri="{FF2B5EF4-FFF2-40B4-BE49-F238E27FC236}">
                <a16:creationId xmlns:a16="http://schemas.microsoft.com/office/drawing/2014/main" id="{D5F1773E-83F9-9211-CDCA-9DF9080669BD}"/>
              </a:ext>
            </a:extLst>
          </p:cNvPr>
          <p:cNvPicPr>
            <a:picLocks noChangeAspect="1"/>
          </p:cNvPicPr>
          <p:nvPr/>
        </p:nvPicPr>
        <p:blipFill>
          <a:blip r:embed="rId4"/>
          <a:stretch>
            <a:fillRect/>
          </a:stretch>
        </p:blipFill>
        <p:spPr>
          <a:xfrm>
            <a:off x="4665922" y="3914777"/>
            <a:ext cx="1348676" cy="1536261"/>
          </a:xfrm>
          <a:prstGeom prst="rect">
            <a:avLst/>
          </a:prstGeom>
        </p:spPr>
      </p:pic>
      <p:pic>
        <p:nvPicPr>
          <p:cNvPr id="11" name="Picture 10">
            <a:extLst>
              <a:ext uri="{FF2B5EF4-FFF2-40B4-BE49-F238E27FC236}">
                <a16:creationId xmlns:a16="http://schemas.microsoft.com/office/drawing/2014/main" id="{E5C2DEA9-76E8-CA6F-7AB1-D7D18100A498}"/>
              </a:ext>
            </a:extLst>
          </p:cNvPr>
          <p:cNvPicPr>
            <a:picLocks noChangeAspect="1"/>
          </p:cNvPicPr>
          <p:nvPr/>
        </p:nvPicPr>
        <p:blipFill>
          <a:blip r:embed="rId5"/>
          <a:stretch>
            <a:fillRect/>
          </a:stretch>
        </p:blipFill>
        <p:spPr>
          <a:xfrm>
            <a:off x="8549031" y="4105275"/>
            <a:ext cx="2552981" cy="1336708"/>
          </a:xfrm>
          <a:prstGeom prst="rect">
            <a:avLst/>
          </a:prstGeom>
        </p:spPr>
      </p:pic>
      <p:sp>
        <p:nvSpPr>
          <p:cNvPr id="4" name="TextBox 3">
            <a:extLst>
              <a:ext uri="{FF2B5EF4-FFF2-40B4-BE49-F238E27FC236}">
                <a16:creationId xmlns:a16="http://schemas.microsoft.com/office/drawing/2014/main" id="{2BD5B32F-C630-C46B-3BBB-D2C67CBBE9F2}"/>
              </a:ext>
            </a:extLst>
          </p:cNvPr>
          <p:cNvSpPr txBox="1"/>
          <p:nvPr/>
        </p:nvSpPr>
        <p:spPr>
          <a:xfrm>
            <a:off x="6014598" y="3829051"/>
            <a:ext cx="1907287" cy="1755096"/>
          </a:xfrm>
          <a:prstGeom prst="rect">
            <a:avLst/>
          </a:prstGeom>
          <a:noFill/>
        </p:spPr>
        <p:txBody>
          <a:bodyPr wrap="square" rtlCol="0">
            <a:spAutoFit/>
          </a:bodyPr>
          <a:lstStyle/>
          <a:p>
            <a:r>
              <a:rPr lang="en-GB" sz="1801">
                <a:solidFill>
                  <a:srgbClr val="624A35"/>
                </a:solidFill>
                <a:latin typeface="Gill Sans Nova Light (Body)"/>
              </a:rPr>
              <a:t>saying;</a:t>
            </a:r>
            <a:endParaRPr lang="en-GB" sz="1801" b="1">
              <a:solidFill>
                <a:srgbClr val="624A35"/>
              </a:solidFill>
              <a:latin typeface="Gill Sans Nova Light (Body)"/>
            </a:endParaRPr>
          </a:p>
          <a:p>
            <a:r>
              <a:rPr lang="en-GB" sz="1801" b="1">
                <a:solidFill>
                  <a:srgbClr val="624A35"/>
                </a:solidFill>
                <a:latin typeface="Gill Sans Nova Light (Body)"/>
              </a:rPr>
              <a:t>‘Sa-mi ‘al-</a:t>
            </a:r>
            <a:r>
              <a:rPr lang="en-GB" sz="1801" b="1" u="sng" err="1">
                <a:solidFill>
                  <a:srgbClr val="624A35"/>
                </a:solidFill>
                <a:latin typeface="Gill Sans Nova Light (Body)"/>
              </a:rPr>
              <a:t>l</a:t>
            </a:r>
            <a:r>
              <a:rPr lang="en-GB" sz="1801" b="1" err="1">
                <a:solidFill>
                  <a:srgbClr val="624A35"/>
                </a:solidFill>
                <a:latin typeface="Gill Sans Nova Light (Body)"/>
              </a:rPr>
              <a:t>aa</a:t>
            </a:r>
            <a:r>
              <a:rPr lang="en-GB" sz="1801" b="1">
                <a:solidFill>
                  <a:srgbClr val="624A35"/>
                </a:solidFill>
                <a:latin typeface="Gill Sans Nova Light (Body)"/>
              </a:rPr>
              <a:t>-hu li-man </a:t>
            </a:r>
            <a:r>
              <a:rPr lang="en-GB" sz="1801" b="1" u="sng">
                <a:solidFill>
                  <a:srgbClr val="624A35"/>
                </a:solidFill>
                <a:latin typeface="Gill Sans Nova Light (Body)"/>
              </a:rPr>
              <a:t>h</a:t>
            </a:r>
            <a:r>
              <a:rPr lang="en-GB" sz="1801" b="1">
                <a:solidFill>
                  <a:srgbClr val="624A35"/>
                </a:solidFill>
                <a:latin typeface="Gill Sans Nova Light (Body)"/>
              </a:rPr>
              <a:t>a-mi-dah’</a:t>
            </a:r>
            <a:r>
              <a:rPr lang="en-GB" sz="1801">
                <a:solidFill>
                  <a:srgbClr val="624A35"/>
                </a:solidFill>
                <a:latin typeface="Gill Sans Nova Light (Body)"/>
              </a:rPr>
              <a:t> and then say </a:t>
            </a:r>
            <a:r>
              <a:rPr lang="en-GB" sz="1801" b="1">
                <a:solidFill>
                  <a:srgbClr val="624A35"/>
                </a:solidFill>
                <a:latin typeface="Gill Sans Nova Light (Body)"/>
              </a:rPr>
              <a:t>‘</a:t>
            </a:r>
            <a:r>
              <a:rPr lang="en-GB" sz="1801" b="1">
                <a:solidFill>
                  <a:schemeClr val="accent3"/>
                </a:solidFill>
                <a:latin typeface="Gill Sans Nova Light (Body)"/>
              </a:rPr>
              <a:t>Rab-</a:t>
            </a:r>
            <a:r>
              <a:rPr lang="en-GB" sz="1801" b="1" err="1">
                <a:solidFill>
                  <a:schemeClr val="accent3"/>
                </a:solidFill>
                <a:latin typeface="Gill Sans Nova Light (Body)"/>
              </a:rPr>
              <a:t>ba</a:t>
            </a:r>
            <a:r>
              <a:rPr lang="en-GB" sz="1801" b="1">
                <a:solidFill>
                  <a:schemeClr val="accent3"/>
                </a:solidFill>
                <a:latin typeface="Gill Sans Nova Light (Body)"/>
              </a:rPr>
              <a:t>-</a:t>
            </a:r>
            <a:r>
              <a:rPr lang="en-GB" sz="1801" b="1" err="1">
                <a:solidFill>
                  <a:schemeClr val="accent3"/>
                </a:solidFill>
                <a:latin typeface="Gill Sans Nova Light (Body)"/>
              </a:rPr>
              <a:t>naa</a:t>
            </a:r>
            <a:r>
              <a:rPr lang="en-GB" sz="1801" b="1">
                <a:solidFill>
                  <a:schemeClr val="accent3"/>
                </a:solidFill>
                <a:latin typeface="Gill Sans Nova Light (Body)"/>
              </a:rPr>
              <a:t> la-kal </a:t>
            </a:r>
            <a:r>
              <a:rPr lang="en-GB" sz="1801" b="1" err="1">
                <a:solidFill>
                  <a:schemeClr val="accent3"/>
                </a:solidFill>
                <a:latin typeface="Gill Sans Nova Light (Body)"/>
              </a:rPr>
              <a:t>hamd</a:t>
            </a:r>
            <a:r>
              <a:rPr lang="en-GB" sz="1801" b="1">
                <a:solidFill>
                  <a:schemeClr val="accent3"/>
                </a:solidFill>
                <a:latin typeface="Gill Sans Nova Light (Body)"/>
              </a:rPr>
              <a:t>”</a:t>
            </a:r>
            <a:endParaRPr lang="en-GB" sz="1801"/>
          </a:p>
        </p:txBody>
      </p:sp>
      <p:sp>
        <p:nvSpPr>
          <p:cNvPr id="8" name="TextBox 7">
            <a:extLst>
              <a:ext uri="{FF2B5EF4-FFF2-40B4-BE49-F238E27FC236}">
                <a16:creationId xmlns:a16="http://schemas.microsoft.com/office/drawing/2014/main" id="{E5123F30-8EFF-67D4-B866-D96DE72CE3F0}"/>
              </a:ext>
            </a:extLst>
          </p:cNvPr>
          <p:cNvSpPr txBox="1"/>
          <p:nvPr/>
        </p:nvSpPr>
        <p:spPr>
          <a:xfrm>
            <a:off x="2191394" y="3769564"/>
            <a:ext cx="1886427" cy="1755096"/>
          </a:xfrm>
          <a:prstGeom prst="rect">
            <a:avLst/>
          </a:prstGeom>
          <a:noFill/>
        </p:spPr>
        <p:txBody>
          <a:bodyPr wrap="square" rtlCol="0">
            <a:spAutoFit/>
          </a:bodyPr>
          <a:lstStyle/>
          <a:p>
            <a:r>
              <a:rPr lang="en-GB" sz="1801" u="sng">
                <a:solidFill>
                  <a:srgbClr val="624A35"/>
                </a:solidFill>
                <a:latin typeface="Gill Sans Nova Light (Body)"/>
              </a:rPr>
              <a:t>Women</a:t>
            </a:r>
            <a:r>
              <a:rPr lang="en-GB" sz="1801">
                <a:solidFill>
                  <a:srgbClr val="624A35"/>
                </a:solidFill>
                <a:latin typeface="Gill Sans Nova Light (Body)"/>
              </a:rPr>
              <a:t> should only bend over sufficiently for her hands to reach her knees. The hands to be placed on</a:t>
            </a:r>
            <a:endParaRPr lang="en-GB" sz="1801">
              <a:solidFill>
                <a:schemeClr val="accent3"/>
              </a:solidFill>
            </a:endParaRPr>
          </a:p>
        </p:txBody>
      </p:sp>
      <p:sp>
        <p:nvSpPr>
          <p:cNvPr id="2" name="TextBox 1">
            <a:extLst>
              <a:ext uri="{FF2B5EF4-FFF2-40B4-BE49-F238E27FC236}">
                <a16:creationId xmlns:a16="http://schemas.microsoft.com/office/drawing/2014/main" id="{100E8315-4A85-064F-85DB-AE1B27AF1221}"/>
              </a:ext>
            </a:extLst>
          </p:cNvPr>
          <p:cNvSpPr txBox="1"/>
          <p:nvPr/>
        </p:nvSpPr>
        <p:spPr>
          <a:xfrm>
            <a:off x="11625943" y="6380703"/>
            <a:ext cx="426357" cy="369332"/>
          </a:xfrm>
          <a:prstGeom prst="rect">
            <a:avLst/>
          </a:prstGeom>
          <a:noFill/>
        </p:spPr>
        <p:txBody>
          <a:bodyPr wrap="square" rtlCol="0">
            <a:spAutoFit/>
          </a:bodyPr>
          <a:lstStyle/>
          <a:p>
            <a:r>
              <a:rPr lang="en-GB" dirty="0"/>
              <a:t>22</a:t>
            </a:r>
          </a:p>
        </p:txBody>
      </p:sp>
    </p:spTree>
    <p:extLst>
      <p:ext uri="{BB962C8B-B14F-4D97-AF65-F5344CB8AC3E}">
        <p14:creationId xmlns:p14="http://schemas.microsoft.com/office/powerpoint/2010/main" val="32239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6"/>
            <a:ext cx="3692644" cy="3972115"/>
          </a:xfrm>
          <a:prstGeom prst="rect">
            <a:avLst/>
          </a:prstGeom>
          <a:noFill/>
          <a:ln w="12700">
            <a:solidFill>
              <a:srgbClr val="F39330"/>
            </a:solidFill>
            <a:prstDash val="dash"/>
          </a:ln>
        </p:spPr>
        <p:txBody>
          <a:bodyPr wrap="square" lIns="91440" tIns="45721" rIns="91440" bIns="45721" rtlCol="0" anchor="t">
            <a:spAutoFit/>
          </a:bodyPr>
          <a:lstStyle/>
          <a:p>
            <a:pPr marL="361955" lvl="1"/>
            <a:r>
              <a:rPr lang="en-GB" sz="1801">
                <a:solidFill>
                  <a:srgbClr val="624A35"/>
                </a:solidFill>
                <a:latin typeface="Gill Sans Nova Light (Body)"/>
              </a:rPr>
              <a:t>For </a:t>
            </a:r>
            <a:r>
              <a:rPr lang="en-GB" sz="1801" u="sng">
                <a:solidFill>
                  <a:srgbClr val="624A35"/>
                </a:solidFill>
                <a:latin typeface="Gill Sans Nova Light (Body)"/>
              </a:rPr>
              <a:t>men,</a:t>
            </a:r>
            <a:r>
              <a:rPr lang="en-GB" sz="1801">
                <a:solidFill>
                  <a:srgbClr val="624A35"/>
                </a:solidFill>
                <a:latin typeface="Gill Sans Nova Light (Body)"/>
              </a:rPr>
              <a:t> in </a:t>
            </a:r>
            <a:r>
              <a:rPr lang="en-GB" sz="1801" err="1">
                <a:solidFill>
                  <a:srgbClr val="624A35"/>
                </a:solidFill>
                <a:latin typeface="Gill Sans Nova Light (Body)"/>
              </a:rPr>
              <a:t>Sajud</a:t>
            </a:r>
            <a:r>
              <a:rPr lang="en-GB" sz="1801">
                <a:solidFill>
                  <a:srgbClr val="624A35"/>
                </a:solidFill>
                <a:latin typeface="Gill Sans Nova Light (Body)"/>
              </a:rPr>
              <a:t>, the feet should be upright with toes pointing towards the </a:t>
            </a:r>
            <a:r>
              <a:rPr lang="en-GB" sz="1801" err="1">
                <a:solidFill>
                  <a:srgbClr val="624A35"/>
                </a:solidFill>
                <a:latin typeface="Gill Sans Nova Light (Body)"/>
              </a:rPr>
              <a:t>Qiblah</a:t>
            </a:r>
            <a:r>
              <a:rPr lang="en-GB" sz="1801">
                <a:solidFill>
                  <a:srgbClr val="624A35"/>
                </a:solidFill>
                <a:latin typeface="Gill Sans Nova Light (Body)"/>
              </a:rPr>
              <a:t>. The arms shouldn’t touch the ground or the side of the body, and the stomach needs to be away from the thighs.</a:t>
            </a:r>
          </a:p>
          <a:p>
            <a:pPr marL="361955" lvl="1"/>
            <a:endParaRPr lang="en-GB" sz="1801">
              <a:solidFill>
                <a:srgbClr val="624A35"/>
              </a:solidFill>
              <a:latin typeface="Gill Sans Nova Light (Body)"/>
            </a:endParaRPr>
          </a:p>
          <a:p>
            <a:pPr marL="361955" lvl="1"/>
            <a:r>
              <a:rPr lang="en-GB" sz="1801">
                <a:solidFill>
                  <a:srgbClr val="624A35"/>
                </a:solidFill>
                <a:latin typeface="Gill Sans Nova Light (Body)"/>
              </a:rPr>
              <a:t>For </a:t>
            </a:r>
            <a:r>
              <a:rPr lang="en-GB" sz="1801" u="sng">
                <a:solidFill>
                  <a:srgbClr val="624A35"/>
                </a:solidFill>
                <a:latin typeface="Gill Sans Nova Light (Body)"/>
              </a:rPr>
              <a:t>women</a:t>
            </a:r>
            <a:r>
              <a:rPr lang="en-GB" sz="1801">
                <a:solidFill>
                  <a:srgbClr val="624A35"/>
                </a:solidFill>
                <a:latin typeface="Gill Sans Nova Light (Body)"/>
              </a:rPr>
              <a:t>, the upper part of the leg (thigh) should be as flat as possible (not upright). The stomach and thighs must be kept together, and the feet should be spread towards the right, </a:t>
            </a:r>
            <a:r>
              <a:rPr lang="en-GB" sz="1801">
                <a:solidFill>
                  <a:schemeClr val="accent3"/>
                </a:solidFill>
                <a:latin typeface="Gill Sans Nova Light (Body)"/>
              </a:rPr>
              <a:t>with the toes pointing towards the </a:t>
            </a:r>
            <a:r>
              <a:rPr lang="en-GB" sz="1801" err="1">
                <a:solidFill>
                  <a:schemeClr val="accent3"/>
                </a:solidFill>
                <a:latin typeface="Gill Sans Nova Light (Body)"/>
              </a:rPr>
              <a:t>Qiblah</a:t>
            </a:r>
            <a:r>
              <a:rPr lang="en-GB" sz="1801">
                <a:solidFill>
                  <a:srgbClr val="624A35"/>
                </a:solidFill>
                <a:latin typeface="Gill Sans Nova Light (Body)"/>
              </a:rPr>
              <a:t>.</a:t>
            </a: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9"/>
            <a:ext cx="3696482" cy="3972113"/>
          </a:xfrm>
          <a:prstGeom prst="rect">
            <a:avLst/>
          </a:prstGeom>
          <a:noFill/>
          <a:ln w="12700">
            <a:solidFill>
              <a:srgbClr val="F39330"/>
            </a:solidFill>
            <a:prstDash val="dash"/>
          </a:ln>
        </p:spPr>
        <p:txBody>
          <a:bodyPr wrap="square" rtlCol="0">
            <a:spAutoFit/>
          </a:bodyPr>
          <a:lstStyle/>
          <a:p>
            <a:pPr marL="263529"/>
            <a:r>
              <a:rPr lang="en-GB" sz="1801">
                <a:solidFill>
                  <a:srgbClr val="624A35"/>
                </a:solidFill>
                <a:latin typeface="Gill Sans Nova Light (Body)"/>
              </a:rPr>
              <a:t>nose. Rest the palms of your hands on your thighs, where the tip of the fingers are near the knees. Keep the fingers together facing the </a:t>
            </a:r>
            <a:r>
              <a:rPr lang="en-GB" sz="1801" err="1">
                <a:solidFill>
                  <a:srgbClr val="624A35"/>
                </a:solidFill>
                <a:latin typeface="Gill Sans Nova Light (Body)"/>
              </a:rPr>
              <a:t>Qiblah</a:t>
            </a:r>
            <a:r>
              <a:rPr lang="en-GB" sz="1801">
                <a:solidFill>
                  <a:srgbClr val="624A35"/>
                </a:solidFill>
                <a:latin typeface="Gill Sans Nova Light (Body)"/>
              </a:rPr>
              <a:t> (not the ground). Also, keep your  eyes on your lap.</a:t>
            </a:r>
          </a:p>
          <a:p>
            <a:pPr marL="263529"/>
            <a:endParaRPr lang="en-GB" sz="1801">
              <a:solidFill>
                <a:srgbClr val="624A35"/>
              </a:solidFill>
              <a:latin typeface="Gill Sans Nova Light (Body)"/>
            </a:endParaRPr>
          </a:p>
          <a:p>
            <a:pPr marL="263529"/>
            <a:r>
              <a:rPr lang="en-GB" sz="1801">
                <a:solidFill>
                  <a:schemeClr val="accent3"/>
                </a:solidFill>
                <a:latin typeface="Gill Sans Nova Light (Body)"/>
              </a:rPr>
              <a:t>For </a:t>
            </a:r>
            <a:r>
              <a:rPr lang="en-GB" sz="1801" u="sng">
                <a:solidFill>
                  <a:schemeClr val="accent3"/>
                </a:solidFill>
                <a:latin typeface="Gill Sans Nova Light (Body)"/>
              </a:rPr>
              <a:t>men</a:t>
            </a:r>
            <a:r>
              <a:rPr lang="en-GB" sz="1801">
                <a:solidFill>
                  <a:schemeClr val="accent3"/>
                </a:solidFill>
                <a:latin typeface="Gill Sans Nova Light (Body)"/>
              </a:rPr>
              <a:t>, sit by resting your back on the left leg only, (keep left foot flat on the ground and sit on it), with your right foot upright and toes facing the </a:t>
            </a:r>
            <a:r>
              <a:rPr lang="en-GB" sz="1801" err="1">
                <a:solidFill>
                  <a:schemeClr val="accent3"/>
                </a:solidFill>
                <a:latin typeface="Gill Sans Nova Light (Body)"/>
              </a:rPr>
              <a:t>Qiblah</a:t>
            </a:r>
            <a:r>
              <a:rPr lang="en-GB" sz="1801">
                <a:solidFill>
                  <a:schemeClr val="accent3"/>
                </a:solidFill>
                <a:latin typeface="Gill Sans Nova Light (Body)"/>
              </a:rPr>
              <a:t>.</a:t>
            </a:r>
          </a:p>
          <a:p>
            <a:pPr marL="263529"/>
            <a:endParaRPr lang="en-GB" sz="1801">
              <a:solidFill>
                <a:schemeClr val="accent3"/>
              </a:solidFill>
              <a:latin typeface="Gill Sans Nova Light (Body)"/>
            </a:endParaRPr>
          </a:p>
          <a:p>
            <a:pPr marL="263529"/>
            <a:endParaRPr lang="en-GB" sz="1801">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8"/>
            <a:ext cx="3696482" cy="3972113"/>
          </a:xfrm>
          <a:prstGeom prst="rect">
            <a:avLst/>
          </a:prstGeom>
          <a:noFill/>
          <a:ln w="12700">
            <a:solidFill>
              <a:srgbClr val="F39330"/>
            </a:solidFill>
            <a:prstDash val="dash"/>
          </a:ln>
        </p:spPr>
        <p:txBody>
          <a:bodyPr wrap="square" rtlCol="0">
            <a:spAutoFit/>
          </a:bodyPr>
          <a:lstStyle/>
          <a:p>
            <a:pPr marL="355604"/>
            <a:r>
              <a:rPr lang="en-GB" sz="1801">
                <a:solidFill>
                  <a:srgbClr val="624A35"/>
                </a:solidFill>
                <a:latin typeface="Gill Sans Nova Light (Body)"/>
              </a:rPr>
              <a:t>The forearms to be flat on the ground </a:t>
            </a:r>
            <a:r>
              <a:rPr lang="en-GB" sz="1801">
                <a:solidFill>
                  <a:schemeClr val="accent3"/>
                </a:solidFill>
                <a:latin typeface="Gill Sans Nova Light (Body)"/>
              </a:rPr>
              <a:t>and close to your body.</a:t>
            </a:r>
          </a:p>
          <a:p>
            <a:pPr marL="355604"/>
            <a:endParaRPr lang="en-GB" sz="1801">
              <a:solidFill>
                <a:srgbClr val="624A35"/>
              </a:solidFill>
              <a:latin typeface="Gill Sans Nova Light (Body)"/>
            </a:endParaRPr>
          </a:p>
          <a:p>
            <a:pPr marL="342904" indent="-342904">
              <a:buFont typeface="+mj-lt"/>
              <a:buAutoNum type="arabicPeriod" startAt="12"/>
            </a:pPr>
            <a:r>
              <a:rPr lang="en-GB" sz="1801">
                <a:solidFill>
                  <a:srgbClr val="624A35"/>
                </a:solidFill>
                <a:latin typeface="Gill Sans Nova Light (Body)"/>
              </a:rPr>
              <a:t>In your </a:t>
            </a:r>
            <a:r>
              <a:rPr lang="en-GB" sz="1801" err="1">
                <a:solidFill>
                  <a:srgbClr val="624A35"/>
                </a:solidFill>
                <a:latin typeface="Gill Sans Nova Light (Body)"/>
              </a:rPr>
              <a:t>Sajud</a:t>
            </a:r>
            <a:r>
              <a:rPr lang="en-GB" sz="1801">
                <a:solidFill>
                  <a:srgbClr val="624A35"/>
                </a:solidFill>
                <a:latin typeface="Gill Sans Nova Light (Body)"/>
              </a:rPr>
              <a:t> say 3 times </a:t>
            </a:r>
            <a:r>
              <a:rPr lang="en-GB" sz="1801" b="1">
                <a:solidFill>
                  <a:srgbClr val="624A35"/>
                </a:solidFill>
                <a:latin typeface="Gill Sans Nova Light (Body)"/>
              </a:rPr>
              <a:t>“</a:t>
            </a:r>
            <a:r>
              <a:rPr lang="en-GB" sz="1801" b="1">
                <a:solidFill>
                  <a:schemeClr val="accent3"/>
                </a:solidFill>
                <a:latin typeface="Gill Sans Nova Light (Body)"/>
              </a:rPr>
              <a:t>Sub-</a:t>
            </a:r>
            <a:r>
              <a:rPr lang="en-GB" sz="1801" b="1" err="1">
                <a:solidFill>
                  <a:schemeClr val="accent3"/>
                </a:solidFill>
                <a:latin typeface="Gill Sans Nova Light (Body)"/>
              </a:rPr>
              <a:t>haana</a:t>
            </a:r>
            <a:r>
              <a:rPr lang="en-GB" sz="1801" b="1">
                <a:solidFill>
                  <a:schemeClr val="accent3"/>
                </a:solidFill>
                <a:latin typeface="Gill Sans Nova Light (Body)"/>
              </a:rPr>
              <a:t> rabbi-</a:t>
            </a:r>
            <a:r>
              <a:rPr lang="en-GB" sz="1801" b="1" err="1">
                <a:solidFill>
                  <a:schemeClr val="accent3"/>
                </a:solidFill>
                <a:latin typeface="Gill Sans Nova Light (Body)"/>
              </a:rPr>
              <a:t>yal</a:t>
            </a:r>
            <a:r>
              <a:rPr lang="en-GB" sz="1801" b="1">
                <a:solidFill>
                  <a:schemeClr val="accent3"/>
                </a:solidFill>
                <a:latin typeface="Gill Sans Nova Light (Body)"/>
              </a:rPr>
              <a:t> </a:t>
            </a:r>
            <a:r>
              <a:rPr lang="en-GB" sz="1801" b="1" err="1">
                <a:solidFill>
                  <a:schemeClr val="accent3"/>
                </a:solidFill>
                <a:latin typeface="Gill Sans Nova Light (Body)"/>
              </a:rPr>
              <a:t>a‘laa</a:t>
            </a:r>
            <a:r>
              <a:rPr lang="en-GB" sz="1801" b="1">
                <a:solidFill>
                  <a:srgbClr val="624A35"/>
                </a:solidFill>
                <a:latin typeface="Gill Sans Nova Light (Body)"/>
              </a:rPr>
              <a:t>”</a:t>
            </a:r>
            <a:endParaRPr lang="en-GB" sz="180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r>
              <a:rPr lang="en-GB" sz="1801">
                <a:solidFill>
                  <a:srgbClr val="624A35"/>
                </a:solidFill>
                <a:latin typeface="Gill Sans Nova Light (Body)"/>
              </a:rPr>
              <a:t>Now sit up straight whilst saying</a:t>
            </a: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42904" indent="-342904">
              <a:buFont typeface="+mj-lt"/>
              <a:buAutoNum type="arabicPeriod" startAt="12"/>
            </a:pPr>
            <a:endParaRPr lang="en-GB" sz="1801" b="1">
              <a:solidFill>
                <a:srgbClr val="624A35"/>
              </a:solidFill>
              <a:latin typeface="Gill Sans Nova Light (Body)"/>
            </a:endParaRPr>
          </a:p>
          <a:p>
            <a:pPr marL="361955" lvl="1"/>
            <a:endParaRPr lang="en-GB" sz="1801" b="1">
              <a:solidFill>
                <a:srgbClr val="624A35"/>
              </a:solidFill>
              <a:latin typeface="Gill Sans Nova Light (Body)"/>
            </a:endParaRPr>
          </a:p>
          <a:p>
            <a:pPr marL="361955" lvl="1"/>
            <a:endParaRPr lang="en-GB" sz="1801" b="1">
              <a:solidFill>
                <a:srgbClr val="624A35"/>
              </a:solidFill>
              <a:latin typeface="Gill Sans Nova Light (Body)"/>
            </a:endParaRPr>
          </a:p>
        </p:txBody>
      </p:sp>
      <p:pic>
        <p:nvPicPr>
          <p:cNvPr id="8" name="Picture 7">
            <a:extLst>
              <a:ext uri="{FF2B5EF4-FFF2-40B4-BE49-F238E27FC236}">
                <a16:creationId xmlns:a16="http://schemas.microsoft.com/office/drawing/2014/main" id="{F839B002-861C-C265-F2CF-368415DE89D7}"/>
              </a:ext>
            </a:extLst>
          </p:cNvPr>
          <p:cNvPicPr>
            <a:picLocks noChangeAspect="1"/>
          </p:cNvPicPr>
          <p:nvPr/>
        </p:nvPicPr>
        <p:blipFill>
          <a:blip r:embed="rId3"/>
          <a:stretch>
            <a:fillRect/>
          </a:stretch>
        </p:blipFill>
        <p:spPr>
          <a:xfrm>
            <a:off x="4668922" y="3543300"/>
            <a:ext cx="1443646" cy="1922420"/>
          </a:xfrm>
          <a:prstGeom prst="rect">
            <a:avLst/>
          </a:prstGeom>
        </p:spPr>
      </p:pic>
      <p:sp>
        <p:nvSpPr>
          <p:cNvPr id="11" name="TextBox 10">
            <a:extLst>
              <a:ext uri="{FF2B5EF4-FFF2-40B4-BE49-F238E27FC236}">
                <a16:creationId xmlns:a16="http://schemas.microsoft.com/office/drawing/2014/main" id="{CC8CBB43-F78C-0C04-B90F-CAEBEE6ECF1A}"/>
              </a:ext>
            </a:extLst>
          </p:cNvPr>
          <p:cNvSpPr txBox="1"/>
          <p:nvPr/>
        </p:nvSpPr>
        <p:spPr>
          <a:xfrm>
            <a:off x="6127181" y="3492438"/>
            <a:ext cx="1928064" cy="2032223"/>
          </a:xfrm>
          <a:prstGeom prst="rect">
            <a:avLst/>
          </a:prstGeom>
          <a:noFill/>
        </p:spPr>
        <p:txBody>
          <a:bodyPr wrap="square" rtlCol="0">
            <a:spAutoFit/>
          </a:bodyPr>
          <a:lstStyle/>
          <a:p>
            <a:r>
              <a:rPr lang="en-GB" sz="1801" b="1">
                <a:solidFill>
                  <a:srgbClr val="624A35"/>
                </a:solidFill>
                <a:latin typeface="Gill Sans Nova Light (Body)"/>
              </a:rPr>
              <a:t>“Allahu Akbar”</a:t>
            </a:r>
            <a:r>
              <a:rPr lang="en-GB" sz="1801">
                <a:solidFill>
                  <a:srgbClr val="624A35"/>
                </a:solidFill>
                <a:latin typeface="Gill Sans Nova Light (Body)"/>
              </a:rPr>
              <a:t>.</a:t>
            </a:r>
          </a:p>
          <a:p>
            <a:r>
              <a:rPr lang="en-GB" sz="1801">
                <a:solidFill>
                  <a:srgbClr val="624A35"/>
                </a:solidFill>
                <a:latin typeface="Gill Sans Nova Light (Body)"/>
              </a:rPr>
              <a:t>When getting up from Sujud, </a:t>
            </a:r>
            <a:r>
              <a:rPr lang="en-GB" sz="1801" u="dbl">
                <a:solidFill>
                  <a:srgbClr val="624A35"/>
                </a:solidFill>
                <a:latin typeface="Gill Sans Nova Light (Body)"/>
              </a:rPr>
              <a:t>maintain the following order</a:t>
            </a:r>
            <a:r>
              <a:rPr lang="en-GB" sz="1801">
                <a:solidFill>
                  <a:srgbClr val="624A35"/>
                </a:solidFill>
                <a:latin typeface="Gill Sans Nova Light (Body)"/>
              </a:rPr>
              <a:t>, first lift your forehead, then</a:t>
            </a:r>
          </a:p>
        </p:txBody>
      </p:sp>
      <p:sp>
        <p:nvSpPr>
          <p:cNvPr id="2" name="TextBox 1">
            <a:extLst>
              <a:ext uri="{FF2B5EF4-FFF2-40B4-BE49-F238E27FC236}">
                <a16:creationId xmlns:a16="http://schemas.microsoft.com/office/drawing/2014/main" id="{F0AFD91E-2A7D-0F09-2089-B2D0D87A0DA7}"/>
              </a:ext>
            </a:extLst>
          </p:cNvPr>
          <p:cNvSpPr txBox="1"/>
          <p:nvPr/>
        </p:nvSpPr>
        <p:spPr>
          <a:xfrm>
            <a:off x="11625943" y="6380703"/>
            <a:ext cx="426357" cy="369332"/>
          </a:xfrm>
          <a:prstGeom prst="rect">
            <a:avLst/>
          </a:prstGeom>
          <a:noFill/>
        </p:spPr>
        <p:txBody>
          <a:bodyPr wrap="square" rtlCol="0">
            <a:spAutoFit/>
          </a:bodyPr>
          <a:lstStyle/>
          <a:p>
            <a:r>
              <a:rPr lang="en-GB" dirty="0"/>
              <a:t>23</a:t>
            </a:r>
          </a:p>
        </p:txBody>
      </p:sp>
    </p:spTree>
    <p:extLst>
      <p:ext uri="{BB962C8B-B14F-4D97-AF65-F5344CB8AC3E}">
        <p14:creationId xmlns:p14="http://schemas.microsoft.com/office/powerpoint/2010/main" val="353326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8"/>
            <a:ext cx="3692644" cy="3972113"/>
          </a:xfrm>
          <a:prstGeom prst="rect">
            <a:avLst/>
          </a:prstGeom>
          <a:noFill/>
          <a:ln w="12700">
            <a:solidFill>
              <a:srgbClr val="F39330"/>
            </a:solidFill>
            <a:prstDash val="dash"/>
          </a:ln>
        </p:spPr>
        <p:txBody>
          <a:bodyPr wrap="square" rtlCol="0">
            <a:spAutoFit/>
          </a:bodyPr>
          <a:lstStyle/>
          <a:p>
            <a:pPr marL="266704" lvl="1"/>
            <a:r>
              <a:rPr lang="en-GB" sz="1801" dirty="0">
                <a:solidFill>
                  <a:schemeClr val="accent3"/>
                </a:solidFill>
                <a:latin typeface="Gill Sans Nova Light (Body)"/>
              </a:rPr>
              <a:t>For</a:t>
            </a:r>
            <a:r>
              <a:rPr lang="en-GB" sz="1801" b="1" dirty="0">
                <a:solidFill>
                  <a:schemeClr val="accent3"/>
                </a:solidFill>
                <a:latin typeface="Gill Sans Nova Light (Body)"/>
              </a:rPr>
              <a:t> </a:t>
            </a:r>
            <a:r>
              <a:rPr lang="en-GB" sz="1801" u="sng" dirty="0">
                <a:solidFill>
                  <a:schemeClr val="accent3"/>
                </a:solidFill>
                <a:latin typeface="Gill Sans Nova Light (Body)"/>
              </a:rPr>
              <a:t>women,</a:t>
            </a:r>
            <a:r>
              <a:rPr lang="en-GB" sz="1801" b="1" dirty="0">
                <a:solidFill>
                  <a:schemeClr val="accent3"/>
                </a:solidFill>
                <a:latin typeface="Gill Sans Nova Light (Body)"/>
              </a:rPr>
              <a:t> </a:t>
            </a:r>
            <a:r>
              <a:rPr lang="en-GB" sz="1801" dirty="0">
                <a:solidFill>
                  <a:schemeClr val="accent3"/>
                </a:solidFill>
                <a:latin typeface="Gill Sans Nova Light (Body)"/>
              </a:rPr>
              <a:t>lean on your left buttock, sit on the floor, arranging </a:t>
            </a:r>
            <a:r>
              <a:rPr lang="en-GB" sz="1801" b="1" dirty="0">
                <a:solidFill>
                  <a:schemeClr val="accent3"/>
                </a:solidFill>
                <a:latin typeface="Gill Sans Nova Light (Body)"/>
              </a:rPr>
              <a:t>both feet </a:t>
            </a:r>
            <a:r>
              <a:rPr lang="en-GB" sz="1801" dirty="0">
                <a:solidFill>
                  <a:schemeClr val="accent3"/>
                </a:solidFill>
                <a:latin typeface="Gill Sans Nova Light (Body)"/>
              </a:rPr>
              <a:t>to the right side, with the toes pointing towards the Qiblah. </a:t>
            </a:r>
          </a:p>
          <a:p>
            <a:pPr marL="266704" lvl="1"/>
            <a:endParaRPr lang="en-GB" sz="1801" dirty="0">
              <a:solidFill>
                <a:schemeClr val="accent3"/>
              </a:solidFill>
              <a:latin typeface="Gill Sans Nova Light (Body)"/>
            </a:endParaRPr>
          </a:p>
          <a:p>
            <a:pPr marL="266700" lvl="1"/>
            <a:r>
              <a:rPr lang="en-GB" sz="1801" b="1" dirty="0">
                <a:solidFill>
                  <a:schemeClr val="accent3"/>
                </a:solidFill>
                <a:latin typeface="Gill Sans Nova Light (Body)"/>
              </a:rPr>
              <a:t>Optional:</a:t>
            </a:r>
            <a:r>
              <a:rPr lang="en-GB" sz="1801" dirty="0">
                <a:solidFill>
                  <a:schemeClr val="accent3"/>
                </a:solidFill>
                <a:latin typeface="Gill Sans Nova Light (Body)"/>
              </a:rPr>
              <a:t>  Read once or 3 times </a:t>
            </a:r>
            <a:r>
              <a:rPr lang="en-GB" sz="1801" b="1" dirty="0">
                <a:solidFill>
                  <a:schemeClr val="accent3"/>
                </a:solidFill>
                <a:latin typeface="Gill Sans Nova Light (Body)"/>
              </a:rPr>
              <a:t>“Rab-</a:t>
            </a:r>
            <a:r>
              <a:rPr lang="en-GB" sz="1801" b="1" dirty="0" err="1">
                <a:solidFill>
                  <a:schemeClr val="accent3"/>
                </a:solidFill>
                <a:latin typeface="Gill Sans Nova Light (Body)"/>
              </a:rPr>
              <a:t>bigh</a:t>
            </a:r>
            <a:r>
              <a:rPr lang="en-GB" sz="1801" b="1" dirty="0">
                <a:solidFill>
                  <a:schemeClr val="accent3"/>
                </a:solidFill>
                <a:latin typeface="Gill Sans Nova Light (Body)"/>
              </a:rPr>
              <a:t>-fir-lii”</a:t>
            </a:r>
          </a:p>
          <a:p>
            <a:pPr marL="342904" indent="-342904">
              <a:buFont typeface="+mj-lt"/>
              <a:buAutoNum type="arabicPeriod" startAt="14"/>
            </a:pPr>
            <a:endParaRPr lang="en-GB" sz="1801" dirty="0">
              <a:solidFill>
                <a:schemeClr val="accent3"/>
              </a:solidFill>
              <a:latin typeface="Gill Sans Nova Light (Body)"/>
            </a:endParaRPr>
          </a:p>
          <a:p>
            <a:pPr marL="342904" indent="-342904">
              <a:buFont typeface="+mj-lt"/>
              <a:buAutoNum type="arabicPeriod" startAt="14"/>
            </a:pPr>
            <a:r>
              <a:rPr lang="en-GB" sz="1801" dirty="0">
                <a:solidFill>
                  <a:schemeClr val="accent3"/>
                </a:solidFill>
                <a:latin typeface="Gill Sans Nova Light (Body)"/>
              </a:rPr>
              <a:t>Or, there </a:t>
            </a:r>
            <a:r>
              <a:rPr lang="en-GB" sz="1801" b="1" u="dbl" dirty="0">
                <a:solidFill>
                  <a:schemeClr val="accent3"/>
                </a:solidFill>
                <a:latin typeface="Gill Sans Nova Light (Body)"/>
              </a:rPr>
              <a:t>must</a:t>
            </a:r>
            <a:r>
              <a:rPr lang="en-GB" sz="1801" dirty="0">
                <a:solidFill>
                  <a:schemeClr val="accent3"/>
                </a:solidFill>
                <a:latin typeface="Gill Sans Nova Light (Body)"/>
              </a:rPr>
              <a:t> be a pause. After few seconds, return back into prostration whilst saying “</a:t>
            </a:r>
            <a:r>
              <a:rPr lang="en-GB" sz="1801" b="1" dirty="0">
                <a:solidFill>
                  <a:schemeClr val="accent3"/>
                </a:solidFill>
                <a:latin typeface="Gill Sans Nova Light (Body)"/>
              </a:rPr>
              <a:t>Allahu Akbar”</a:t>
            </a:r>
            <a:r>
              <a:rPr lang="en-GB" sz="1801" dirty="0">
                <a:solidFill>
                  <a:schemeClr val="accent3"/>
                </a:solidFill>
                <a:latin typeface="Gill Sans Nova Light (Body)"/>
              </a:rPr>
              <a:t> and then in your Sujud say 3 times </a:t>
            </a:r>
            <a:r>
              <a:rPr lang="en-GB" sz="1801" b="1" dirty="0">
                <a:solidFill>
                  <a:schemeClr val="accent3"/>
                </a:solidFill>
                <a:latin typeface="Gill Sans Nova Light (Body)"/>
              </a:rPr>
              <a:t>“Sub- </a:t>
            </a:r>
            <a:r>
              <a:rPr lang="en-GB" sz="1801" b="1" dirty="0" err="1">
                <a:solidFill>
                  <a:schemeClr val="accent3"/>
                </a:solidFill>
                <a:latin typeface="Gill Sans Nova Light (Body)"/>
              </a:rPr>
              <a:t>haana</a:t>
            </a:r>
            <a:r>
              <a:rPr lang="en-GB" sz="1801" b="1" dirty="0">
                <a:solidFill>
                  <a:schemeClr val="accent3"/>
                </a:solidFill>
                <a:latin typeface="Gill Sans Nova Light (Body)"/>
              </a:rPr>
              <a:t> rabbi-</a:t>
            </a:r>
            <a:r>
              <a:rPr lang="en-GB" sz="1801" b="1" dirty="0" err="1">
                <a:solidFill>
                  <a:schemeClr val="accent3"/>
                </a:solidFill>
                <a:latin typeface="Gill Sans Nova Light (Body)"/>
              </a:rPr>
              <a:t>yal</a:t>
            </a:r>
            <a:r>
              <a:rPr lang="en-GB" sz="1801" b="1" dirty="0">
                <a:solidFill>
                  <a:schemeClr val="accent3"/>
                </a:solidFill>
                <a:latin typeface="Gill Sans Nova Light (Body)"/>
              </a:rPr>
              <a:t> </a:t>
            </a:r>
            <a:r>
              <a:rPr lang="en-GB" sz="1801" b="1" dirty="0" err="1">
                <a:solidFill>
                  <a:schemeClr val="accent3"/>
                </a:solidFill>
                <a:latin typeface="Gill Sans Nova Light (Body)"/>
              </a:rPr>
              <a:t>a‘laa</a:t>
            </a:r>
            <a:r>
              <a:rPr lang="en-GB" sz="1801" b="1" dirty="0">
                <a:solidFill>
                  <a:srgbClr val="624A35"/>
                </a:solidFill>
                <a:latin typeface="Gill Sans Nova Light (Body)"/>
              </a:rPr>
              <a:t>”</a:t>
            </a:r>
          </a:p>
          <a:p>
            <a:pPr marL="342904" indent="-342904">
              <a:buFont typeface="+mj-lt"/>
              <a:buAutoNum type="arabicPeriod" startAt="14"/>
            </a:pPr>
            <a:endParaRPr lang="en-GB" sz="1801" b="1" dirty="0">
              <a:solidFill>
                <a:srgbClr val="624A35"/>
              </a:solidFill>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696482" cy="3972113"/>
          </a:xfrm>
          <a:prstGeom prst="rect">
            <a:avLst/>
          </a:prstGeom>
          <a:noFill/>
          <a:ln w="12700">
            <a:solidFill>
              <a:srgbClr val="F39330"/>
            </a:solidFill>
            <a:prstDash val="dash"/>
          </a:ln>
        </p:spPr>
        <p:txBody>
          <a:bodyPr wrap="square" rtlCol="0">
            <a:spAutoFit/>
          </a:bodyPr>
          <a:lstStyle/>
          <a:p>
            <a:pPr marL="342904" indent="-342904">
              <a:buFont typeface="+mj-lt"/>
              <a:buAutoNum type="arabicPeriod" startAt="16"/>
            </a:pPr>
            <a:r>
              <a:rPr lang="en-GB" sz="1801">
                <a:solidFill>
                  <a:srgbClr val="624A35"/>
                </a:solidFill>
                <a:latin typeface="Gill Sans Nova Light (Body)"/>
              </a:rPr>
              <a:t>Follow steps </a:t>
            </a:r>
            <a:r>
              <a:rPr lang="en-GB" sz="1801" b="1">
                <a:solidFill>
                  <a:srgbClr val="624A35"/>
                </a:solidFill>
                <a:latin typeface="Gill Sans Nova Light (Body)"/>
              </a:rPr>
              <a:t>5 to 14 </a:t>
            </a:r>
            <a:r>
              <a:rPr lang="en-GB" sz="1801">
                <a:solidFill>
                  <a:srgbClr val="624A35"/>
                </a:solidFill>
                <a:latin typeface="Gill Sans Nova Light (Body)"/>
              </a:rPr>
              <a:t>again</a:t>
            </a:r>
          </a:p>
          <a:p>
            <a:pPr marL="342904" indent="-342904">
              <a:buFont typeface="+mj-lt"/>
              <a:buAutoNum type="arabicPeriod" startAt="17"/>
            </a:pPr>
            <a:endParaRPr lang="en-GB" sz="1801">
              <a:solidFill>
                <a:srgbClr val="624A35"/>
              </a:solidFill>
              <a:latin typeface="Gill Sans Nova Light (Body)"/>
            </a:endParaRPr>
          </a:p>
          <a:p>
            <a:pPr marL="342904" indent="-342904">
              <a:buFont typeface="+mj-lt"/>
              <a:buAutoNum type="arabicPeriod" startAt="17"/>
            </a:pPr>
            <a:r>
              <a:rPr lang="en-GB" sz="1801">
                <a:solidFill>
                  <a:srgbClr val="624A35"/>
                </a:solidFill>
                <a:latin typeface="Gill Sans Nova Light (Body)"/>
              </a:rPr>
              <a:t>Next saying “</a:t>
            </a:r>
            <a:r>
              <a:rPr lang="en-GB" sz="1801" b="1">
                <a:solidFill>
                  <a:schemeClr val="accent3"/>
                </a:solidFill>
                <a:latin typeface="Gill Sans Nova Light (Body)"/>
              </a:rPr>
              <a:t>Allahu Akbar” </a:t>
            </a:r>
            <a:r>
              <a:rPr lang="en-GB" sz="1801">
                <a:solidFill>
                  <a:srgbClr val="624A35"/>
                </a:solidFill>
                <a:latin typeface="Gill Sans Nova Light (Body)"/>
              </a:rPr>
              <a:t>return to a sitting position (see step </a:t>
            </a:r>
            <a:r>
              <a:rPr lang="en-GB" sz="1801" b="1">
                <a:solidFill>
                  <a:srgbClr val="624A35"/>
                </a:solidFill>
                <a:latin typeface="Gill Sans Nova Light (Body)"/>
              </a:rPr>
              <a:t>13)</a:t>
            </a:r>
            <a:r>
              <a:rPr lang="en-GB" sz="1801">
                <a:solidFill>
                  <a:srgbClr val="624A35"/>
                </a:solidFill>
                <a:latin typeface="Gill Sans Nova Light (Body)"/>
              </a:rPr>
              <a:t>.</a:t>
            </a:r>
          </a:p>
          <a:p>
            <a:pPr marL="342904" indent="-342904">
              <a:buFont typeface="+mj-lt"/>
              <a:buAutoNum type="arabicPeriod" startAt="17"/>
            </a:pPr>
            <a:endParaRPr lang="en-GB" sz="1801">
              <a:solidFill>
                <a:srgbClr val="624A35"/>
              </a:solidFill>
              <a:latin typeface="Gill Sans Nova Light (Body)"/>
            </a:endParaRPr>
          </a:p>
          <a:p>
            <a:pPr marL="342904" indent="-342904">
              <a:buFont typeface="+mj-lt"/>
              <a:buAutoNum type="arabicPeriod" startAt="17"/>
            </a:pPr>
            <a:r>
              <a:rPr lang="en-GB" sz="1801">
                <a:solidFill>
                  <a:srgbClr val="624A35"/>
                </a:solidFill>
                <a:latin typeface="Gill Sans Nova Light (Body)"/>
              </a:rPr>
              <a:t>While sitting, recite the first part of the </a:t>
            </a:r>
            <a:r>
              <a:rPr lang="en-GB" sz="1801" err="1">
                <a:solidFill>
                  <a:srgbClr val="624A35"/>
                </a:solidFill>
                <a:latin typeface="Gill Sans Nova Light (Body)"/>
              </a:rPr>
              <a:t>Tashahhud</a:t>
            </a:r>
            <a:endParaRPr lang="en-GB" sz="1801">
              <a:solidFill>
                <a:srgbClr val="624A35"/>
              </a:solidFill>
              <a:latin typeface="Gill Sans Nova Light (Body)"/>
            </a:endParaRPr>
          </a:p>
          <a:p>
            <a:pPr marL="355604"/>
            <a:r>
              <a:rPr lang="en-GB" sz="1801" b="1">
                <a:solidFill>
                  <a:srgbClr val="624A35"/>
                </a:solidFill>
                <a:latin typeface="Gill Sans Nova Light (Body)"/>
              </a:rPr>
              <a:t>“At-ta-</a:t>
            </a:r>
            <a:r>
              <a:rPr lang="en-GB" sz="1801" b="1" err="1">
                <a:solidFill>
                  <a:srgbClr val="624A35"/>
                </a:solidFill>
                <a:latin typeface="Gill Sans Nova Light (Body)"/>
              </a:rPr>
              <a:t>hiy</a:t>
            </a:r>
            <a:r>
              <a:rPr lang="en-GB" sz="1801" b="1">
                <a:solidFill>
                  <a:srgbClr val="624A35"/>
                </a:solidFill>
                <a:latin typeface="Gill Sans Nova Light (Body)"/>
              </a:rPr>
              <a:t>-</a:t>
            </a:r>
            <a:r>
              <a:rPr lang="en-GB" sz="1801" b="1" err="1">
                <a:solidFill>
                  <a:srgbClr val="624A35"/>
                </a:solidFill>
                <a:latin typeface="Gill Sans Nova Light (Body)"/>
              </a:rPr>
              <a:t>yaa</a:t>
            </a:r>
            <a:r>
              <a:rPr lang="en-GB" sz="1801" b="1">
                <a:solidFill>
                  <a:srgbClr val="624A35"/>
                </a:solidFill>
                <a:latin typeface="Gill Sans Nova Light (Body)"/>
              </a:rPr>
              <a:t>-to </a:t>
            </a:r>
            <a:r>
              <a:rPr lang="en-GB" sz="1801" b="1" err="1">
                <a:solidFill>
                  <a:srgbClr val="624A35"/>
                </a:solidFill>
                <a:latin typeface="Gill Sans Nova Light (Body)"/>
              </a:rPr>
              <a:t>lil</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-hi was-</a:t>
            </a:r>
            <a:r>
              <a:rPr lang="en-GB" sz="1801" b="1" err="1">
                <a:solidFill>
                  <a:srgbClr val="624A35"/>
                </a:solidFill>
                <a:latin typeface="Gill Sans Nova Light (Body)"/>
              </a:rPr>
              <a:t>sa</a:t>
            </a:r>
            <a:r>
              <a:rPr lang="en-GB" sz="1801" b="1">
                <a:solidFill>
                  <a:srgbClr val="624A35"/>
                </a:solidFill>
                <a:latin typeface="Gill Sans Nova Light (Body)"/>
              </a:rPr>
              <a:t>-la-</a:t>
            </a:r>
            <a:r>
              <a:rPr lang="en-GB" sz="1801" b="1" err="1">
                <a:solidFill>
                  <a:srgbClr val="624A35"/>
                </a:solidFill>
                <a:latin typeface="Gill Sans Nova Light (Body)"/>
              </a:rPr>
              <a:t>waa</a:t>
            </a:r>
            <a:r>
              <a:rPr lang="en-GB" sz="1801" b="1">
                <a:solidFill>
                  <a:srgbClr val="624A35"/>
                </a:solidFill>
                <a:latin typeface="Gill Sans Nova Light (Body)"/>
              </a:rPr>
              <a:t> </a:t>
            </a:r>
            <a:r>
              <a:rPr lang="en-GB" sz="1801" b="1" err="1">
                <a:solidFill>
                  <a:srgbClr val="624A35"/>
                </a:solidFill>
                <a:latin typeface="Gill Sans Nova Light (Body)"/>
              </a:rPr>
              <a:t>tu</a:t>
            </a:r>
            <a:r>
              <a:rPr lang="en-GB" sz="1801" b="1">
                <a:solidFill>
                  <a:srgbClr val="624A35"/>
                </a:solidFill>
                <a:latin typeface="Gill Sans Nova Light (Body)"/>
              </a:rPr>
              <a:t> wat-</a:t>
            </a:r>
            <a:r>
              <a:rPr lang="en-GB" sz="1801" b="1" err="1">
                <a:solidFill>
                  <a:srgbClr val="624A35"/>
                </a:solidFill>
                <a:latin typeface="Gill Sans Nova Light (Body)"/>
              </a:rPr>
              <a:t>tay</a:t>
            </a:r>
            <a:r>
              <a:rPr lang="en-GB" sz="1801" b="1">
                <a:solidFill>
                  <a:srgbClr val="624A35"/>
                </a:solidFill>
                <a:latin typeface="Gill Sans Nova Light (Body)"/>
              </a:rPr>
              <a:t>-</a:t>
            </a:r>
            <a:r>
              <a:rPr lang="en-GB" sz="1801" b="1" err="1">
                <a:solidFill>
                  <a:srgbClr val="624A35"/>
                </a:solidFill>
                <a:latin typeface="Gill Sans Nova Light (Body)"/>
              </a:rPr>
              <a:t>yi</a:t>
            </a:r>
            <a:r>
              <a:rPr lang="en-GB" sz="1801" b="1">
                <a:solidFill>
                  <a:srgbClr val="624A35"/>
                </a:solidFill>
                <a:latin typeface="Gill Sans Nova Light (Body)"/>
              </a:rPr>
              <a:t>-baa-t, as-</a:t>
            </a:r>
            <a:r>
              <a:rPr lang="en-GB" sz="1801" b="1" err="1">
                <a:solidFill>
                  <a:srgbClr val="624A35"/>
                </a:solidFill>
                <a:latin typeface="Gill Sans Nova Light (Body)"/>
              </a:rPr>
              <a:t>sa</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-mu ’a-</a:t>
            </a:r>
            <a:r>
              <a:rPr lang="en-GB" sz="1801" b="1" err="1">
                <a:solidFill>
                  <a:srgbClr val="624A35"/>
                </a:solidFill>
                <a:latin typeface="Gill Sans Nova Light (Body)"/>
              </a:rPr>
              <a:t>lai</a:t>
            </a:r>
            <a:r>
              <a:rPr lang="en-GB" sz="1801" b="1">
                <a:solidFill>
                  <a:srgbClr val="624A35"/>
                </a:solidFill>
                <a:latin typeface="Gill Sans Nova Light (Body)"/>
              </a:rPr>
              <a:t>-ka ay-</a:t>
            </a:r>
            <a:r>
              <a:rPr lang="en-GB" sz="1801" b="1" err="1">
                <a:solidFill>
                  <a:srgbClr val="624A35"/>
                </a:solidFill>
                <a:latin typeface="Gill Sans Nova Light (Body)"/>
              </a:rPr>
              <a:t>yu</a:t>
            </a:r>
            <a:r>
              <a:rPr lang="en-GB" sz="1801" b="1">
                <a:solidFill>
                  <a:srgbClr val="624A35"/>
                </a:solidFill>
                <a:latin typeface="Gill Sans Nova Light (Body)"/>
              </a:rPr>
              <a:t>-</a:t>
            </a:r>
            <a:r>
              <a:rPr lang="en-GB" sz="1801" b="1" err="1">
                <a:solidFill>
                  <a:srgbClr val="624A35"/>
                </a:solidFill>
                <a:latin typeface="Gill Sans Nova Light (Body)"/>
              </a:rPr>
              <a:t>han-na-biy-yu</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-rah-ma-</a:t>
            </a:r>
            <a:r>
              <a:rPr lang="en-GB" sz="1801" b="1" err="1">
                <a:solidFill>
                  <a:srgbClr val="624A35"/>
                </a:solidFill>
                <a:latin typeface="Gill Sans Nova Light (Body)"/>
              </a:rPr>
              <a:t>tul</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-hi </a:t>
            </a:r>
            <a:r>
              <a:rPr lang="en-GB" sz="1801" b="1" err="1">
                <a:solidFill>
                  <a:srgbClr val="624A35"/>
                </a:solidFill>
                <a:latin typeface="Gill Sans Nova Light (Body)"/>
              </a:rPr>
              <a:t>wa-ba-ra-kaaa-tuh</a:t>
            </a:r>
            <a:r>
              <a:rPr lang="en-GB" sz="1801" b="1">
                <a:solidFill>
                  <a:srgbClr val="624A35"/>
                </a:solidFill>
                <a:latin typeface="Gill Sans Nova Light (Body)"/>
              </a:rPr>
              <a:t>. As-</a:t>
            </a:r>
            <a:r>
              <a:rPr lang="en-GB" sz="1801" b="1" err="1">
                <a:solidFill>
                  <a:srgbClr val="624A35"/>
                </a:solidFill>
                <a:latin typeface="Gill Sans Nova Light (Body)"/>
              </a:rPr>
              <a:t>sa</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-mu-’a-lay-</a:t>
            </a:r>
            <a:r>
              <a:rPr lang="en-GB" sz="1801" b="1" err="1">
                <a:solidFill>
                  <a:srgbClr val="624A35"/>
                </a:solidFill>
                <a:latin typeface="Gill Sans Nova Light (Body)"/>
              </a:rPr>
              <a:t>naa</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‘a-</a:t>
            </a:r>
            <a:r>
              <a:rPr lang="en-GB" sz="1801" b="1" err="1">
                <a:solidFill>
                  <a:srgbClr val="624A35"/>
                </a:solidFill>
                <a:latin typeface="Gill Sans Nova Light (Body)"/>
              </a:rPr>
              <a:t>laa</a:t>
            </a:r>
            <a:r>
              <a:rPr lang="en-GB" sz="1801" b="1">
                <a:solidFill>
                  <a:srgbClr val="624A35"/>
                </a:solidFill>
                <a:latin typeface="Gill Sans Nova Light (Body)"/>
              </a:rPr>
              <a:t> ‘I-baa-</a:t>
            </a:r>
            <a:r>
              <a:rPr lang="en-GB" sz="1801" b="1" err="1">
                <a:solidFill>
                  <a:srgbClr val="624A35"/>
                </a:solidFill>
                <a:latin typeface="Gill Sans Nova Light (Body)"/>
              </a:rPr>
              <a:t>dil</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-his </a:t>
            </a:r>
            <a:r>
              <a:rPr lang="en-GB" sz="1801" b="1" err="1">
                <a:solidFill>
                  <a:srgbClr val="624A35"/>
                </a:solidFill>
                <a:latin typeface="Gill Sans Nova Light (Body)"/>
              </a:rPr>
              <a:t>saa</a:t>
            </a:r>
            <a:r>
              <a:rPr lang="en-GB" sz="1801" b="1">
                <a:solidFill>
                  <a:srgbClr val="624A35"/>
                </a:solidFill>
                <a:latin typeface="Gill Sans Nova Light (Body)"/>
              </a:rPr>
              <a:t>-li-</a:t>
            </a:r>
            <a:r>
              <a:rPr lang="en-GB" sz="1801" b="1" err="1">
                <a:solidFill>
                  <a:srgbClr val="624A35"/>
                </a:solidFill>
                <a:latin typeface="Gill Sans Nova Light (Body)"/>
              </a:rPr>
              <a:t>heen</a:t>
            </a:r>
            <a:r>
              <a:rPr lang="en-GB" sz="1801" b="1">
                <a:solidFill>
                  <a:srgbClr val="624A35"/>
                </a:solidFill>
                <a:latin typeface="Gill Sans Nova Light (Body)"/>
              </a:rPr>
              <a:t>”.</a:t>
            </a: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8"/>
            <a:ext cx="3696482" cy="3972113"/>
          </a:xfrm>
          <a:prstGeom prst="rect">
            <a:avLst/>
          </a:prstGeom>
          <a:noFill/>
          <a:ln w="12700">
            <a:solidFill>
              <a:srgbClr val="F39330"/>
            </a:solidFill>
            <a:prstDash val="dash"/>
          </a:ln>
        </p:spPr>
        <p:txBody>
          <a:bodyPr wrap="square" rtlCol="0">
            <a:spAutoFit/>
          </a:bodyPr>
          <a:lstStyle/>
          <a:p>
            <a:pPr marL="355604"/>
            <a:r>
              <a:rPr lang="en-GB" sz="1801">
                <a:solidFill>
                  <a:srgbClr val="624A35"/>
                </a:solidFill>
                <a:latin typeface="Gill Sans Nova Light (Body)"/>
              </a:rPr>
              <a:t>You have now completed your first unit, or </a:t>
            </a:r>
            <a:r>
              <a:rPr lang="en-GB" sz="1801" err="1">
                <a:solidFill>
                  <a:srgbClr val="624A35"/>
                </a:solidFill>
                <a:latin typeface="Gill Sans Nova Light (Body)"/>
              </a:rPr>
              <a:t>Rak‘ah</a:t>
            </a:r>
            <a:r>
              <a:rPr lang="en-GB" sz="1801">
                <a:solidFill>
                  <a:srgbClr val="624A35"/>
                </a:solidFill>
                <a:latin typeface="Gill Sans Nova Light (Body)"/>
              </a:rPr>
              <a:t>, of Salah.</a:t>
            </a:r>
            <a:endParaRPr lang="en-GB" sz="1801" b="1">
              <a:solidFill>
                <a:srgbClr val="624A35"/>
              </a:solidFill>
              <a:latin typeface="Gill Sans Nova Light (Body)"/>
            </a:endParaRPr>
          </a:p>
          <a:p>
            <a:endParaRPr lang="en-GB" sz="1801">
              <a:solidFill>
                <a:schemeClr val="accent3"/>
              </a:solidFill>
              <a:latin typeface="Gill Sans Nova Light (Body)"/>
            </a:endParaRPr>
          </a:p>
          <a:p>
            <a:pPr marL="342904" indent="-342904">
              <a:buFont typeface="+mj-lt"/>
              <a:buAutoNum type="arabicPeriod" startAt="15"/>
            </a:pPr>
            <a:r>
              <a:rPr lang="en-GB" sz="1801">
                <a:solidFill>
                  <a:schemeClr val="accent3"/>
                </a:solidFill>
                <a:latin typeface="Gill Sans Nova Light (Body)"/>
              </a:rPr>
              <a:t>Next, whilst saying “</a:t>
            </a:r>
            <a:r>
              <a:rPr lang="en-GB" sz="1801" b="1">
                <a:solidFill>
                  <a:schemeClr val="accent3"/>
                </a:solidFill>
                <a:latin typeface="Gill Sans Nova Light (Body)"/>
              </a:rPr>
              <a:t>Allahu Akbar” </a:t>
            </a:r>
            <a:r>
              <a:rPr lang="en-GB" sz="1801">
                <a:solidFill>
                  <a:srgbClr val="624A35"/>
                </a:solidFill>
                <a:latin typeface="Gill Sans Nova Light (Body)"/>
              </a:rPr>
              <a:t>stand up for the second unit.</a:t>
            </a:r>
          </a:p>
          <a:p>
            <a:pPr marL="263529"/>
            <a:endParaRPr lang="en-GB" sz="1801">
              <a:solidFill>
                <a:srgbClr val="624A35"/>
              </a:solidFill>
              <a:latin typeface="Gill Sans Nova Light (Body)"/>
            </a:endParaRPr>
          </a:p>
          <a:p>
            <a:pPr marL="355604"/>
            <a:r>
              <a:rPr lang="en-GB" sz="1801">
                <a:solidFill>
                  <a:srgbClr val="624A35"/>
                </a:solidFill>
                <a:latin typeface="Gill Sans Nova Light (Body)"/>
              </a:rPr>
              <a:t>As you're getting up from Sujud, </a:t>
            </a:r>
            <a:r>
              <a:rPr lang="en-GB" sz="1801" u="dbl">
                <a:solidFill>
                  <a:srgbClr val="624A35"/>
                </a:solidFill>
                <a:latin typeface="Gill Sans Nova Light (Body)"/>
              </a:rPr>
              <a:t>maintain the following order</a:t>
            </a:r>
            <a:r>
              <a:rPr lang="en-GB" sz="1801">
                <a:solidFill>
                  <a:srgbClr val="624A35"/>
                </a:solidFill>
                <a:latin typeface="Gill Sans Nova Light (Body)"/>
              </a:rPr>
              <a:t>, first lift your forehead, then nose, next palms and then knees. Whilst, standing up, keep your hand on your knees, </a:t>
            </a:r>
            <a:r>
              <a:rPr lang="en-GB" sz="1801" u="dbl">
                <a:solidFill>
                  <a:srgbClr val="624A35"/>
                </a:solidFill>
                <a:latin typeface="Gill Sans Nova Light (Body)"/>
              </a:rPr>
              <a:t>do not</a:t>
            </a:r>
            <a:r>
              <a:rPr lang="en-GB" sz="1801">
                <a:solidFill>
                  <a:srgbClr val="624A35"/>
                </a:solidFill>
                <a:latin typeface="Gill Sans Nova Light (Body)"/>
              </a:rPr>
              <a:t> put your hands on the ground to support yourself, unless you have valid reasons.</a:t>
            </a:r>
          </a:p>
        </p:txBody>
      </p:sp>
      <p:sp>
        <p:nvSpPr>
          <p:cNvPr id="2" name="TextBox 1">
            <a:extLst>
              <a:ext uri="{FF2B5EF4-FFF2-40B4-BE49-F238E27FC236}">
                <a16:creationId xmlns:a16="http://schemas.microsoft.com/office/drawing/2014/main" id="{7D97EC32-4BA7-4D6D-9343-8C0E35462142}"/>
              </a:ext>
            </a:extLst>
          </p:cNvPr>
          <p:cNvSpPr txBox="1"/>
          <p:nvPr/>
        </p:nvSpPr>
        <p:spPr>
          <a:xfrm>
            <a:off x="11625943" y="6380703"/>
            <a:ext cx="426357" cy="369332"/>
          </a:xfrm>
          <a:prstGeom prst="rect">
            <a:avLst/>
          </a:prstGeom>
          <a:noFill/>
        </p:spPr>
        <p:txBody>
          <a:bodyPr wrap="square" rtlCol="0">
            <a:spAutoFit/>
          </a:bodyPr>
          <a:lstStyle/>
          <a:p>
            <a:r>
              <a:rPr lang="en-GB" dirty="0"/>
              <a:t>24</a:t>
            </a:r>
          </a:p>
        </p:txBody>
      </p:sp>
    </p:spTree>
    <p:extLst>
      <p:ext uri="{BB962C8B-B14F-4D97-AF65-F5344CB8AC3E}">
        <p14:creationId xmlns:p14="http://schemas.microsoft.com/office/powerpoint/2010/main" val="267732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696482" cy="3970446"/>
          </a:xfrm>
          <a:prstGeom prst="rect">
            <a:avLst/>
          </a:prstGeom>
          <a:noFill/>
          <a:ln w="12700">
            <a:solidFill>
              <a:srgbClr val="F39330"/>
            </a:solidFill>
            <a:prstDash val="dash"/>
          </a:ln>
        </p:spPr>
        <p:txBody>
          <a:bodyPr wrap="square" lIns="91440" tIns="45720" rIns="91440" bIns="45720" rtlCol="0" anchor="t">
            <a:spAutoFit/>
          </a:bodyPr>
          <a:lstStyle/>
          <a:p>
            <a:pPr marL="261620" indent="7620"/>
            <a:r>
              <a:rPr lang="en-GB" b="1" dirty="0">
                <a:solidFill>
                  <a:srgbClr val="624A35"/>
                </a:solidFill>
                <a:latin typeface="Gill Sans Nova Light (Body)"/>
              </a:rPr>
              <a:t>-</a:t>
            </a:r>
            <a:r>
              <a:rPr lang="en-GB" b="1" dirty="0" err="1">
                <a:solidFill>
                  <a:srgbClr val="624A35"/>
                </a:solidFill>
                <a:latin typeface="Gill Sans Nova Light (Body)"/>
              </a:rPr>
              <a:t>dum</a:t>
            </a:r>
            <a:r>
              <a:rPr lang="en-GB" b="1" dirty="0">
                <a:solidFill>
                  <a:srgbClr val="624A35"/>
                </a:solidFill>
                <a:latin typeface="Gill Sans Nova Light (Body)"/>
              </a:rPr>
              <a:t> ma-</a:t>
            </a:r>
            <a:r>
              <a:rPr lang="en-GB" b="1" dirty="0" err="1">
                <a:solidFill>
                  <a:srgbClr val="624A35"/>
                </a:solidFill>
                <a:latin typeface="Gill Sans Nova Light (Body)"/>
              </a:rPr>
              <a:t>jeed</a:t>
            </a:r>
            <a:r>
              <a:rPr lang="en-GB" b="1" dirty="0">
                <a:solidFill>
                  <a:srgbClr val="624A35"/>
                </a:solidFill>
                <a:latin typeface="Gill Sans Nova Light (Body)"/>
              </a:rPr>
              <a:t>. Al-</a:t>
            </a:r>
            <a:r>
              <a:rPr lang="en-GB" b="1" dirty="0" err="1">
                <a:solidFill>
                  <a:srgbClr val="624A35"/>
                </a:solidFill>
                <a:latin typeface="Gill Sans Nova Light (Body)"/>
              </a:rPr>
              <a:t>lah</a:t>
            </a:r>
            <a:r>
              <a:rPr lang="en-GB" b="1" dirty="0">
                <a:solidFill>
                  <a:srgbClr val="624A35"/>
                </a:solidFill>
                <a:latin typeface="Gill Sans Nova Light (Body)"/>
              </a:rPr>
              <a:t>-hum-ma baa-</a:t>
            </a:r>
            <a:r>
              <a:rPr lang="en-GB" b="1" dirty="0" err="1">
                <a:solidFill>
                  <a:srgbClr val="624A35"/>
                </a:solidFill>
                <a:latin typeface="Gill Sans Nova Light (Body)"/>
              </a:rPr>
              <a:t>rik</a:t>
            </a:r>
            <a:r>
              <a:rPr lang="en-GB" b="1" dirty="0">
                <a:solidFill>
                  <a:srgbClr val="624A35"/>
                </a:solidFill>
                <a:latin typeface="Gill Sans Nova Light (Body)"/>
              </a:rPr>
              <a:t> ‘a-</a:t>
            </a:r>
            <a:r>
              <a:rPr lang="en-GB" b="1" dirty="0" err="1">
                <a:solidFill>
                  <a:srgbClr val="624A35"/>
                </a:solidFill>
                <a:latin typeface="Gill Sans Nova Light (Body)"/>
              </a:rPr>
              <a:t>laa</a:t>
            </a:r>
            <a:r>
              <a:rPr lang="en-GB" b="1" dirty="0">
                <a:solidFill>
                  <a:srgbClr val="624A35"/>
                </a:solidFill>
                <a:latin typeface="Gill Sans Nova Light (Body)"/>
              </a:rPr>
              <a:t> Mu-ham-ma </a:t>
            </a:r>
            <a:r>
              <a:rPr lang="en-GB" b="1" dirty="0" err="1">
                <a:solidFill>
                  <a:srgbClr val="624A35"/>
                </a:solidFill>
                <a:latin typeface="Gill Sans Nova Light (Body)"/>
              </a:rPr>
              <a:t>diw</a:t>
            </a:r>
            <a:r>
              <a:rPr lang="en-GB" b="1" dirty="0">
                <a:solidFill>
                  <a:srgbClr val="624A35"/>
                </a:solidFill>
                <a:latin typeface="Gill Sans Nova Light (Body)"/>
              </a:rPr>
              <a:t> </a:t>
            </a:r>
            <a:r>
              <a:rPr lang="en-GB" b="1" dirty="0" err="1">
                <a:solidFill>
                  <a:srgbClr val="624A35"/>
                </a:solidFill>
                <a:latin typeface="Gill Sans Nova Light (Body)"/>
              </a:rPr>
              <a:t>wa</a:t>
            </a:r>
            <a:r>
              <a:rPr lang="en-GB" b="1" dirty="0">
                <a:solidFill>
                  <a:srgbClr val="624A35"/>
                </a:solidFill>
                <a:latin typeface="Gill Sans Nova Light (Body)"/>
              </a:rPr>
              <a:t> ‘a-</a:t>
            </a:r>
            <a:r>
              <a:rPr lang="en-GB" b="1" dirty="0" err="1">
                <a:solidFill>
                  <a:srgbClr val="624A35"/>
                </a:solidFill>
                <a:latin typeface="Gill Sans Nova Light (Body)"/>
              </a:rPr>
              <a:t>laa</a:t>
            </a:r>
            <a:r>
              <a:rPr lang="en-GB" b="1" dirty="0">
                <a:solidFill>
                  <a:srgbClr val="624A35"/>
                </a:solidFill>
                <a:latin typeface="Gill Sans Nova Light (Body)"/>
              </a:rPr>
              <a:t> aa-li Muhammad, ka-maa baa-</a:t>
            </a:r>
            <a:r>
              <a:rPr lang="en-GB" b="1" dirty="0" err="1">
                <a:solidFill>
                  <a:srgbClr val="624A35"/>
                </a:solidFill>
                <a:latin typeface="Gill Sans Nova Light (Body)"/>
              </a:rPr>
              <a:t>rak</a:t>
            </a:r>
            <a:r>
              <a:rPr lang="en-GB" b="1" dirty="0">
                <a:solidFill>
                  <a:srgbClr val="624A35"/>
                </a:solidFill>
                <a:latin typeface="Gill Sans Nova Light (Body)"/>
              </a:rPr>
              <a:t>-ta ‘a-</a:t>
            </a:r>
            <a:r>
              <a:rPr lang="en-GB" b="1" dirty="0" err="1">
                <a:solidFill>
                  <a:srgbClr val="624A35"/>
                </a:solidFill>
                <a:latin typeface="Gill Sans Nova Light (Body)"/>
              </a:rPr>
              <a:t>laa</a:t>
            </a:r>
            <a:r>
              <a:rPr lang="en-GB" b="1" dirty="0">
                <a:solidFill>
                  <a:srgbClr val="624A35"/>
                </a:solidFill>
                <a:latin typeface="Gill Sans Nova Light (Body)"/>
              </a:rPr>
              <a:t> </a:t>
            </a:r>
            <a:r>
              <a:rPr lang="en-GB" b="1" dirty="0" err="1">
                <a:solidFill>
                  <a:srgbClr val="624A35"/>
                </a:solidFill>
                <a:latin typeface="Gill Sans Nova Light (Body)"/>
              </a:rPr>
              <a:t>Ibraheema</a:t>
            </a:r>
            <a:r>
              <a:rPr lang="en-GB" b="1" dirty="0">
                <a:solidFill>
                  <a:srgbClr val="624A35"/>
                </a:solidFill>
                <a:latin typeface="Gill Sans Nova Light (Body)"/>
              </a:rPr>
              <a:t> </a:t>
            </a:r>
            <a:r>
              <a:rPr lang="en-GB" b="1" dirty="0" err="1">
                <a:solidFill>
                  <a:srgbClr val="624A35"/>
                </a:solidFill>
                <a:latin typeface="Gill Sans Nova Light (Body)"/>
              </a:rPr>
              <a:t>wa</a:t>
            </a:r>
            <a:r>
              <a:rPr lang="en-GB" b="1" dirty="0">
                <a:solidFill>
                  <a:srgbClr val="624A35"/>
                </a:solidFill>
                <a:latin typeface="Gill Sans Nova Light (Body)"/>
              </a:rPr>
              <a:t> ‘a-</a:t>
            </a:r>
            <a:r>
              <a:rPr lang="en-GB" b="1" dirty="0" err="1">
                <a:solidFill>
                  <a:srgbClr val="624A35"/>
                </a:solidFill>
                <a:latin typeface="Gill Sans Nova Light (Body)"/>
              </a:rPr>
              <a:t>laa</a:t>
            </a:r>
            <a:r>
              <a:rPr lang="en-GB" b="1" dirty="0">
                <a:solidFill>
                  <a:srgbClr val="624A35"/>
                </a:solidFill>
                <a:latin typeface="Gill Sans Nova Light (Body)"/>
              </a:rPr>
              <a:t> aa-li </a:t>
            </a:r>
            <a:r>
              <a:rPr lang="en-GB" b="1" dirty="0" err="1">
                <a:solidFill>
                  <a:srgbClr val="624A35"/>
                </a:solidFill>
                <a:latin typeface="Gill Sans Nova Light (Body)"/>
              </a:rPr>
              <a:t>Ibraheema</a:t>
            </a:r>
            <a:r>
              <a:rPr lang="en-GB" b="1" dirty="0">
                <a:solidFill>
                  <a:srgbClr val="624A35"/>
                </a:solidFill>
                <a:latin typeface="Gill Sans Nova Light (Body)"/>
              </a:rPr>
              <a:t> in-</a:t>
            </a:r>
            <a:r>
              <a:rPr lang="en-GB" b="1" dirty="0" err="1">
                <a:solidFill>
                  <a:srgbClr val="624A35"/>
                </a:solidFill>
                <a:latin typeface="Gill Sans Nova Light (Body)"/>
              </a:rPr>
              <a:t>naka</a:t>
            </a:r>
            <a:r>
              <a:rPr lang="en-GB" b="1" dirty="0">
                <a:solidFill>
                  <a:srgbClr val="624A35"/>
                </a:solidFill>
                <a:latin typeface="Gill Sans Nova Light (Body)"/>
              </a:rPr>
              <a:t> ha-mee-</a:t>
            </a:r>
            <a:r>
              <a:rPr lang="en-GB" b="1" dirty="0" err="1">
                <a:solidFill>
                  <a:srgbClr val="624A35"/>
                </a:solidFill>
                <a:latin typeface="Gill Sans Nova Light (Body)"/>
              </a:rPr>
              <a:t>dum</a:t>
            </a:r>
            <a:r>
              <a:rPr lang="en-GB" b="1" dirty="0">
                <a:solidFill>
                  <a:srgbClr val="624A35"/>
                </a:solidFill>
                <a:latin typeface="Gill Sans Nova Light (Body)"/>
              </a:rPr>
              <a:t> –</a:t>
            </a:r>
            <a:r>
              <a:rPr lang="en-GB" b="1" dirty="0" err="1">
                <a:solidFill>
                  <a:srgbClr val="624A35"/>
                </a:solidFill>
                <a:latin typeface="Gill Sans Nova Light (Body)"/>
              </a:rPr>
              <a:t>majeed</a:t>
            </a:r>
            <a:r>
              <a:rPr lang="en-GB" b="1" dirty="0">
                <a:solidFill>
                  <a:srgbClr val="624A35"/>
                </a:solidFill>
                <a:latin typeface="Gill Sans Nova Light (Body)"/>
              </a:rPr>
              <a:t>”.</a:t>
            </a:r>
            <a:endParaRPr lang="en-US" dirty="0"/>
          </a:p>
          <a:p>
            <a:pPr marL="360045" lvl="1"/>
            <a:endParaRPr lang="en-GB" sz="1801" b="1" dirty="0">
              <a:solidFill>
                <a:srgbClr val="624A35"/>
              </a:solidFill>
              <a:latin typeface="Gill Sans Nova Light (Body)"/>
            </a:endParaRPr>
          </a:p>
          <a:p>
            <a:pPr marL="353695" indent="-353695">
              <a:buFont typeface="+mj-lt"/>
              <a:buAutoNum type="arabicPeriod" startAt="21"/>
            </a:pPr>
            <a:r>
              <a:rPr lang="en-GB" dirty="0">
                <a:solidFill>
                  <a:srgbClr val="624A35"/>
                </a:solidFill>
                <a:latin typeface="Gill Sans Nova Light (Body)"/>
              </a:rPr>
              <a:t>Now recite the following Dua;</a:t>
            </a:r>
          </a:p>
          <a:p>
            <a:r>
              <a:rPr lang="en-GB" b="1" dirty="0">
                <a:solidFill>
                  <a:srgbClr val="624A35"/>
                </a:solidFill>
                <a:latin typeface="Gill Sans Nova Light (Body)"/>
              </a:rPr>
              <a:t>“Al-</a:t>
            </a:r>
            <a:r>
              <a:rPr lang="en-GB" b="1" dirty="0" err="1">
                <a:solidFill>
                  <a:srgbClr val="624A35"/>
                </a:solidFill>
                <a:latin typeface="Gill Sans Nova Light (Body)"/>
              </a:rPr>
              <a:t>laa</a:t>
            </a:r>
            <a:r>
              <a:rPr lang="en-GB" b="1" dirty="0">
                <a:solidFill>
                  <a:srgbClr val="624A35"/>
                </a:solidFill>
                <a:latin typeface="Gill Sans Nova Light (Body)"/>
              </a:rPr>
              <a:t>-hum-ma in-nee za-lam-</a:t>
            </a:r>
            <a:r>
              <a:rPr lang="en-GB" b="1" dirty="0" err="1">
                <a:solidFill>
                  <a:srgbClr val="624A35"/>
                </a:solidFill>
                <a:latin typeface="Gill Sans Nova Light (Body)"/>
              </a:rPr>
              <a:t>tu</a:t>
            </a:r>
            <a:r>
              <a:rPr lang="en-GB" b="1" dirty="0">
                <a:solidFill>
                  <a:srgbClr val="624A35"/>
                </a:solidFill>
                <a:latin typeface="Gill Sans Nova Light (Body)"/>
              </a:rPr>
              <a:t> </a:t>
            </a:r>
            <a:r>
              <a:rPr lang="en-GB" b="1" dirty="0" err="1">
                <a:solidFill>
                  <a:srgbClr val="624A35"/>
                </a:solidFill>
                <a:latin typeface="Gill Sans Nova Light (Body)"/>
              </a:rPr>
              <a:t>naf</a:t>
            </a:r>
            <a:r>
              <a:rPr lang="en-GB" b="1" dirty="0">
                <a:solidFill>
                  <a:srgbClr val="624A35"/>
                </a:solidFill>
                <a:latin typeface="Gill Sans Nova Light (Body)"/>
              </a:rPr>
              <a:t>-see </a:t>
            </a:r>
            <a:r>
              <a:rPr lang="en-GB" b="1" dirty="0" err="1">
                <a:solidFill>
                  <a:srgbClr val="624A35"/>
                </a:solidFill>
                <a:latin typeface="Gill Sans Nova Light (Body)"/>
              </a:rPr>
              <a:t>zul</a:t>
            </a:r>
            <a:r>
              <a:rPr lang="en-GB" b="1" dirty="0">
                <a:solidFill>
                  <a:srgbClr val="624A35"/>
                </a:solidFill>
                <a:latin typeface="Gill Sans Nova Light (Body)"/>
              </a:rPr>
              <a:t>-man </a:t>
            </a:r>
            <a:r>
              <a:rPr lang="en-GB" b="1" dirty="0" err="1">
                <a:solidFill>
                  <a:srgbClr val="624A35"/>
                </a:solidFill>
                <a:latin typeface="Gill Sans Nova Light (Body)"/>
              </a:rPr>
              <a:t>kasee-raa</a:t>
            </a:r>
            <a:r>
              <a:rPr lang="en-GB" b="1" dirty="0">
                <a:solidFill>
                  <a:srgbClr val="624A35"/>
                </a:solidFill>
                <a:latin typeface="Gill Sans Nova Light (Body)"/>
              </a:rPr>
              <a:t>, </a:t>
            </a:r>
            <a:r>
              <a:rPr lang="en-GB" b="1" dirty="0" err="1">
                <a:solidFill>
                  <a:srgbClr val="624A35"/>
                </a:solidFill>
                <a:latin typeface="Gill Sans Nova Light (Body)"/>
              </a:rPr>
              <a:t>wa</a:t>
            </a:r>
            <a:r>
              <a:rPr lang="en-GB" b="1" dirty="0">
                <a:solidFill>
                  <a:srgbClr val="624A35"/>
                </a:solidFill>
                <a:latin typeface="Gill Sans Nova Light (Body)"/>
              </a:rPr>
              <a:t> </a:t>
            </a:r>
            <a:r>
              <a:rPr lang="en-GB" b="1" dirty="0" err="1">
                <a:solidFill>
                  <a:srgbClr val="624A35"/>
                </a:solidFill>
                <a:latin typeface="Gill Sans Nova Light (Body)"/>
              </a:rPr>
              <a:t>laa</a:t>
            </a:r>
            <a:r>
              <a:rPr lang="en-GB" b="1" dirty="0">
                <a:solidFill>
                  <a:srgbClr val="624A35"/>
                </a:solidFill>
                <a:latin typeface="Gill Sans Nova Light (Body)"/>
              </a:rPr>
              <a:t> </a:t>
            </a:r>
            <a:r>
              <a:rPr lang="en-GB" b="1" dirty="0" err="1">
                <a:solidFill>
                  <a:srgbClr val="624A35"/>
                </a:solidFill>
                <a:latin typeface="Gill Sans Nova Light (Body)"/>
              </a:rPr>
              <a:t>yagh</a:t>
            </a:r>
            <a:r>
              <a:rPr lang="en-GB" b="1" dirty="0">
                <a:solidFill>
                  <a:srgbClr val="624A35"/>
                </a:solidFill>
                <a:latin typeface="Gill Sans Nova Light (Body)"/>
              </a:rPr>
              <a:t>-fi-</a:t>
            </a:r>
            <a:r>
              <a:rPr lang="en-GB" b="1" dirty="0" err="1">
                <a:solidFill>
                  <a:srgbClr val="624A35"/>
                </a:solidFill>
                <a:latin typeface="Gill Sans Nova Light (Body)"/>
              </a:rPr>
              <a:t>ruzh</a:t>
            </a:r>
            <a:r>
              <a:rPr lang="en-GB" b="1" dirty="0">
                <a:solidFill>
                  <a:srgbClr val="624A35"/>
                </a:solidFill>
                <a:latin typeface="Gill Sans Nova Light (Body)"/>
              </a:rPr>
              <a:t>-</a:t>
            </a:r>
            <a:r>
              <a:rPr lang="en-GB" b="1" dirty="0" err="1">
                <a:solidFill>
                  <a:srgbClr val="624A35"/>
                </a:solidFill>
                <a:latin typeface="Gill Sans Nova Light (Body)"/>
              </a:rPr>
              <a:t>zhu-noo-ba</a:t>
            </a:r>
            <a:r>
              <a:rPr lang="en-GB" b="1" dirty="0">
                <a:solidFill>
                  <a:srgbClr val="624A35"/>
                </a:solidFill>
                <a:latin typeface="Gill Sans Nova Light (Body)"/>
              </a:rPr>
              <a:t> il-</a:t>
            </a:r>
            <a:r>
              <a:rPr lang="en-GB" b="1" dirty="0" err="1">
                <a:solidFill>
                  <a:srgbClr val="624A35"/>
                </a:solidFill>
                <a:latin typeface="Gill Sans Nova Light (Body)"/>
              </a:rPr>
              <a:t>laa</a:t>
            </a:r>
            <a:r>
              <a:rPr lang="en-GB" b="1" dirty="0">
                <a:solidFill>
                  <a:srgbClr val="624A35"/>
                </a:solidFill>
                <a:latin typeface="Gill Sans Nova Light (Body)"/>
              </a:rPr>
              <a:t> an-t, </a:t>
            </a:r>
            <a:r>
              <a:rPr lang="en-GB" b="1" dirty="0" err="1">
                <a:solidFill>
                  <a:srgbClr val="624A35"/>
                </a:solidFill>
                <a:latin typeface="Gill Sans Nova Light (Body)"/>
              </a:rPr>
              <a:t>fagh</a:t>
            </a:r>
            <a:r>
              <a:rPr lang="en-GB" b="1" dirty="0">
                <a:solidFill>
                  <a:srgbClr val="624A35"/>
                </a:solidFill>
                <a:latin typeface="Gill Sans Nova Light (Body)"/>
              </a:rPr>
              <a:t>-fir lee </a:t>
            </a:r>
            <a:r>
              <a:rPr lang="en-GB" b="1" dirty="0" err="1">
                <a:solidFill>
                  <a:srgbClr val="624A35"/>
                </a:solidFill>
                <a:latin typeface="Gill Sans Nova Light (Body)"/>
              </a:rPr>
              <a:t>magh</a:t>
            </a:r>
            <a:r>
              <a:rPr lang="en-GB" b="1" dirty="0">
                <a:solidFill>
                  <a:srgbClr val="624A35"/>
                </a:solidFill>
                <a:latin typeface="Gill Sans Nova Light (Body)"/>
              </a:rPr>
              <a:t>-fi-</a:t>
            </a:r>
            <a:r>
              <a:rPr lang="en-GB" b="1" dirty="0" err="1">
                <a:solidFill>
                  <a:srgbClr val="624A35"/>
                </a:solidFill>
                <a:latin typeface="Gill Sans Nova Light (Body)"/>
              </a:rPr>
              <a:t>ra</a:t>
            </a:r>
            <a:r>
              <a:rPr lang="en-GB" b="1" dirty="0">
                <a:solidFill>
                  <a:srgbClr val="624A35"/>
                </a:solidFill>
                <a:latin typeface="Gill Sans Nova Light (Body)"/>
              </a:rPr>
              <a:t>-tam min ‘in-dika war ham-nee in-</a:t>
            </a:r>
            <a:r>
              <a:rPr lang="en-GB" b="1" dirty="0" err="1">
                <a:solidFill>
                  <a:srgbClr val="624A35"/>
                </a:solidFill>
                <a:latin typeface="Gill Sans Nova Light (Body)"/>
              </a:rPr>
              <a:t>naka</a:t>
            </a:r>
            <a:r>
              <a:rPr lang="en-GB" b="1" dirty="0">
                <a:solidFill>
                  <a:srgbClr val="624A35"/>
                </a:solidFill>
                <a:latin typeface="Gill Sans Nova Light (Body)"/>
              </a:rPr>
              <a:t> an-</a:t>
            </a:r>
            <a:r>
              <a:rPr lang="en-GB" b="1" dirty="0" err="1">
                <a:solidFill>
                  <a:srgbClr val="624A35"/>
                </a:solidFill>
                <a:latin typeface="Gill Sans Nova Light (Body)"/>
              </a:rPr>
              <a:t>tal</a:t>
            </a:r>
            <a:r>
              <a:rPr lang="en-GB" b="1" dirty="0">
                <a:solidFill>
                  <a:srgbClr val="624A35"/>
                </a:solidFill>
                <a:latin typeface="Gill Sans Nova Light (Body)"/>
              </a:rPr>
              <a:t> </a:t>
            </a:r>
            <a:r>
              <a:rPr lang="en-GB" b="1" dirty="0" err="1">
                <a:solidFill>
                  <a:srgbClr val="624A35"/>
                </a:solidFill>
                <a:latin typeface="Gill Sans Nova Light (Body)"/>
              </a:rPr>
              <a:t>gha</a:t>
            </a:r>
            <a:r>
              <a:rPr lang="en-GB" b="1" dirty="0">
                <a:solidFill>
                  <a:srgbClr val="624A35"/>
                </a:solidFill>
                <a:latin typeface="Gill Sans Nova Light (Body)"/>
              </a:rPr>
              <a:t>-foo </a:t>
            </a:r>
            <a:r>
              <a:rPr lang="en-GB" b="1" dirty="0" err="1">
                <a:solidFill>
                  <a:srgbClr val="624A35"/>
                </a:solidFill>
                <a:latin typeface="Gill Sans Nova Light (Body)"/>
              </a:rPr>
              <a:t>rur</a:t>
            </a:r>
            <a:r>
              <a:rPr lang="en-GB" b="1" dirty="0">
                <a:solidFill>
                  <a:srgbClr val="624A35"/>
                </a:solidFill>
                <a:latin typeface="Gill Sans Nova Light (Body)"/>
              </a:rPr>
              <a:t> Raheem.”</a:t>
            </a: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9"/>
            <a:ext cx="3696482" cy="3972113"/>
          </a:xfrm>
          <a:prstGeom prst="rect">
            <a:avLst/>
          </a:prstGeom>
          <a:noFill/>
          <a:ln w="12700">
            <a:solidFill>
              <a:srgbClr val="F39330"/>
            </a:solidFill>
            <a:prstDash val="dash"/>
          </a:ln>
        </p:spPr>
        <p:txBody>
          <a:bodyPr wrap="square" lIns="91440" tIns="45720" rIns="91440" bIns="45720" rtlCol="0" anchor="t">
            <a:spAutoFit/>
          </a:bodyPr>
          <a:lstStyle/>
          <a:p>
            <a:pPr marL="355600"/>
            <a:r>
              <a:rPr lang="en-GB">
                <a:solidFill>
                  <a:schemeClr val="accent3"/>
                </a:solidFill>
                <a:latin typeface="Gill Sans Nova Light (Body)"/>
              </a:rPr>
              <a:t>the next word “</a:t>
            </a:r>
            <a:r>
              <a:rPr lang="en-GB" u="sng">
                <a:solidFill>
                  <a:schemeClr val="accent3"/>
                </a:solidFill>
                <a:latin typeface="Gill Sans Nova Light (Body)"/>
              </a:rPr>
              <a:t>il</a:t>
            </a:r>
            <a:r>
              <a:rPr lang="en-GB">
                <a:solidFill>
                  <a:schemeClr val="accent3"/>
                </a:solidFill>
                <a:latin typeface="Gill Sans Nova Light (Body)"/>
              </a:rPr>
              <a:t>” on top of the circle, where the top of the index finger touches the knee. Maintain the circle to the end of </a:t>
            </a:r>
            <a:r>
              <a:rPr lang="en-GB" err="1">
                <a:solidFill>
                  <a:schemeClr val="accent3"/>
                </a:solidFill>
                <a:latin typeface="Gill Sans Nova Light (Body)"/>
              </a:rPr>
              <a:t>Tashahhud</a:t>
            </a:r>
            <a:r>
              <a:rPr lang="en-GB">
                <a:solidFill>
                  <a:schemeClr val="accent3"/>
                </a:solidFill>
                <a:latin typeface="Gill Sans Nova Light (Body)"/>
              </a:rPr>
              <a:t> and both salaams been completed.</a:t>
            </a:r>
          </a:p>
          <a:p>
            <a:pPr marL="355600"/>
            <a:endParaRPr lang="en-GB" sz="1801">
              <a:solidFill>
                <a:srgbClr val="624A35"/>
              </a:solidFill>
              <a:latin typeface="Gill Sans Nova Light (Body)"/>
            </a:endParaRPr>
          </a:p>
          <a:p>
            <a:pPr marL="353695" indent="-353695">
              <a:buFont typeface="+mj-lt"/>
              <a:buAutoNum type="arabicPeriod" startAt="20"/>
            </a:pPr>
            <a:r>
              <a:rPr lang="en-GB">
                <a:solidFill>
                  <a:srgbClr val="624A35"/>
                </a:solidFill>
                <a:latin typeface="Gill Sans Nova Light (Body)"/>
              </a:rPr>
              <a:t>At the end of the second </a:t>
            </a:r>
            <a:r>
              <a:rPr lang="en-GB" err="1">
                <a:solidFill>
                  <a:srgbClr val="624A35"/>
                </a:solidFill>
                <a:latin typeface="Gill Sans Nova Light (Body)"/>
              </a:rPr>
              <a:t>Rak‘at</a:t>
            </a:r>
            <a:r>
              <a:rPr lang="en-GB">
                <a:solidFill>
                  <a:srgbClr val="624A35"/>
                </a:solidFill>
                <a:latin typeface="Gill Sans Nova Light (Body)"/>
              </a:rPr>
              <a:t> of the Fajr prayer, continue sitting down and recite </a:t>
            </a:r>
            <a:r>
              <a:rPr lang="en-GB" err="1">
                <a:solidFill>
                  <a:srgbClr val="624A35"/>
                </a:solidFill>
                <a:latin typeface="Gill Sans Nova Light (Body)"/>
              </a:rPr>
              <a:t>Duroode</a:t>
            </a:r>
            <a:r>
              <a:rPr lang="en-GB">
                <a:solidFill>
                  <a:srgbClr val="624A35"/>
                </a:solidFill>
                <a:latin typeface="Gill Sans Nova Light (Body)"/>
              </a:rPr>
              <a:t> Ibraheem; </a:t>
            </a:r>
            <a:r>
              <a:rPr lang="en-GB" b="1">
                <a:solidFill>
                  <a:srgbClr val="624A35"/>
                </a:solidFill>
                <a:latin typeface="Gill Sans Nova Light (Body)"/>
              </a:rPr>
              <a:t>“Al-</a:t>
            </a:r>
            <a:r>
              <a:rPr lang="en-GB" b="1" err="1">
                <a:solidFill>
                  <a:srgbClr val="624A35"/>
                </a:solidFill>
                <a:latin typeface="Gill Sans Nova Light (Body)"/>
              </a:rPr>
              <a:t>laa</a:t>
            </a:r>
            <a:r>
              <a:rPr lang="en-GB" b="1">
                <a:solidFill>
                  <a:srgbClr val="624A35"/>
                </a:solidFill>
                <a:latin typeface="Gill Sans Nova Light (Body)"/>
              </a:rPr>
              <a:t>-hum-ma </a:t>
            </a:r>
            <a:r>
              <a:rPr lang="en-GB" b="1" err="1">
                <a:solidFill>
                  <a:srgbClr val="624A35"/>
                </a:solidFill>
                <a:latin typeface="Gill Sans Nova Light (Body)"/>
              </a:rPr>
              <a:t>sal</a:t>
            </a:r>
            <a:r>
              <a:rPr lang="en-GB" b="1">
                <a:solidFill>
                  <a:srgbClr val="624A35"/>
                </a:solidFill>
                <a:latin typeface="Gill Sans Nova Light (Body)"/>
              </a:rPr>
              <a:t>-li ‘a-</a:t>
            </a:r>
            <a:r>
              <a:rPr lang="en-GB" b="1" err="1">
                <a:solidFill>
                  <a:srgbClr val="624A35"/>
                </a:solidFill>
                <a:latin typeface="Gill Sans Nova Light (Body)"/>
              </a:rPr>
              <a:t>laa</a:t>
            </a:r>
            <a:r>
              <a:rPr lang="en-GB" b="1">
                <a:solidFill>
                  <a:srgbClr val="624A35"/>
                </a:solidFill>
                <a:latin typeface="Gill Sans Nova Light (Body)"/>
              </a:rPr>
              <a:t> Mu-ham-</a:t>
            </a:r>
            <a:r>
              <a:rPr lang="en-GB" b="1" err="1">
                <a:solidFill>
                  <a:srgbClr val="624A35"/>
                </a:solidFill>
                <a:latin typeface="Gill Sans Nova Light (Body)"/>
              </a:rPr>
              <a:t>madiw</a:t>
            </a:r>
            <a:r>
              <a:rPr lang="en-GB" b="1">
                <a:solidFill>
                  <a:srgbClr val="624A35"/>
                </a:solidFill>
                <a:latin typeface="Gill Sans Nova Light (Body)"/>
              </a:rPr>
              <a:t> </a:t>
            </a:r>
            <a:r>
              <a:rPr lang="en-GB" b="1" err="1">
                <a:solidFill>
                  <a:srgbClr val="624A35"/>
                </a:solidFill>
                <a:latin typeface="Gill Sans Nova Light (Body)"/>
              </a:rPr>
              <a:t>wa</a:t>
            </a:r>
            <a:r>
              <a:rPr lang="en-GB" b="1">
                <a:solidFill>
                  <a:srgbClr val="624A35"/>
                </a:solidFill>
                <a:latin typeface="Gill Sans Nova Light (Body)"/>
              </a:rPr>
              <a:t> ‘a-</a:t>
            </a:r>
            <a:r>
              <a:rPr lang="en-GB" b="1" err="1">
                <a:solidFill>
                  <a:srgbClr val="624A35"/>
                </a:solidFill>
                <a:latin typeface="Gill Sans Nova Light (Body)"/>
              </a:rPr>
              <a:t>laa</a:t>
            </a:r>
            <a:r>
              <a:rPr lang="en-GB" b="1">
                <a:solidFill>
                  <a:srgbClr val="624A35"/>
                </a:solidFill>
                <a:latin typeface="Gill Sans Nova Light (Body)"/>
              </a:rPr>
              <a:t> aa-li Muham-mad, ka-maa </a:t>
            </a:r>
            <a:r>
              <a:rPr lang="en-GB" b="1" err="1">
                <a:solidFill>
                  <a:srgbClr val="624A35"/>
                </a:solidFill>
                <a:latin typeface="Gill Sans Nova Light (Body)"/>
              </a:rPr>
              <a:t>sal</a:t>
            </a:r>
            <a:r>
              <a:rPr lang="en-GB" b="1">
                <a:solidFill>
                  <a:srgbClr val="624A35"/>
                </a:solidFill>
                <a:latin typeface="Gill Sans Nova Light (Body)"/>
              </a:rPr>
              <a:t>-lay-ta ‘a-</a:t>
            </a:r>
            <a:r>
              <a:rPr lang="en-GB" b="1" err="1">
                <a:solidFill>
                  <a:srgbClr val="624A35"/>
                </a:solidFill>
                <a:latin typeface="Gill Sans Nova Light (Body)"/>
              </a:rPr>
              <a:t>laa</a:t>
            </a:r>
            <a:r>
              <a:rPr lang="en-GB" b="1">
                <a:solidFill>
                  <a:srgbClr val="624A35"/>
                </a:solidFill>
                <a:latin typeface="Gill Sans Nova Light (Body)"/>
              </a:rPr>
              <a:t> Ibra-heema </a:t>
            </a:r>
            <a:r>
              <a:rPr lang="en-GB" b="1" err="1">
                <a:solidFill>
                  <a:srgbClr val="624A35"/>
                </a:solidFill>
                <a:latin typeface="Gill Sans Nova Light (Body)"/>
              </a:rPr>
              <a:t>wa</a:t>
            </a:r>
            <a:r>
              <a:rPr lang="en-GB" b="1">
                <a:solidFill>
                  <a:srgbClr val="624A35"/>
                </a:solidFill>
                <a:latin typeface="Gill Sans Nova Light (Body)"/>
              </a:rPr>
              <a:t> ‘a-</a:t>
            </a:r>
            <a:r>
              <a:rPr lang="en-GB" b="1" err="1">
                <a:solidFill>
                  <a:srgbClr val="624A35"/>
                </a:solidFill>
                <a:latin typeface="Gill Sans Nova Light (Body)"/>
              </a:rPr>
              <a:t>laa</a:t>
            </a:r>
            <a:r>
              <a:rPr lang="en-GB" b="1">
                <a:solidFill>
                  <a:srgbClr val="624A35"/>
                </a:solidFill>
                <a:latin typeface="Gill Sans Nova Light (Body)"/>
              </a:rPr>
              <a:t> aa-li Ibra-heema in-</a:t>
            </a:r>
            <a:r>
              <a:rPr lang="en-GB" b="1" err="1">
                <a:solidFill>
                  <a:srgbClr val="624A35"/>
                </a:solidFill>
                <a:latin typeface="Gill Sans Nova Light (Body)"/>
              </a:rPr>
              <a:t>na</a:t>
            </a:r>
            <a:r>
              <a:rPr lang="en-GB" b="1">
                <a:solidFill>
                  <a:srgbClr val="624A35"/>
                </a:solidFill>
                <a:latin typeface="Gill Sans Nova Light (Body)"/>
              </a:rPr>
              <a:t>-ka ha-mee-</a:t>
            </a:r>
            <a:endParaRPr lang="en-GB">
              <a:solidFill>
                <a:srgbClr val="624A35"/>
              </a:solidFill>
              <a:latin typeface="Gill Sans Nova Light (Body)"/>
            </a:endParaRPr>
          </a:p>
        </p:txBody>
      </p:sp>
      <p:sp>
        <p:nvSpPr>
          <p:cNvPr id="8" name="TextBox 2">
            <a:extLst>
              <a:ext uri="{FF2B5EF4-FFF2-40B4-BE49-F238E27FC236}">
                <a16:creationId xmlns:a16="http://schemas.microsoft.com/office/drawing/2014/main" id="{F1D34967-E39C-FDEC-CF75-6240A5BC1866}"/>
              </a:ext>
            </a:extLst>
          </p:cNvPr>
          <p:cNvSpPr txBox="1"/>
          <p:nvPr/>
        </p:nvSpPr>
        <p:spPr>
          <a:xfrm>
            <a:off x="319162" y="1552676"/>
            <a:ext cx="3692644" cy="3971985"/>
          </a:xfrm>
          <a:prstGeom prst="rect">
            <a:avLst/>
          </a:prstGeom>
          <a:noFill/>
          <a:ln w="12700">
            <a:solidFill>
              <a:srgbClr val="F39330"/>
            </a:solidFill>
            <a:prstDash val="dash"/>
          </a:ln>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55600" indent="-355600">
              <a:buFont typeface="+mj-lt"/>
              <a:buAutoNum type="arabicPeriod" startAt="19"/>
            </a:pPr>
            <a:r>
              <a:rPr lang="en-GB" sz="1801">
                <a:solidFill>
                  <a:schemeClr val="accent3"/>
                </a:solidFill>
                <a:latin typeface="Gill Sans Nova Light (Body)"/>
              </a:rPr>
              <a:t>Recite </a:t>
            </a:r>
            <a:r>
              <a:rPr lang="en-GB" sz="1801" b="1">
                <a:solidFill>
                  <a:schemeClr val="accent3"/>
                </a:solidFill>
                <a:latin typeface="Gill Sans Nova Light (Body)"/>
              </a:rPr>
              <a:t>“Ash-ha-du-</a:t>
            </a:r>
            <a:r>
              <a:rPr lang="en-GB" sz="1801" b="1">
                <a:solidFill>
                  <a:srgbClr val="624A35"/>
                </a:solidFill>
                <a:latin typeface="Gill Sans Nova Light (Body)"/>
              </a:rPr>
              <a:t>al-</a:t>
            </a:r>
            <a:r>
              <a:rPr lang="en-GB" sz="1801" b="1" err="1">
                <a:solidFill>
                  <a:srgbClr val="624A35"/>
                </a:solidFill>
                <a:latin typeface="Gill Sans Nova Light (Body)"/>
              </a:rPr>
              <a:t>laa</a:t>
            </a:r>
            <a:r>
              <a:rPr lang="en-GB" sz="1801" b="1">
                <a:solidFill>
                  <a:srgbClr val="624A35"/>
                </a:solidFill>
                <a:latin typeface="Gill Sans Nova Light (Body)"/>
              </a:rPr>
              <a:t>-</a:t>
            </a:r>
            <a:r>
              <a:rPr lang="en-GB" sz="1801" b="1" err="1">
                <a:solidFill>
                  <a:srgbClr val="624A35"/>
                </a:solidFill>
                <a:latin typeface="Gill Sans Nova Light (Body)"/>
              </a:rPr>
              <a:t>ilaa</a:t>
            </a:r>
            <a:r>
              <a:rPr lang="en-GB" sz="1801" b="1">
                <a:solidFill>
                  <a:srgbClr val="624A35"/>
                </a:solidFill>
                <a:latin typeface="Gill Sans Nova Light (Body)"/>
              </a:rPr>
              <a:t>-ha </a:t>
            </a:r>
            <a:r>
              <a:rPr lang="en-GB" sz="1801" b="1">
                <a:solidFill>
                  <a:schemeClr val="accent3"/>
                </a:solidFill>
                <a:latin typeface="Gill Sans Nova Light (Body)"/>
              </a:rPr>
              <a:t>il-</a:t>
            </a:r>
            <a:r>
              <a:rPr lang="en-GB" sz="1801" b="1" err="1">
                <a:solidFill>
                  <a:schemeClr val="accent3"/>
                </a:solidFill>
                <a:latin typeface="Gill Sans Nova Light (Body)"/>
              </a:rPr>
              <a:t>lal</a:t>
            </a:r>
            <a:r>
              <a:rPr lang="en-GB" sz="1801" b="1">
                <a:solidFill>
                  <a:schemeClr val="accent3"/>
                </a:solidFill>
                <a:latin typeface="Gill Sans Nova Light (Body)"/>
              </a:rPr>
              <a:t>-</a:t>
            </a:r>
            <a:r>
              <a:rPr lang="en-GB" sz="1801" b="1" err="1">
                <a:solidFill>
                  <a:schemeClr val="accent3"/>
                </a:solidFill>
                <a:latin typeface="Gill Sans Nova Light (Body)"/>
              </a:rPr>
              <a:t>laa</a:t>
            </a:r>
            <a:r>
              <a:rPr lang="en-GB" sz="1801" b="1">
                <a:solidFill>
                  <a:schemeClr val="accent3"/>
                </a:solidFill>
                <a:latin typeface="Gill Sans Nova Light (Body)"/>
              </a:rPr>
              <a:t>-hu </a:t>
            </a:r>
            <a:r>
              <a:rPr lang="en-GB" sz="1801" b="1" err="1">
                <a:solidFill>
                  <a:schemeClr val="accent3"/>
                </a:solidFill>
                <a:latin typeface="Gill Sans Nova Light (Body)"/>
              </a:rPr>
              <a:t>wa</a:t>
            </a:r>
            <a:r>
              <a:rPr lang="en-GB" sz="1801" b="1">
                <a:solidFill>
                  <a:schemeClr val="accent3"/>
                </a:solidFill>
                <a:latin typeface="Gill Sans Nova Light (Body)"/>
              </a:rPr>
              <a:t> ash-ha-du an-</a:t>
            </a:r>
            <a:r>
              <a:rPr lang="en-GB" sz="1801" b="1" err="1">
                <a:solidFill>
                  <a:schemeClr val="accent3"/>
                </a:solidFill>
                <a:latin typeface="Gill Sans Nova Light (Body)"/>
              </a:rPr>
              <a:t>na</a:t>
            </a:r>
            <a:r>
              <a:rPr lang="en-GB" sz="1801" b="1">
                <a:solidFill>
                  <a:schemeClr val="accent3"/>
                </a:solidFill>
                <a:latin typeface="Gill Sans Nova Light (Body)"/>
              </a:rPr>
              <a:t> </a:t>
            </a:r>
            <a:r>
              <a:rPr lang="en-GB" sz="1801" b="1">
                <a:solidFill>
                  <a:srgbClr val="624A35"/>
                </a:solidFill>
                <a:latin typeface="Gill Sans Nova Light (Body)"/>
              </a:rPr>
              <a:t>Mu-ham-ma-dan ‘ab-du-hu </a:t>
            </a:r>
            <a:r>
              <a:rPr lang="en-GB" sz="1801" b="1" err="1">
                <a:solidFill>
                  <a:srgbClr val="624A35"/>
                </a:solidFill>
                <a:latin typeface="Gill Sans Nova Light (Body)"/>
              </a:rPr>
              <a:t>wa</a:t>
            </a:r>
            <a:r>
              <a:rPr lang="en-GB" sz="1801" b="1">
                <a:solidFill>
                  <a:srgbClr val="624A35"/>
                </a:solidFill>
                <a:latin typeface="Gill Sans Nova Light (Body)"/>
              </a:rPr>
              <a:t> </a:t>
            </a:r>
            <a:r>
              <a:rPr lang="en-GB" sz="1801" b="1" err="1">
                <a:solidFill>
                  <a:srgbClr val="624A35"/>
                </a:solidFill>
                <a:latin typeface="Gill Sans Nova Light (Body)"/>
              </a:rPr>
              <a:t>ra-soo-luh</a:t>
            </a:r>
            <a:r>
              <a:rPr lang="en-GB" sz="1801" b="1">
                <a:solidFill>
                  <a:srgbClr val="624A35"/>
                </a:solidFill>
                <a:latin typeface="Gill Sans Nova Light (Body)"/>
              </a:rPr>
              <a:t>”.   </a:t>
            </a:r>
            <a:r>
              <a:rPr lang="en-GB" sz="1801">
                <a:solidFill>
                  <a:srgbClr val="624A35"/>
                </a:solidFill>
                <a:latin typeface="Gill Sans Nova Light (Body)"/>
              </a:rPr>
              <a:t>At the words “</a:t>
            </a:r>
            <a:r>
              <a:rPr lang="en-GB" sz="1801" u="sng">
                <a:solidFill>
                  <a:schemeClr val="accent3"/>
                </a:solidFill>
                <a:latin typeface="Gill Sans Nova Light (Body)"/>
              </a:rPr>
              <a:t>Ash-ha-du-</a:t>
            </a:r>
            <a:r>
              <a:rPr lang="en-GB" sz="1801" u="sng">
                <a:solidFill>
                  <a:srgbClr val="624A35"/>
                </a:solidFill>
                <a:latin typeface="Gill Sans Nova Light (Body)"/>
              </a:rPr>
              <a:t>al-</a:t>
            </a:r>
            <a:r>
              <a:rPr lang="en-GB" sz="1801">
                <a:solidFill>
                  <a:srgbClr val="624A35"/>
                </a:solidFill>
                <a:latin typeface="Gill Sans Nova Light (Body)"/>
              </a:rPr>
              <a:t>” keeping your hands on your knee, </a:t>
            </a:r>
            <a:r>
              <a:rPr lang="en-GB" sz="1801">
                <a:solidFill>
                  <a:schemeClr val="accent3"/>
                </a:solidFill>
                <a:latin typeface="Gill Sans Nova Light (Body)"/>
              </a:rPr>
              <a:t>with your right hand </a:t>
            </a:r>
            <a:r>
              <a:rPr lang="en-GB">
                <a:solidFill>
                  <a:schemeClr val="accent3"/>
                </a:solidFill>
                <a:latin typeface="Gill Sans Nova Light (Body)"/>
              </a:rPr>
              <a:t>form a circle with the thumb and middle finger</a:t>
            </a: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chemeClr val="accent3"/>
              </a:solidFill>
              <a:latin typeface="Gill Sans Nova Light (Body)"/>
            </a:endParaRPr>
          </a:p>
          <a:p>
            <a:pPr marL="269875"/>
            <a:endParaRPr lang="en-GB" sz="1801">
              <a:solidFill>
                <a:srgbClr val="624A35"/>
              </a:solidFill>
              <a:latin typeface="Gill Sans Nova Light (Body)"/>
            </a:endParaRPr>
          </a:p>
        </p:txBody>
      </p:sp>
      <p:pic>
        <p:nvPicPr>
          <p:cNvPr id="9" name="Picture 8">
            <a:extLst>
              <a:ext uri="{FF2B5EF4-FFF2-40B4-BE49-F238E27FC236}">
                <a16:creationId xmlns:a16="http://schemas.microsoft.com/office/drawing/2014/main" id="{8E93FBFB-34C2-C210-59F2-8295A4EB4619}"/>
              </a:ext>
            </a:extLst>
          </p:cNvPr>
          <p:cNvPicPr>
            <a:picLocks noChangeAspect="1"/>
          </p:cNvPicPr>
          <p:nvPr/>
        </p:nvPicPr>
        <p:blipFill>
          <a:blip r:embed="rId4"/>
          <a:stretch>
            <a:fillRect/>
          </a:stretch>
        </p:blipFill>
        <p:spPr>
          <a:xfrm>
            <a:off x="640065" y="3587247"/>
            <a:ext cx="1431369" cy="1848427"/>
          </a:xfrm>
          <a:prstGeom prst="rect">
            <a:avLst/>
          </a:prstGeom>
        </p:spPr>
      </p:pic>
      <p:sp>
        <p:nvSpPr>
          <p:cNvPr id="10" name="TextBox 5">
            <a:extLst>
              <a:ext uri="{FF2B5EF4-FFF2-40B4-BE49-F238E27FC236}">
                <a16:creationId xmlns:a16="http://schemas.microsoft.com/office/drawing/2014/main" id="{8A588317-1F15-FBA0-83ED-8D5836BC3F3B}"/>
              </a:ext>
            </a:extLst>
          </p:cNvPr>
          <p:cNvSpPr txBox="1"/>
          <p:nvPr/>
        </p:nvSpPr>
        <p:spPr>
          <a:xfrm>
            <a:off x="1760842" y="3429000"/>
            <a:ext cx="2407376" cy="203196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69875"/>
            <a:r>
              <a:rPr lang="en-GB">
                <a:solidFill>
                  <a:schemeClr val="accent3"/>
                </a:solidFill>
                <a:latin typeface="Gill Sans Nova Light (Body)"/>
              </a:rPr>
              <a:t>while remaining </a:t>
            </a:r>
            <a:r>
              <a:rPr lang="en-GB" sz="1801">
                <a:solidFill>
                  <a:schemeClr val="accent3"/>
                </a:solidFill>
                <a:latin typeface="Gill Sans Nova Light (Body)"/>
              </a:rPr>
              <a:t>fingers follow behind. Then, </a:t>
            </a:r>
            <a:r>
              <a:rPr lang="en-GB">
                <a:solidFill>
                  <a:schemeClr val="accent3"/>
                </a:solidFill>
                <a:latin typeface="Gill Sans Nova Light (Body)"/>
              </a:rPr>
              <a:t>raise your index finger with the word </a:t>
            </a:r>
            <a:r>
              <a:rPr lang="en-GB" sz="1801">
                <a:solidFill>
                  <a:schemeClr val="accent3"/>
                </a:solidFill>
                <a:latin typeface="Gill Sans Nova Light (Body)"/>
              </a:rPr>
              <a:t>“</a:t>
            </a:r>
            <a:r>
              <a:rPr lang="en-GB" sz="1801" u="sng" err="1">
                <a:solidFill>
                  <a:srgbClr val="624A35"/>
                </a:solidFill>
                <a:latin typeface="Gill Sans Nova Light (Body)"/>
              </a:rPr>
              <a:t>laa</a:t>
            </a:r>
            <a:r>
              <a:rPr lang="en-GB" sz="1801" u="sng">
                <a:solidFill>
                  <a:srgbClr val="624A35"/>
                </a:solidFill>
                <a:latin typeface="Gill Sans Nova Light (Body)"/>
              </a:rPr>
              <a:t>-</a:t>
            </a:r>
            <a:r>
              <a:rPr lang="en-GB" sz="1801" u="sng" err="1">
                <a:solidFill>
                  <a:srgbClr val="624A35"/>
                </a:solidFill>
                <a:latin typeface="Gill Sans Nova Light (Body)"/>
              </a:rPr>
              <a:t>ilaa</a:t>
            </a:r>
            <a:r>
              <a:rPr lang="en-GB" sz="1801" u="sng">
                <a:solidFill>
                  <a:srgbClr val="624A35"/>
                </a:solidFill>
                <a:latin typeface="Gill Sans Nova Light (Body)"/>
              </a:rPr>
              <a:t>-ha</a:t>
            </a:r>
            <a:r>
              <a:rPr lang="en-GB" sz="1801">
                <a:solidFill>
                  <a:srgbClr val="624A35"/>
                </a:solidFill>
                <a:latin typeface="Gill Sans Nova Light (Body)"/>
              </a:rPr>
              <a:t>”.</a:t>
            </a:r>
            <a:r>
              <a:rPr lang="en-GB" sz="1801" b="1">
                <a:solidFill>
                  <a:srgbClr val="624A35"/>
                </a:solidFill>
                <a:latin typeface="Gill Sans Nova Light (Body)"/>
              </a:rPr>
              <a:t> </a:t>
            </a:r>
            <a:r>
              <a:rPr lang="en-GB" sz="1801">
                <a:solidFill>
                  <a:srgbClr val="624A35"/>
                </a:solidFill>
                <a:latin typeface="Gill Sans Nova Light (Body)"/>
              </a:rPr>
              <a:t>Then, </a:t>
            </a:r>
            <a:r>
              <a:rPr lang="en-GB" sz="1801">
                <a:solidFill>
                  <a:schemeClr val="accent3"/>
                </a:solidFill>
                <a:latin typeface="Gill Sans Nova Light (Body)"/>
              </a:rPr>
              <a:t>lower your right index finger at </a:t>
            </a:r>
            <a:endParaRPr lang="en-GB"/>
          </a:p>
        </p:txBody>
      </p:sp>
      <p:sp>
        <p:nvSpPr>
          <p:cNvPr id="2" name="TextBox 1">
            <a:extLst>
              <a:ext uri="{FF2B5EF4-FFF2-40B4-BE49-F238E27FC236}">
                <a16:creationId xmlns:a16="http://schemas.microsoft.com/office/drawing/2014/main" id="{24471508-F41F-4B2C-77A0-47EAA5D2B966}"/>
              </a:ext>
            </a:extLst>
          </p:cNvPr>
          <p:cNvSpPr txBox="1"/>
          <p:nvPr/>
        </p:nvSpPr>
        <p:spPr>
          <a:xfrm>
            <a:off x="11625943" y="6380703"/>
            <a:ext cx="426357" cy="369332"/>
          </a:xfrm>
          <a:prstGeom prst="rect">
            <a:avLst/>
          </a:prstGeom>
          <a:noFill/>
        </p:spPr>
        <p:txBody>
          <a:bodyPr wrap="square" rtlCol="0">
            <a:spAutoFit/>
          </a:bodyPr>
          <a:lstStyle/>
          <a:p>
            <a:r>
              <a:rPr lang="en-GB" dirty="0"/>
              <a:t>25</a:t>
            </a:r>
          </a:p>
        </p:txBody>
      </p:sp>
    </p:spTree>
    <p:extLst>
      <p:ext uri="{BB962C8B-B14F-4D97-AF65-F5344CB8AC3E}">
        <p14:creationId xmlns:p14="http://schemas.microsoft.com/office/powerpoint/2010/main" val="140081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extLst>
    <p:ext uri="{6950BFC3-D8DA-4A85-94F7-54DA5524770B}">
      <p188:commentRel xmlns:p188="http://schemas.microsoft.com/office/powerpoint/2018/8/main" r:id="rId3"/>
    </p:ext>
  </p:extLs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2113"/>
          </a:xfrm>
          <a:prstGeom prst="rect">
            <a:avLst/>
          </a:prstGeom>
          <a:noFill/>
          <a:ln w="12700">
            <a:solidFill>
              <a:srgbClr val="F39330"/>
            </a:solidFill>
            <a:prstDash val="dash"/>
          </a:ln>
        </p:spPr>
        <p:txBody>
          <a:bodyPr wrap="square" rtlCol="0">
            <a:spAutoFit/>
          </a:bodyPr>
          <a:lstStyle/>
          <a:p>
            <a:pPr marL="354013" indent="-354013">
              <a:buFont typeface="+mj-lt"/>
              <a:buAutoNum type="arabicPeriod" startAt="22"/>
            </a:pPr>
            <a:r>
              <a:rPr lang="en-GB" sz="1801">
                <a:solidFill>
                  <a:srgbClr val="624A35"/>
                </a:solidFill>
                <a:latin typeface="Gill Sans Nova Light (Body)"/>
              </a:rPr>
              <a:t>Next, </a:t>
            </a:r>
            <a:r>
              <a:rPr lang="en-GB" sz="1801">
                <a:solidFill>
                  <a:schemeClr val="accent3"/>
                </a:solidFill>
                <a:latin typeface="Gill Sans Nova Light (Body)"/>
              </a:rPr>
              <a:t>keep your chest straight facing the </a:t>
            </a:r>
            <a:r>
              <a:rPr lang="en-GB" sz="1801" err="1">
                <a:solidFill>
                  <a:schemeClr val="accent3"/>
                </a:solidFill>
                <a:latin typeface="Gill Sans Nova Light (Body)"/>
              </a:rPr>
              <a:t>Qiblah</a:t>
            </a:r>
            <a:r>
              <a:rPr lang="en-GB" sz="1801">
                <a:solidFill>
                  <a:schemeClr val="accent3"/>
                </a:solidFill>
                <a:latin typeface="Gill Sans Nova Light (Body)"/>
              </a:rPr>
              <a:t>, </a:t>
            </a:r>
            <a:r>
              <a:rPr lang="en-GB" sz="1801">
                <a:solidFill>
                  <a:srgbClr val="624A35"/>
                </a:solidFill>
                <a:latin typeface="Gill Sans Nova Light (Body)"/>
              </a:rPr>
              <a:t>turn your head, first over to your right shoulder, keep your eyes fixed on the shoulder. Your intention should be  greeting the Angels.</a:t>
            </a: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a:p>
            <a:pPr marL="342904" indent="-342904">
              <a:buFont typeface="+mj-lt"/>
              <a:buAutoNum type="arabicPeriod" startAt="22"/>
            </a:pPr>
            <a:endParaRPr lang="en-GB" sz="1801">
              <a:solidFill>
                <a:srgbClr val="624A35"/>
              </a:solidFill>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9"/>
            <a:ext cx="3696482" cy="3941207"/>
          </a:xfrm>
          <a:prstGeom prst="rect">
            <a:avLst/>
          </a:prstGeom>
          <a:noFill/>
          <a:ln w="12700">
            <a:solidFill>
              <a:srgbClr val="F39330"/>
            </a:solidFill>
            <a:prstDash val="dash"/>
          </a:ln>
        </p:spPr>
        <p:txBody>
          <a:bodyPr wrap="square" rtlCol="0">
            <a:spAutoFit/>
          </a:bodyPr>
          <a:lstStyle/>
          <a:p>
            <a:pPr marL="360367" lvl="1"/>
            <a:r>
              <a:rPr lang="en-GB" sz="1801" b="1">
                <a:solidFill>
                  <a:srgbClr val="624A35"/>
                </a:solidFill>
                <a:latin typeface="Gill Sans Nova Light (Body)"/>
              </a:rPr>
              <a:t>Optional: </a:t>
            </a:r>
            <a:r>
              <a:rPr lang="en-GB" sz="1801">
                <a:solidFill>
                  <a:srgbClr val="624A35"/>
                </a:solidFill>
                <a:latin typeface="Gill Sans Nova Light (Body)"/>
              </a:rPr>
              <a:t>Once you have completed your Salah, read 3 times </a:t>
            </a:r>
            <a:r>
              <a:rPr lang="en-GB" sz="1801" b="1">
                <a:solidFill>
                  <a:srgbClr val="624A35"/>
                </a:solidFill>
                <a:latin typeface="Gill Sans Nova Light (Body)"/>
              </a:rPr>
              <a:t>“</a:t>
            </a:r>
            <a:r>
              <a:rPr lang="en-GB" sz="1801" b="1" err="1">
                <a:solidFill>
                  <a:srgbClr val="624A35"/>
                </a:solidFill>
                <a:latin typeface="Gill Sans Nova Light (Body)"/>
              </a:rPr>
              <a:t>Astaghfirullah</a:t>
            </a:r>
            <a:r>
              <a:rPr lang="en-GB" sz="1801" b="1">
                <a:solidFill>
                  <a:srgbClr val="624A35"/>
                </a:solidFill>
                <a:latin typeface="Gill Sans Nova Light (Body)"/>
              </a:rPr>
              <a:t>”</a:t>
            </a:r>
          </a:p>
          <a:p>
            <a:pPr marL="360367" lvl="1"/>
            <a:endParaRPr lang="en-GB" sz="1600" b="1">
              <a:solidFill>
                <a:srgbClr val="624A35"/>
              </a:solidFill>
              <a:latin typeface="Gill Sans Nova Light (Body)"/>
            </a:endParaRPr>
          </a:p>
          <a:p>
            <a:pPr marL="360367" lvl="1"/>
            <a:r>
              <a:rPr lang="en-GB" sz="1801">
                <a:solidFill>
                  <a:srgbClr val="624A35"/>
                </a:solidFill>
                <a:latin typeface="Gill Sans Nova Light (Body)"/>
              </a:rPr>
              <a:t>Take the opportunity to raise your both hands to the level of your chest and make Dua.</a:t>
            </a: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a:p>
            <a:pPr marL="360367" lvl="1"/>
            <a:endParaRPr lang="en-GB" sz="1801">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9"/>
            <a:ext cx="3696482" cy="3972113"/>
          </a:xfrm>
          <a:prstGeom prst="rect">
            <a:avLst/>
          </a:prstGeom>
          <a:noFill/>
          <a:ln w="12700">
            <a:solidFill>
              <a:srgbClr val="F39330"/>
            </a:solidFill>
            <a:prstDash val="dash"/>
          </a:ln>
        </p:spPr>
        <p:txBody>
          <a:bodyPr wrap="square" rtlCol="0">
            <a:spAutoFit/>
          </a:bodyPr>
          <a:lstStyle/>
          <a:p>
            <a:pPr marL="263529"/>
            <a:r>
              <a:rPr lang="en-GB" sz="1801" b="1" u="sng">
                <a:solidFill>
                  <a:srgbClr val="624A35"/>
                </a:solidFill>
                <a:latin typeface="Gill Sans Nova Light (Body)"/>
              </a:rPr>
              <a:t>2 units of Sunnah prayer is now complete.</a:t>
            </a:r>
            <a:endParaRPr lang="en-GB" sz="1801" b="1">
              <a:latin typeface="Gill Sans Nova Light (Body)"/>
            </a:endParaRPr>
          </a:p>
          <a:p>
            <a:endParaRPr lang="en-GB" sz="1801">
              <a:solidFill>
                <a:srgbClr val="624A35"/>
              </a:solidFill>
              <a:latin typeface="Gill Sans Nova Light (Body)"/>
            </a:endParaRPr>
          </a:p>
          <a:p>
            <a:pPr marL="263529"/>
            <a:r>
              <a:rPr lang="en-GB" sz="1801" b="1" u="sng">
                <a:solidFill>
                  <a:srgbClr val="624A35"/>
                </a:solidFill>
                <a:latin typeface="Gill Sans Nova Light (Body)"/>
              </a:rPr>
              <a:t>Note: </a:t>
            </a:r>
            <a:r>
              <a:rPr lang="en-GB" sz="1801">
                <a:solidFill>
                  <a:srgbClr val="624A35"/>
                </a:solidFill>
                <a:latin typeface="Gill Sans Nova Light (Body)"/>
              </a:rPr>
              <a:t>Now repeat step 1 to 22 for 2 rakat of </a:t>
            </a:r>
            <a:r>
              <a:rPr lang="en-GB" sz="1801" err="1">
                <a:solidFill>
                  <a:srgbClr val="624A35"/>
                </a:solidFill>
                <a:latin typeface="Gill Sans Nova Light (Body)"/>
              </a:rPr>
              <a:t>Fardh</a:t>
            </a:r>
            <a:r>
              <a:rPr lang="en-GB" sz="1801">
                <a:solidFill>
                  <a:srgbClr val="624A35"/>
                </a:solidFill>
                <a:latin typeface="Gill Sans Nova Light (Body)"/>
              </a:rPr>
              <a:t>. Only change here is you intention, e.g. </a:t>
            </a:r>
            <a:r>
              <a:rPr lang="en-GB" sz="1801" b="1">
                <a:solidFill>
                  <a:srgbClr val="624A35"/>
                </a:solidFill>
                <a:latin typeface="Gill Sans Nova Light (Body)"/>
              </a:rPr>
              <a:t>“I am performing (2) </a:t>
            </a:r>
            <a:r>
              <a:rPr lang="en-GB" sz="1801" b="1" err="1">
                <a:solidFill>
                  <a:srgbClr val="624A35"/>
                </a:solidFill>
                <a:latin typeface="Gill Sans Nova Light (Body)"/>
              </a:rPr>
              <a:t>Rak‘at</a:t>
            </a:r>
            <a:r>
              <a:rPr lang="en-GB" sz="1801" b="1">
                <a:solidFill>
                  <a:srgbClr val="624A35"/>
                </a:solidFill>
                <a:latin typeface="Gill Sans Nova Light (Body)"/>
              </a:rPr>
              <a:t> of (</a:t>
            </a:r>
            <a:r>
              <a:rPr lang="en-GB" sz="1801" b="1" err="1">
                <a:solidFill>
                  <a:srgbClr val="624A35"/>
                </a:solidFill>
                <a:latin typeface="Gill Sans Nova Light (Body)"/>
              </a:rPr>
              <a:t>Fardh</a:t>
            </a:r>
            <a:r>
              <a:rPr lang="en-GB" sz="1801" b="1">
                <a:solidFill>
                  <a:srgbClr val="624A35"/>
                </a:solidFill>
                <a:latin typeface="Gill Sans Nova Light (Body)"/>
              </a:rPr>
              <a:t>) of (</a:t>
            </a:r>
            <a:r>
              <a:rPr lang="en-GB" sz="1801" b="1" err="1">
                <a:solidFill>
                  <a:srgbClr val="624A35"/>
                </a:solidFill>
                <a:latin typeface="Gill Sans Nova Light (Body)"/>
              </a:rPr>
              <a:t>Fajr</a:t>
            </a:r>
            <a:r>
              <a:rPr lang="en-GB" sz="1801" b="1">
                <a:solidFill>
                  <a:srgbClr val="624A35"/>
                </a:solidFill>
                <a:latin typeface="Gill Sans Nova Light (Body)"/>
              </a:rPr>
              <a:t>) to please Allah facing towards the </a:t>
            </a:r>
            <a:r>
              <a:rPr lang="en-GB" sz="1801" b="1" err="1">
                <a:solidFill>
                  <a:srgbClr val="624A35"/>
                </a:solidFill>
                <a:latin typeface="Gill Sans Nova Light (Body)"/>
              </a:rPr>
              <a:t>Qiblah</a:t>
            </a:r>
            <a:r>
              <a:rPr lang="en-GB" sz="1801" b="1">
                <a:solidFill>
                  <a:srgbClr val="624A35"/>
                </a:solidFill>
                <a:latin typeface="Gill Sans Nova Light (Body)"/>
              </a:rPr>
              <a:t>”</a:t>
            </a:r>
          </a:p>
          <a:p>
            <a:pPr marL="263529" indent="-95251"/>
            <a:endParaRPr lang="en-GB" sz="1801">
              <a:solidFill>
                <a:srgbClr val="624A35"/>
              </a:solidFill>
              <a:latin typeface="Gill Sans Nova Light (Body)"/>
            </a:endParaRPr>
          </a:p>
          <a:p>
            <a:pPr marL="263529"/>
            <a:r>
              <a:rPr lang="en-GB" sz="1801">
                <a:solidFill>
                  <a:srgbClr val="624A35"/>
                </a:solidFill>
                <a:latin typeface="Gill Sans Nova Light (Body)"/>
              </a:rPr>
              <a:t>The numbers and text inside the brackets above needs to be </a:t>
            </a:r>
            <a:r>
              <a:rPr lang="en-GB" sz="1801" u="dbl">
                <a:solidFill>
                  <a:srgbClr val="624A35"/>
                </a:solidFill>
                <a:latin typeface="Gill Sans Nova Light (Body)"/>
              </a:rPr>
              <a:t>replaced </a:t>
            </a:r>
            <a:r>
              <a:rPr lang="en-GB" sz="1801">
                <a:solidFill>
                  <a:srgbClr val="624A35"/>
                </a:solidFill>
                <a:latin typeface="Gill Sans Nova Light (Body)"/>
              </a:rPr>
              <a:t>each time you start new units of prayer or Salah.</a:t>
            </a:r>
          </a:p>
        </p:txBody>
      </p:sp>
      <p:sp>
        <p:nvSpPr>
          <p:cNvPr id="2" name="TextBox 1">
            <a:extLst>
              <a:ext uri="{FF2B5EF4-FFF2-40B4-BE49-F238E27FC236}">
                <a16:creationId xmlns:a16="http://schemas.microsoft.com/office/drawing/2014/main" id="{C09D8FD9-36A2-7005-79AD-3A70D5E19CD9}"/>
              </a:ext>
            </a:extLst>
          </p:cNvPr>
          <p:cNvSpPr txBox="1"/>
          <p:nvPr/>
        </p:nvSpPr>
        <p:spPr>
          <a:xfrm>
            <a:off x="2429282" y="3221507"/>
            <a:ext cx="1654151" cy="2309350"/>
          </a:xfrm>
          <a:prstGeom prst="rect">
            <a:avLst/>
          </a:prstGeom>
          <a:noFill/>
        </p:spPr>
        <p:txBody>
          <a:bodyPr wrap="square" rtlCol="0">
            <a:spAutoFit/>
          </a:bodyPr>
          <a:lstStyle/>
          <a:p>
            <a:r>
              <a:rPr lang="en-GB" sz="1801">
                <a:solidFill>
                  <a:srgbClr val="624A35"/>
                </a:solidFill>
                <a:latin typeface="Gill Sans Nova Light (Body)"/>
              </a:rPr>
              <a:t>Recite, </a:t>
            </a:r>
            <a:r>
              <a:rPr lang="en-GB" sz="1801" b="1">
                <a:solidFill>
                  <a:srgbClr val="624A35"/>
                </a:solidFill>
                <a:latin typeface="Gill Sans Nova Light (Body)"/>
              </a:rPr>
              <a:t>“As-</a:t>
            </a:r>
            <a:r>
              <a:rPr lang="en-GB" sz="1801" b="1" err="1">
                <a:solidFill>
                  <a:srgbClr val="624A35"/>
                </a:solidFill>
                <a:latin typeface="Gill Sans Nova Light (Body)"/>
              </a:rPr>
              <a:t>sa</a:t>
            </a:r>
            <a:r>
              <a:rPr lang="en-GB" sz="1801" b="1">
                <a:solidFill>
                  <a:srgbClr val="624A35"/>
                </a:solidFill>
                <a:latin typeface="Gill Sans Nova Light (Body)"/>
              </a:rPr>
              <a:t>-</a:t>
            </a:r>
            <a:r>
              <a:rPr lang="en-GB" sz="1801" b="1" err="1">
                <a:solidFill>
                  <a:srgbClr val="624A35"/>
                </a:solidFill>
                <a:latin typeface="Gill Sans Nova Light (Body)"/>
              </a:rPr>
              <a:t>laa</a:t>
            </a:r>
            <a:r>
              <a:rPr lang="en-GB" sz="1801" b="1">
                <a:solidFill>
                  <a:srgbClr val="624A35"/>
                </a:solidFill>
                <a:latin typeface="Gill Sans Nova Light (Body)"/>
              </a:rPr>
              <a:t>-mu ‘a-lay-</a:t>
            </a:r>
            <a:r>
              <a:rPr lang="en-GB" sz="1801" b="1" err="1">
                <a:solidFill>
                  <a:srgbClr val="624A35"/>
                </a:solidFill>
                <a:latin typeface="Gill Sans Nova Light (Body)"/>
              </a:rPr>
              <a:t>kum</a:t>
            </a:r>
            <a:r>
              <a:rPr lang="en-GB" sz="1801" b="1">
                <a:solidFill>
                  <a:srgbClr val="624A35"/>
                </a:solidFill>
                <a:latin typeface="Gill Sans Nova Light (Body)"/>
              </a:rPr>
              <a:t> </a:t>
            </a:r>
            <a:r>
              <a:rPr lang="en-GB" sz="1801" b="1" err="1">
                <a:solidFill>
                  <a:srgbClr val="624A35"/>
                </a:solidFill>
                <a:latin typeface="Gill Sans Nova Light (Body)"/>
              </a:rPr>
              <a:t>wa</a:t>
            </a:r>
            <a:r>
              <a:rPr lang="en-GB" sz="1801" b="1">
                <a:solidFill>
                  <a:srgbClr val="624A35"/>
                </a:solidFill>
                <a:latin typeface="Gill Sans Nova Light (Body)"/>
              </a:rPr>
              <a:t> rah-ma-</a:t>
            </a:r>
            <a:r>
              <a:rPr lang="en-GB" sz="1801" b="1" err="1">
                <a:solidFill>
                  <a:srgbClr val="624A35"/>
                </a:solidFill>
                <a:latin typeface="Gill Sans Nova Light (Body)"/>
              </a:rPr>
              <a:t>tul</a:t>
            </a:r>
            <a:r>
              <a:rPr lang="en-GB" sz="1801" b="1">
                <a:solidFill>
                  <a:srgbClr val="624A35"/>
                </a:solidFill>
                <a:latin typeface="Gill Sans Nova Light (Body)"/>
              </a:rPr>
              <a:t>-</a:t>
            </a:r>
            <a:r>
              <a:rPr lang="en-GB" sz="1801" b="1" err="1">
                <a:solidFill>
                  <a:srgbClr val="624A35"/>
                </a:solidFill>
                <a:latin typeface="Gill Sans Nova Light (Body)"/>
              </a:rPr>
              <a:t>laah</a:t>
            </a:r>
            <a:r>
              <a:rPr lang="en-GB" sz="1801" b="1">
                <a:solidFill>
                  <a:srgbClr val="624A35"/>
                </a:solidFill>
                <a:latin typeface="Gill Sans Nova Light (Body)"/>
              </a:rPr>
              <a:t>.” </a:t>
            </a:r>
            <a:r>
              <a:rPr lang="en-GB" sz="1801">
                <a:solidFill>
                  <a:srgbClr val="624A35"/>
                </a:solidFill>
                <a:latin typeface="Gill Sans Nova Light (Body)"/>
              </a:rPr>
              <a:t>Then turn over to left shoulder and repeat the Salaam.</a:t>
            </a:r>
            <a:endParaRPr lang="en-GB" sz="1801"/>
          </a:p>
        </p:txBody>
      </p:sp>
      <p:pic>
        <p:nvPicPr>
          <p:cNvPr id="15" name="Picture 14">
            <a:extLst>
              <a:ext uri="{FF2B5EF4-FFF2-40B4-BE49-F238E27FC236}">
                <a16:creationId xmlns:a16="http://schemas.microsoft.com/office/drawing/2014/main" id="{65B57925-BB50-9634-2479-DD4C52956CE1}"/>
              </a:ext>
            </a:extLst>
          </p:cNvPr>
          <p:cNvPicPr>
            <a:picLocks noChangeAspect="1"/>
          </p:cNvPicPr>
          <p:nvPr/>
        </p:nvPicPr>
        <p:blipFill>
          <a:blip r:embed="rId3"/>
          <a:stretch>
            <a:fillRect/>
          </a:stretch>
        </p:blipFill>
        <p:spPr>
          <a:xfrm>
            <a:off x="775129" y="3322321"/>
            <a:ext cx="1654151" cy="2106699"/>
          </a:xfrm>
          <a:prstGeom prst="rect">
            <a:avLst/>
          </a:prstGeom>
        </p:spPr>
      </p:pic>
      <p:grpSp>
        <p:nvGrpSpPr>
          <p:cNvPr id="24" name="Group 23">
            <a:extLst>
              <a:ext uri="{FF2B5EF4-FFF2-40B4-BE49-F238E27FC236}">
                <a16:creationId xmlns:a16="http://schemas.microsoft.com/office/drawing/2014/main" id="{EC0A28C2-63FB-C130-B8C8-C143BB7502B8}"/>
              </a:ext>
            </a:extLst>
          </p:cNvPr>
          <p:cNvGrpSpPr/>
          <p:nvPr/>
        </p:nvGrpSpPr>
        <p:grpSpPr>
          <a:xfrm>
            <a:off x="8332856" y="3545844"/>
            <a:ext cx="996870" cy="1883179"/>
            <a:chOff x="10567632" y="4442637"/>
            <a:chExt cx="1171003" cy="842648"/>
          </a:xfrm>
        </p:grpSpPr>
        <p:pic>
          <p:nvPicPr>
            <p:cNvPr id="18" name="Picture 17">
              <a:extLst>
                <a:ext uri="{FF2B5EF4-FFF2-40B4-BE49-F238E27FC236}">
                  <a16:creationId xmlns:a16="http://schemas.microsoft.com/office/drawing/2014/main" id="{8BBCB589-8DCF-7E15-B780-798FDBF985F7}"/>
                </a:ext>
              </a:extLst>
            </p:cNvPr>
            <p:cNvPicPr>
              <a:picLocks noChangeAspect="1"/>
            </p:cNvPicPr>
            <p:nvPr/>
          </p:nvPicPr>
          <p:blipFill rotWithShape="1">
            <a:blip r:embed="rId4"/>
            <a:srcRect t="6558" b="10917"/>
            <a:stretch/>
          </p:blipFill>
          <p:spPr>
            <a:xfrm>
              <a:off x="10642600" y="4442637"/>
              <a:ext cx="1021080" cy="842648"/>
            </a:xfrm>
            <a:prstGeom prst="rect">
              <a:avLst/>
            </a:prstGeom>
          </p:spPr>
        </p:pic>
        <p:grpSp>
          <p:nvGrpSpPr>
            <p:cNvPr id="23" name="Group 22">
              <a:extLst>
                <a:ext uri="{FF2B5EF4-FFF2-40B4-BE49-F238E27FC236}">
                  <a16:creationId xmlns:a16="http://schemas.microsoft.com/office/drawing/2014/main" id="{36E564B4-8B62-F40D-6CD1-B45E6C21E367}"/>
                </a:ext>
              </a:extLst>
            </p:cNvPr>
            <p:cNvGrpSpPr/>
            <p:nvPr/>
          </p:nvGrpSpPr>
          <p:grpSpPr>
            <a:xfrm>
              <a:off x="10567632" y="4522023"/>
              <a:ext cx="1171003" cy="709270"/>
              <a:chOff x="8537520" y="5671208"/>
              <a:chExt cx="1509679" cy="914403"/>
            </a:xfrm>
          </p:grpSpPr>
          <p:pic>
            <p:nvPicPr>
              <p:cNvPr id="20" name="Graphic 19" descr="Raised hand outline">
                <a:extLst>
                  <a:ext uri="{FF2B5EF4-FFF2-40B4-BE49-F238E27FC236}">
                    <a16:creationId xmlns:a16="http://schemas.microsoft.com/office/drawing/2014/main" id="{6BC343FD-21A1-7CBF-72E1-7A166F52ED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537520" y="5671208"/>
                <a:ext cx="914400" cy="914400"/>
              </a:xfrm>
              <a:prstGeom prst="rect">
                <a:avLst/>
              </a:prstGeom>
            </p:spPr>
          </p:pic>
          <p:pic>
            <p:nvPicPr>
              <p:cNvPr id="22" name="Graphic 21" descr="Raised hand outline">
                <a:extLst>
                  <a:ext uri="{FF2B5EF4-FFF2-40B4-BE49-F238E27FC236}">
                    <a16:creationId xmlns:a16="http://schemas.microsoft.com/office/drawing/2014/main" id="{CDAD1763-20C7-CC8D-850B-B7DD591C6C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32797" y="5671211"/>
                <a:ext cx="914402" cy="914400"/>
              </a:xfrm>
              <a:prstGeom prst="rect">
                <a:avLst/>
              </a:prstGeom>
            </p:spPr>
          </p:pic>
        </p:grpSp>
      </p:grpSp>
      <p:sp>
        <p:nvSpPr>
          <p:cNvPr id="25" name="TextBox 24">
            <a:extLst>
              <a:ext uri="{FF2B5EF4-FFF2-40B4-BE49-F238E27FC236}">
                <a16:creationId xmlns:a16="http://schemas.microsoft.com/office/drawing/2014/main" id="{6E557E15-0AAE-5C22-ABEA-E2D488512254}"/>
              </a:ext>
            </a:extLst>
          </p:cNvPr>
          <p:cNvSpPr txBox="1"/>
          <p:nvPr/>
        </p:nvSpPr>
        <p:spPr>
          <a:xfrm>
            <a:off x="9357669" y="3467537"/>
            <a:ext cx="2465497" cy="2109167"/>
          </a:xfrm>
          <a:prstGeom prst="rect">
            <a:avLst/>
          </a:prstGeom>
          <a:noFill/>
        </p:spPr>
        <p:txBody>
          <a:bodyPr wrap="square" lIns="91440" tIns="45720" rIns="91440" bIns="45720" rtlCol="0" anchor="t">
            <a:spAutoFit/>
          </a:bodyPr>
          <a:lstStyle/>
          <a:p>
            <a:r>
              <a:rPr lang="en-GB">
                <a:solidFill>
                  <a:srgbClr val="624A35"/>
                </a:solidFill>
                <a:latin typeface="Gill Sans Nova Light (Body)"/>
              </a:rPr>
              <a:t>Even if it’s just to say </a:t>
            </a:r>
            <a:r>
              <a:rPr lang="en-GB" b="1">
                <a:solidFill>
                  <a:srgbClr val="624A35"/>
                </a:solidFill>
                <a:latin typeface="Gill Sans Nova Light (Body)"/>
              </a:rPr>
              <a:t>“Al-</a:t>
            </a:r>
            <a:r>
              <a:rPr lang="en-GB" b="1" err="1">
                <a:solidFill>
                  <a:srgbClr val="624A35"/>
                </a:solidFill>
                <a:latin typeface="Gill Sans Nova Light (Body)"/>
              </a:rPr>
              <a:t>hamdu</a:t>
            </a:r>
            <a:r>
              <a:rPr lang="en-GB" b="1">
                <a:solidFill>
                  <a:srgbClr val="624A35"/>
                </a:solidFill>
                <a:latin typeface="Gill Sans Nova Light (Body)"/>
              </a:rPr>
              <a:t>-</a:t>
            </a:r>
            <a:r>
              <a:rPr lang="en-GB" b="1" err="1">
                <a:solidFill>
                  <a:srgbClr val="624A35"/>
                </a:solidFill>
                <a:latin typeface="Gill Sans Nova Light (Body)"/>
              </a:rPr>
              <a:t>lil-laah</a:t>
            </a:r>
            <a:r>
              <a:rPr lang="en-GB" b="1">
                <a:solidFill>
                  <a:srgbClr val="624A35"/>
                </a:solidFill>
                <a:latin typeface="Gill Sans Nova Light (Body)"/>
              </a:rPr>
              <a:t>”</a:t>
            </a:r>
            <a:r>
              <a:rPr lang="en-GB">
                <a:solidFill>
                  <a:srgbClr val="624A35"/>
                </a:solidFill>
                <a:latin typeface="Gill Sans Nova Light (Body)"/>
              </a:rPr>
              <a:t>.</a:t>
            </a:r>
          </a:p>
          <a:p>
            <a:endParaRPr lang="en-GB" sz="500">
              <a:solidFill>
                <a:srgbClr val="624A35"/>
              </a:solidFill>
              <a:latin typeface="Gill Sans Nova Light (Body)"/>
            </a:endParaRPr>
          </a:p>
          <a:p>
            <a:r>
              <a:rPr lang="en-GB">
                <a:solidFill>
                  <a:srgbClr val="624A35"/>
                </a:solidFill>
                <a:latin typeface="Gill Sans Nova Light (Body)"/>
              </a:rPr>
              <a:t>A </a:t>
            </a:r>
            <a:r>
              <a:rPr lang="en-GB" b="1">
                <a:solidFill>
                  <a:srgbClr val="0070C0"/>
                </a:solidFill>
                <a:latin typeface="Gill Sans Nova Light (Body)"/>
                <a:hlinkClick r:id="rId7" action="ppaction://hlinksldjump">
                  <a:extLst>
                    <a:ext uri="{A12FA001-AC4F-418D-AE19-62706E023703}">
                      <ahyp:hlinkClr xmlns:ahyp="http://schemas.microsoft.com/office/drawing/2018/hyperlinkcolor" val="tx"/>
                    </a:ext>
                  </a:extLst>
                </a:hlinkClick>
              </a:rPr>
              <a:t>beautiful sunnah Dua</a:t>
            </a:r>
            <a:r>
              <a:rPr lang="en-GB" b="1">
                <a:solidFill>
                  <a:srgbClr val="624A35"/>
                </a:solidFill>
                <a:latin typeface="Gill Sans Nova Light (Body)"/>
              </a:rPr>
              <a:t>, </a:t>
            </a:r>
            <a:r>
              <a:rPr lang="en-GB">
                <a:solidFill>
                  <a:srgbClr val="624A35"/>
                </a:solidFill>
                <a:latin typeface="Gill Sans Nova Light (Body)"/>
              </a:rPr>
              <a:t>that is all-encompassing (for the world and hereafter) is on the Dua slide.</a:t>
            </a:r>
          </a:p>
        </p:txBody>
      </p:sp>
      <p:sp>
        <p:nvSpPr>
          <p:cNvPr id="4" name="TextBox 3">
            <a:extLst>
              <a:ext uri="{FF2B5EF4-FFF2-40B4-BE49-F238E27FC236}">
                <a16:creationId xmlns:a16="http://schemas.microsoft.com/office/drawing/2014/main" id="{4A722702-4304-3D73-F13F-AEF1D0116F69}"/>
              </a:ext>
            </a:extLst>
          </p:cNvPr>
          <p:cNvSpPr txBox="1"/>
          <p:nvPr/>
        </p:nvSpPr>
        <p:spPr>
          <a:xfrm>
            <a:off x="11625943" y="6380703"/>
            <a:ext cx="426357" cy="369332"/>
          </a:xfrm>
          <a:prstGeom prst="rect">
            <a:avLst/>
          </a:prstGeom>
          <a:noFill/>
        </p:spPr>
        <p:txBody>
          <a:bodyPr wrap="square" rtlCol="0">
            <a:spAutoFit/>
          </a:bodyPr>
          <a:lstStyle/>
          <a:p>
            <a:r>
              <a:rPr lang="en-GB" dirty="0"/>
              <a:t>26</a:t>
            </a:r>
          </a:p>
        </p:txBody>
      </p:sp>
    </p:spTree>
    <p:extLst>
      <p:ext uri="{BB962C8B-B14F-4D97-AF65-F5344CB8AC3E}">
        <p14:creationId xmlns:p14="http://schemas.microsoft.com/office/powerpoint/2010/main" val="1411463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2" grpId="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415913" y="2247726"/>
            <a:ext cx="9508352" cy="1936750"/>
          </a:xfrm>
        </p:spPr>
        <p:txBody>
          <a:bodyPr>
            <a:normAutofit/>
          </a:bodyPr>
          <a:lstStyle/>
          <a:p>
            <a:r>
              <a:rPr lang="en-US"/>
              <a:t>How to perform the other units of Salah?</a:t>
            </a:r>
            <a:br>
              <a:rPr lang="en-US"/>
            </a:br>
            <a:endParaRPr lang="en-US"/>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10597886" y="2060731"/>
            <a:ext cx="945474" cy="1936750"/>
          </a:xfrm>
        </p:spPr>
        <p:txBody>
          <a:bodyPr/>
          <a:lstStyle/>
          <a:p>
            <a:r>
              <a:rPr lang="en-US"/>
              <a:t>”</a:t>
            </a:r>
          </a:p>
        </p:txBody>
      </p:sp>
      <p:sp>
        <p:nvSpPr>
          <p:cNvPr id="5" name="Text Placeholder 9">
            <a:extLst>
              <a:ext uri="{FF2B5EF4-FFF2-40B4-BE49-F238E27FC236}">
                <a16:creationId xmlns:a16="http://schemas.microsoft.com/office/drawing/2014/main" id="{82711A3D-F9BE-1C1A-94EC-56F6D95FED89}"/>
              </a:ext>
            </a:extLst>
          </p:cNvPr>
          <p:cNvSpPr txBox="1">
            <a:spLocks/>
          </p:cNvSpPr>
          <p:nvPr/>
        </p:nvSpPr>
        <p:spPr>
          <a:xfrm>
            <a:off x="796818" y="2060731"/>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
        <p:nvSpPr>
          <p:cNvPr id="3" name="Text Placeholder 2">
            <a:extLst>
              <a:ext uri="{FF2B5EF4-FFF2-40B4-BE49-F238E27FC236}">
                <a16:creationId xmlns:a16="http://schemas.microsoft.com/office/drawing/2014/main" id="{CB947769-758B-5497-EA92-C6A3E2784639}"/>
              </a:ext>
            </a:extLst>
          </p:cNvPr>
          <p:cNvSpPr>
            <a:spLocks noGrp="1"/>
          </p:cNvSpPr>
          <p:nvPr>
            <p:ph type="body" idx="1"/>
          </p:nvPr>
        </p:nvSpPr>
        <p:spPr>
          <a:xfrm>
            <a:off x="4619952" y="2918954"/>
            <a:ext cx="5388077" cy="2310761"/>
          </a:xfrm>
        </p:spPr>
        <p:txBody>
          <a:bodyPr>
            <a:normAutofit/>
          </a:bodyPr>
          <a:lstStyle/>
          <a:p>
            <a:pPr marL="342904" indent="-342904" algn="l">
              <a:buFont typeface="Arial" panose="020B0604020202020204" pitchFamily="34" charset="0"/>
              <a:buChar char="•"/>
            </a:pPr>
            <a:r>
              <a:rPr lang="en-US" sz="2200"/>
              <a:t>4 units of Sunnah</a:t>
            </a:r>
          </a:p>
          <a:p>
            <a:pPr marL="342904" indent="-342904" algn="l">
              <a:buFont typeface="Arial" panose="020B0604020202020204" pitchFamily="34" charset="0"/>
              <a:buChar char="•"/>
            </a:pPr>
            <a:r>
              <a:rPr lang="en-US" sz="2200"/>
              <a:t>3 and 4 units of </a:t>
            </a:r>
            <a:r>
              <a:rPr lang="en-US" sz="2200" err="1"/>
              <a:t>Fardh</a:t>
            </a:r>
            <a:endParaRPr lang="en-US" sz="2200"/>
          </a:p>
          <a:p>
            <a:pPr marL="342904" indent="-342904" algn="l">
              <a:buFont typeface="Arial" panose="020B0604020202020204" pitchFamily="34" charset="0"/>
              <a:buChar char="•"/>
            </a:pPr>
            <a:r>
              <a:rPr lang="en-US" sz="2200"/>
              <a:t>3 units of </a:t>
            </a:r>
            <a:r>
              <a:rPr lang="en-US" sz="2200" err="1"/>
              <a:t>Waajib</a:t>
            </a:r>
            <a:endParaRPr lang="en-US" sz="2200"/>
          </a:p>
          <a:p>
            <a:pPr marL="342904" indent="-342904" algn="l">
              <a:buFont typeface="Arial" panose="020B0604020202020204" pitchFamily="34" charset="0"/>
              <a:buChar char="•"/>
            </a:pPr>
            <a:r>
              <a:rPr lang="en-US" sz="2200"/>
              <a:t>2 units of </a:t>
            </a:r>
            <a:r>
              <a:rPr lang="en-US" sz="2200" err="1"/>
              <a:t>Nafal</a:t>
            </a:r>
            <a:endParaRPr lang="en-US" sz="2200"/>
          </a:p>
          <a:p>
            <a:pPr algn="l"/>
            <a:endParaRPr lang="en-US" sz="2200"/>
          </a:p>
        </p:txBody>
      </p:sp>
      <p:sp>
        <p:nvSpPr>
          <p:cNvPr id="4" name="TextBox 3">
            <a:extLst>
              <a:ext uri="{FF2B5EF4-FFF2-40B4-BE49-F238E27FC236}">
                <a16:creationId xmlns:a16="http://schemas.microsoft.com/office/drawing/2014/main" id="{3325B711-B9C6-6A5E-FF32-2D4F824DB918}"/>
              </a:ext>
            </a:extLst>
          </p:cNvPr>
          <p:cNvSpPr txBox="1"/>
          <p:nvPr/>
        </p:nvSpPr>
        <p:spPr>
          <a:xfrm>
            <a:off x="11625943" y="6380703"/>
            <a:ext cx="426357" cy="369332"/>
          </a:xfrm>
          <a:prstGeom prst="rect">
            <a:avLst/>
          </a:prstGeom>
          <a:noFill/>
        </p:spPr>
        <p:txBody>
          <a:bodyPr wrap="square" rtlCol="0">
            <a:spAutoFit/>
          </a:bodyPr>
          <a:lstStyle/>
          <a:p>
            <a:r>
              <a:rPr lang="en-GB" dirty="0"/>
              <a:t>27</a:t>
            </a:r>
          </a:p>
        </p:txBody>
      </p:sp>
    </p:spTree>
    <p:extLst>
      <p:ext uri="{BB962C8B-B14F-4D97-AF65-F5344CB8AC3E}">
        <p14:creationId xmlns:p14="http://schemas.microsoft.com/office/powerpoint/2010/main" val="3414162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8"/>
            <a:ext cx="3692644" cy="3972113"/>
          </a:xfrm>
          <a:prstGeom prst="rect">
            <a:avLst/>
          </a:prstGeom>
          <a:noFill/>
          <a:ln w="12700">
            <a:solidFill>
              <a:srgbClr val="F39330"/>
            </a:solidFill>
            <a:prstDash val="dash"/>
          </a:ln>
        </p:spPr>
        <p:txBody>
          <a:bodyPr wrap="square" rtlCol="0">
            <a:spAutoFit/>
          </a:bodyPr>
          <a:lstStyle/>
          <a:p>
            <a:pPr marL="354013" indent="-354013">
              <a:buFont typeface="+mj-lt"/>
              <a:buAutoNum type="arabicPeriod" startAt="23"/>
            </a:pPr>
            <a:r>
              <a:rPr lang="en-GB" sz="1801" dirty="0">
                <a:solidFill>
                  <a:srgbClr val="624A35"/>
                </a:solidFill>
                <a:latin typeface="Gill Sans Nova Light (Body)"/>
              </a:rPr>
              <a:t>To </a:t>
            </a:r>
            <a:r>
              <a:rPr lang="en-GB" sz="1801" u="sng" dirty="0">
                <a:solidFill>
                  <a:srgbClr val="624A35"/>
                </a:solidFill>
                <a:latin typeface="Gill Sans Nova Light (Body)"/>
              </a:rPr>
              <a:t>perform 4 rakat of sunnah</a:t>
            </a:r>
            <a:r>
              <a:rPr lang="en-GB" sz="1801" dirty="0">
                <a:solidFill>
                  <a:srgbClr val="624A35"/>
                </a:solidFill>
                <a:latin typeface="Gill Sans Nova Light (Body)"/>
              </a:rPr>
              <a:t>, follow the </a:t>
            </a:r>
            <a:r>
              <a:rPr lang="en-GB" sz="1801" b="1" dirty="0">
                <a:solidFill>
                  <a:srgbClr val="624A35"/>
                </a:solidFill>
                <a:latin typeface="Gill Sans Nova Light (Body)"/>
              </a:rPr>
              <a:t>steps 1 to 19</a:t>
            </a:r>
            <a:r>
              <a:rPr lang="en-GB" sz="1801" dirty="0">
                <a:solidFill>
                  <a:srgbClr val="624A35"/>
                </a:solidFill>
                <a:latin typeface="Gill Sans Nova Light (Body)"/>
              </a:rPr>
              <a:t>.</a:t>
            </a:r>
          </a:p>
          <a:p>
            <a:pPr marL="342904" indent="-342904">
              <a:buFont typeface="+mj-lt"/>
              <a:buAutoNum type="arabicPeriod" startAt="23"/>
            </a:pPr>
            <a:endParaRPr lang="en-GB" sz="1801" dirty="0">
              <a:solidFill>
                <a:srgbClr val="624A35"/>
              </a:solidFill>
              <a:latin typeface="Gill Sans Nova Light (Body)"/>
            </a:endParaRPr>
          </a:p>
          <a:p>
            <a:pPr marL="342904" indent="-342904">
              <a:buFont typeface="+mj-lt"/>
              <a:buAutoNum type="arabicPeriod" startAt="23"/>
            </a:pPr>
            <a:r>
              <a:rPr lang="en-GB" sz="1801" dirty="0">
                <a:solidFill>
                  <a:srgbClr val="624A35"/>
                </a:solidFill>
                <a:latin typeface="Gill Sans Nova Light (Body)"/>
              </a:rPr>
              <a:t>Next, stand up for 3rd and 4th rakat, whilst saying </a:t>
            </a:r>
            <a:r>
              <a:rPr lang="en-GB" sz="1801" b="1" dirty="0">
                <a:solidFill>
                  <a:srgbClr val="624A35"/>
                </a:solidFill>
                <a:latin typeface="Gill Sans Nova Light (Body)"/>
              </a:rPr>
              <a:t>“Allahu Akbar” </a:t>
            </a:r>
            <a:r>
              <a:rPr lang="en-GB" sz="1801" dirty="0">
                <a:solidFill>
                  <a:srgbClr val="624A35"/>
                </a:solidFill>
                <a:latin typeface="Gill Sans Nova Light (Body)"/>
              </a:rPr>
              <a:t>and follow the </a:t>
            </a:r>
            <a:r>
              <a:rPr lang="en-GB" sz="1801" b="1" dirty="0">
                <a:solidFill>
                  <a:srgbClr val="624A35"/>
                </a:solidFill>
                <a:latin typeface="Gill Sans Nova Light (Body)"/>
              </a:rPr>
              <a:t>steps 5 to 22</a:t>
            </a:r>
            <a:r>
              <a:rPr lang="en-GB" sz="1801" dirty="0">
                <a:solidFill>
                  <a:srgbClr val="624A35"/>
                </a:solidFill>
                <a:latin typeface="Gill Sans Nova Light (Body)"/>
              </a:rPr>
              <a:t>.</a:t>
            </a:r>
          </a:p>
          <a:p>
            <a:pPr marL="342904" indent="-342904">
              <a:buFont typeface="+mj-lt"/>
              <a:buAutoNum type="arabicPeriod" startAt="23"/>
            </a:pPr>
            <a:endParaRPr lang="en-GB" sz="1801" dirty="0">
              <a:solidFill>
                <a:srgbClr val="624A35"/>
              </a:solidFill>
              <a:latin typeface="Gill Sans Nova Light (Body)"/>
            </a:endParaRPr>
          </a:p>
          <a:p>
            <a:pPr marL="342904" indent="-342904">
              <a:buFont typeface="+mj-lt"/>
              <a:buAutoNum type="arabicPeriod" startAt="23"/>
            </a:pPr>
            <a:r>
              <a:rPr lang="en-GB" sz="1801" dirty="0">
                <a:solidFill>
                  <a:srgbClr val="624A35"/>
                </a:solidFill>
                <a:latin typeface="Gill Sans Nova Light (Body)"/>
              </a:rPr>
              <a:t>To </a:t>
            </a:r>
            <a:r>
              <a:rPr lang="en-GB" sz="1801" u="sng" dirty="0">
                <a:solidFill>
                  <a:srgbClr val="624A35"/>
                </a:solidFill>
                <a:latin typeface="Gill Sans Nova Light (Body)"/>
              </a:rPr>
              <a:t>perform 3 or 4 rakat of Fardh</a:t>
            </a:r>
            <a:r>
              <a:rPr lang="en-GB" sz="1801" dirty="0">
                <a:solidFill>
                  <a:srgbClr val="624A35"/>
                </a:solidFill>
                <a:latin typeface="Gill Sans Nova Light (Body)"/>
              </a:rPr>
              <a:t>, Everything is almost same as step 23 to 24, </a:t>
            </a:r>
            <a:r>
              <a:rPr lang="en-GB" sz="1801" b="1" dirty="0">
                <a:solidFill>
                  <a:srgbClr val="00B050"/>
                </a:solidFill>
                <a:latin typeface="Gill Sans Nova Light (Body)"/>
              </a:rPr>
              <a:t>except,</a:t>
            </a:r>
            <a:r>
              <a:rPr lang="en-GB" sz="1801" dirty="0">
                <a:solidFill>
                  <a:srgbClr val="00B050"/>
                </a:solidFill>
                <a:latin typeface="Gill Sans Nova Light (Body)"/>
              </a:rPr>
              <a:t> </a:t>
            </a:r>
            <a:r>
              <a:rPr lang="en-GB" sz="1801" b="1" dirty="0">
                <a:solidFill>
                  <a:srgbClr val="624A35"/>
                </a:solidFill>
                <a:latin typeface="Gill Sans Nova Light (Body)"/>
              </a:rPr>
              <a:t>no other Surah should be added </a:t>
            </a:r>
            <a:r>
              <a:rPr lang="en-GB" sz="1801" dirty="0">
                <a:solidFill>
                  <a:srgbClr val="624A35"/>
                </a:solidFill>
                <a:latin typeface="Gill Sans Nova Light (Body)"/>
              </a:rPr>
              <a:t>after surah Fatihah on the 3</a:t>
            </a:r>
            <a:r>
              <a:rPr lang="en-GB" sz="1801" baseline="30000" dirty="0">
                <a:solidFill>
                  <a:srgbClr val="624A35"/>
                </a:solidFill>
                <a:latin typeface="Gill Sans Nova Light (Body)"/>
              </a:rPr>
              <a:t>rd</a:t>
            </a:r>
            <a:r>
              <a:rPr lang="en-GB" sz="1801" dirty="0">
                <a:solidFill>
                  <a:srgbClr val="624A35"/>
                </a:solidFill>
                <a:latin typeface="Gill Sans Nova Light (Body)"/>
              </a:rPr>
              <a:t> and 4</a:t>
            </a:r>
            <a:r>
              <a:rPr lang="en-GB" sz="1801" baseline="30000" dirty="0">
                <a:solidFill>
                  <a:srgbClr val="624A35"/>
                </a:solidFill>
                <a:latin typeface="Gill Sans Nova Light (Body)"/>
              </a:rPr>
              <a:t>th</a:t>
            </a:r>
            <a:r>
              <a:rPr lang="en-GB" sz="1801" dirty="0">
                <a:solidFill>
                  <a:srgbClr val="624A35"/>
                </a:solidFill>
                <a:latin typeface="Gill Sans Nova Light (Body)"/>
              </a:rPr>
              <a:t> rakat and go straight into </a:t>
            </a:r>
            <a:r>
              <a:rPr lang="en-GB" sz="1801" dirty="0" err="1">
                <a:solidFill>
                  <a:srgbClr val="624A35"/>
                </a:solidFill>
                <a:latin typeface="Gill Sans Nova Light (Body)"/>
              </a:rPr>
              <a:t>Rukoo</a:t>
            </a:r>
            <a:r>
              <a:rPr lang="en-GB" sz="1801" dirty="0">
                <a:solidFill>
                  <a:srgbClr val="624A35"/>
                </a:solidFill>
                <a:latin typeface="Gill Sans Nova Light (Body)"/>
              </a:rPr>
              <a:t>. If you’re reading 3 rakats, after the </a:t>
            </a:r>
            <a:r>
              <a:rPr lang="en-GB" sz="1801" dirty="0" err="1">
                <a:solidFill>
                  <a:srgbClr val="624A35"/>
                </a:solidFill>
                <a:latin typeface="Gill Sans Nova Light (Body)"/>
              </a:rPr>
              <a:t>Sujuds</a:t>
            </a:r>
            <a:endParaRPr lang="en-GB" sz="1801" dirty="0">
              <a:solidFill>
                <a:srgbClr val="624A35"/>
              </a:solidFill>
              <a:latin typeface="Gill Sans Nova Light (Body)"/>
            </a:endParaRP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52548"/>
            <a:ext cx="3696482" cy="3970320"/>
          </a:xfrm>
          <a:prstGeom prst="rect">
            <a:avLst/>
          </a:prstGeom>
          <a:noFill/>
          <a:ln w="12700">
            <a:solidFill>
              <a:srgbClr val="F39330"/>
            </a:solidFill>
            <a:prstDash val="dash"/>
          </a:ln>
        </p:spPr>
        <p:txBody>
          <a:bodyPr wrap="square" lIns="91440" tIns="45721" rIns="91440" bIns="45721" rtlCol="0" anchor="t">
            <a:spAutoFit/>
          </a:bodyPr>
          <a:lstStyle/>
          <a:p>
            <a:pPr marL="353695" indent="-353695">
              <a:buFont typeface="+mj-lt"/>
              <a:buAutoNum type="arabicPeriod" startAt="28"/>
            </a:pPr>
            <a:r>
              <a:rPr lang="en-GB" dirty="0">
                <a:solidFill>
                  <a:srgbClr val="624A35"/>
                </a:solidFill>
                <a:latin typeface="Gill Sans Nova Light (Body)"/>
              </a:rPr>
              <a:t>Recite Dua </a:t>
            </a:r>
            <a:r>
              <a:rPr lang="en-GB" dirty="0" err="1">
                <a:solidFill>
                  <a:srgbClr val="624A35"/>
                </a:solidFill>
                <a:latin typeface="Gill Sans Nova Light (Body)"/>
              </a:rPr>
              <a:t>Qunoot</a:t>
            </a:r>
            <a:r>
              <a:rPr lang="en-GB" dirty="0">
                <a:solidFill>
                  <a:srgbClr val="624A35"/>
                </a:solidFill>
                <a:latin typeface="Gill Sans Nova Light (Body)"/>
              </a:rPr>
              <a:t>; </a:t>
            </a:r>
          </a:p>
          <a:p>
            <a:pPr marL="353695" indent="-353695">
              <a:buFont typeface="+mj-lt"/>
              <a:buAutoNum type="arabicPeriod" startAt="28"/>
            </a:pPr>
            <a:endParaRPr lang="en-GB" sz="1801" b="1" dirty="0">
              <a:solidFill>
                <a:srgbClr val="624A35"/>
              </a:solidFill>
              <a:latin typeface="Gill Sans Nova Light (Body)"/>
            </a:endParaRPr>
          </a:p>
          <a:p>
            <a:pPr lvl="1"/>
            <a:r>
              <a:rPr lang="en-GB" sz="1801" b="1" dirty="0">
                <a:solidFill>
                  <a:srgbClr val="624A35"/>
                </a:solidFill>
                <a:latin typeface="Gill Sans Nova Light (Body)"/>
              </a:rPr>
              <a:t>“</a:t>
            </a:r>
            <a:r>
              <a:rPr lang="en-GB" sz="1801" b="1" dirty="0" err="1">
                <a:solidFill>
                  <a:srgbClr val="624A35"/>
                </a:solidFill>
                <a:latin typeface="Gill Sans Nova Light (Body)"/>
              </a:rPr>
              <a:t>Allāhumma</a:t>
            </a:r>
            <a:r>
              <a:rPr lang="en-GB" sz="1801" b="1" dirty="0">
                <a:solidFill>
                  <a:srgbClr val="624A35"/>
                </a:solidFill>
                <a:latin typeface="Gill Sans Nova Light (Body)"/>
              </a:rPr>
              <a:t> </a:t>
            </a:r>
            <a:r>
              <a:rPr lang="en-GB" sz="1801" b="1" dirty="0" err="1">
                <a:solidFill>
                  <a:srgbClr val="624A35"/>
                </a:solidFill>
                <a:latin typeface="Gill Sans Nova Light (Body)"/>
              </a:rPr>
              <a:t>innā</a:t>
            </a:r>
            <a:r>
              <a:rPr lang="en-GB" sz="1801" b="1" dirty="0">
                <a:solidFill>
                  <a:srgbClr val="624A35"/>
                </a:solidFill>
                <a:latin typeface="Gill Sans Nova Light (Body)"/>
              </a:rPr>
              <a:t> </a:t>
            </a:r>
            <a:r>
              <a:rPr lang="en-GB" sz="1801" b="1" dirty="0" err="1">
                <a:solidFill>
                  <a:srgbClr val="624A35"/>
                </a:solidFill>
                <a:latin typeface="Gill Sans Nova Light (Body)"/>
              </a:rPr>
              <a:t>nastaʿīnuka</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nastaghfiruka</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nu’minu</a:t>
            </a:r>
            <a:r>
              <a:rPr lang="en-GB" sz="1801" b="1" dirty="0">
                <a:solidFill>
                  <a:srgbClr val="624A35"/>
                </a:solidFill>
                <a:latin typeface="Gill Sans Nova Light (Body)"/>
              </a:rPr>
              <a:t> </a:t>
            </a:r>
            <a:r>
              <a:rPr lang="en-GB" sz="1801" b="1" dirty="0" err="1">
                <a:solidFill>
                  <a:srgbClr val="624A35"/>
                </a:solidFill>
                <a:latin typeface="Gill Sans Nova Light (Body)"/>
              </a:rPr>
              <a:t>bika</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nuthnī</a:t>
            </a:r>
            <a:r>
              <a:rPr lang="en-GB" sz="1801" b="1" dirty="0">
                <a:solidFill>
                  <a:srgbClr val="624A35"/>
                </a:solidFill>
                <a:latin typeface="Gill Sans Nova Light (Body)"/>
              </a:rPr>
              <a:t> </a:t>
            </a:r>
            <a:r>
              <a:rPr lang="en-GB" sz="1801" b="1" dirty="0" err="1">
                <a:solidFill>
                  <a:srgbClr val="624A35"/>
                </a:solidFill>
                <a:latin typeface="Gill Sans Nova Light (Body)"/>
              </a:rPr>
              <a:t>ʿalayka</a:t>
            </a:r>
            <a:r>
              <a:rPr lang="en-GB" sz="1801" b="1" dirty="0">
                <a:solidFill>
                  <a:srgbClr val="624A35"/>
                </a:solidFill>
                <a:latin typeface="Gill Sans Nova Light (Body)"/>
              </a:rPr>
              <a:t>-l-</a:t>
            </a:r>
            <a:r>
              <a:rPr lang="en-GB" sz="1801" b="1" dirty="0" err="1">
                <a:solidFill>
                  <a:srgbClr val="624A35"/>
                </a:solidFill>
                <a:latin typeface="Gill Sans Nova Light (Body)"/>
              </a:rPr>
              <a:t>khayr</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lā</a:t>
            </a:r>
            <a:r>
              <a:rPr lang="en-GB" sz="1801" b="1" dirty="0">
                <a:solidFill>
                  <a:srgbClr val="624A35"/>
                </a:solidFill>
                <a:latin typeface="Gill Sans Nova Light (Body)"/>
              </a:rPr>
              <a:t> </a:t>
            </a:r>
            <a:r>
              <a:rPr lang="en-GB" sz="1801" b="1" dirty="0" err="1">
                <a:solidFill>
                  <a:srgbClr val="624A35"/>
                </a:solidFill>
                <a:latin typeface="Gill Sans Nova Light (Body)"/>
              </a:rPr>
              <a:t>nakfuruka</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naklaʿu</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natruku</a:t>
            </a:r>
            <a:r>
              <a:rPr lang="en-GB" sz="1801" b="1" dirty="0">
                <a:solidFill>
                  <a:srgbClr val="624A35"/>
                </a:solidFill>
                <a:latin typeface="Gill Sans Nova Light (Body)"/>
              </a:rPr>
              <a:t> may-</a:t>
            </a:r>
            <a:r>
              <a:rPr lang="en-GB" sz="1801" b="1" dirty="0" err="1">
                <a:solidFill>
                  <a:srgbClr val="624A35"/>
                </a:solidFill>
                <a:latin typeface="Gill Sans Nova Light (Body)"/>
              </a:rPr>
              <a:t>yafjuruk</a:t>
            </a:r>
            <a:r>
              <a:rPr lang="en-GB" sz="1801" b="1" dirty="0">
                <a:solidFill>
                  <a:srgbClr val="624A35"/>
                </a:solidFill>
                <a:latin typeface="Gill Sans Nova Light (Body)"/>
              </a:rPr>
              <a:t>, </a:t>
            </a:r>
            <a:r>
              <a:rPr lang="en-GB" sz="1801" b="1" dirty="0" err="1">
                <a:solidFill>
                  <a:srgbClr val="624A35"/>
                </a:solidFill>
                <a:latin typeface="Gill Sans Nova Light (Body)"/>
              </a:rPr>
              <a:t>Allāhumma</a:t>
            </a:r>
            <a:r>
              <a:rPr lang="en-GB" sz="1801" b="1" dirty="0">
                <a:solidFill>
                  <a:srgbClr val="624A35"/>
                </a:solidFill>
                <a:latin typeface="Gill Sans Nova Light (Body)"/>
              </a:rPr>
              <a:t> </a:t>
            </a:r>
            <a:r>
              <a:rPr lang="en-GB" sz="1801" b="1" dirty="0" err="1">
                <a:solidFill>
                  <a:srgbClr val="624A35"/>
                </a:solidFill>
                <a:latin typeface="Gill Sans Nova Light (Body)"/>
              </a:rPr>
              <a:t>iyyāka</a:t>
            </a:r>
            <a:r>
              <a:rPr lang="en-GB" sz="1801" b="1" dirty="0">
                <a:solidFill>
                  <a:srgbClr val="624A35"/>
                </a:solidFill>
                <a:latin typeface="Gill Sans Nova Light (Body)"/>
              </a:rPr>
              <a:t> </a:t>
            </a:r>
            <a:r>
              <a:rPr lang="en-GB" sz="1801" b="1" dirty="0" err="1">
                <a:solidFill>
                  <a:srgbClr val="624A35"/>
                </a:solidFill>
                <a:latin typeface="Gill Sans Nova Light (Body)"/>
              </a:rPr>
              <a:t>naʿbudu</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laka</a:t>
            </a:r>
            <a:r>
              <a:rPr lang="en-GB" sz="1801" b="1" dirty="0">
                <a:solidFill>
                  <a:srgbClr val="624A35"/>
                </a:solidFill>
                <a:latin typeface="Gill Sans Nova Light (Body)"/>
              </a:rPr>
              <a:t> </a:t>
            </a:r>
            <a:r>
              <a:rPr lang="en-GB" sz="1801" b="1" dirty="0" err="1">
                <a:solidFill>
                  <a:srgbClr val="624A35"/>
                </a:solidFill>
                <a:latin typeface="Gill Sans Nova Light (Body)"/>
              </a:rPr>
              <a:t>nuṣallī</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nasjud</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ilayka</a:t>
            </a:r>
            <a:r>
              <a:rPr lang="en-GB" sz="1801" b="1" dirty="0">
                <a:solidFill>
                  <a:srgbClr val="624A35"/>
                </a:solidFill>
                <a:latin typeface="Gill Sans Nova Light (Body)"/>
              </a:rPr>
              <a:t> </a:t>
            </a:r>
            <a:r>
              <a:rPr lang="en-GB" sz="1801" b="1" dirty="0" err="1">
                <a:solidFill>
                  <a:srgbClr val="624A35"/>
                </a:solidFill>
                <a:latin typeface="Gill Sans Nova Light (Body)"/>
              </a:rPr>
              <a:t>nasʿā</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naḥfid</a:t>
            </a:r>
            <a:r>
              <a:rPr lang="en-GB" sz="1801" b="1" dirty="0">
                <a:solidFill>
                  <a:srgbClr val="624A35"/>
                </a:solidFill>
                <a:latin typeface="Gill Sans Nova Light (Body)"/>
              </a:rPr>
              <a:t>, </a:t>
            </a:r>
            <a:r>
              <a:rPr lang="en-GB" sz="1801" b="1" dirty="0" err="1">
                <a:solidFill>
                  <a:srgbClr val="624A35"/>
                </a:solidFill>
                <a:latin typeface="Gill Sans Nova Light (Body)"/>
              </a:rPr>
              <a:t>narjū</a:t>
            </a:r>
            <a:r>
              <a:rPr lang="en-GB" sz="1801" b="1" dirty="0">
                <a:solidFill>
                  <a:srgbClr val="624A35"/>
                </a:solidFill>
                <a:latin typeface="Gill Sans Nova Light (Body)"/>
              </a:rPr>
              <a:t> </a:t>
            </a:r>
            <a:r>
              <a:rPr lang="en-GB" sz="1801" b="1" dirty="0" err="1">
                <a:solidFill>
                  <a:srgbClr val="624A35"/>
                </a:solidFill>
                <a:latin typeface="Gill Sans Nova Light (Body)"/>
              </a:rPr>
              <a:t>raḥmatak</a:t>
            </a:r>
            <a:r>
              <a:rPr lang="en-GB" sz="1801" b="1" dirty="0">
                <a:solidFill>
                  <a:srgbClr val="624A35"/>
                </a:solidFill>
                <a:latin typeface="Gill Sans Nova Light (Body)"/>
              </a:rPr>
              <a:t>, </a:t>
            </a:r>
            <a:r>
              <a:rPr lang="en-GB" sz="1801" b="1" dirty="0" err="1">
                <a:solidFill>
                  <a:srgbClr val="624A35"/>
                </a:solidFill>
                <a:latin typeface="Gill Sans Nova Light (Body)"/>
              </a:rPr>
              <a:t>wa</a:t>
            </a:r>
            <a:r>
              <a:rPr lang="en-GB" sz="1801" b="1" dirty="0">
                <a:solidFill>
                  <a:srgbClr val="624A35"/>
                </a:solidFill>
                <a:latin typeface="Gill Sans Nova Light (Body)"/>
              </a:rPr>
              <a:t> </a:t>
            </a:r>
            <a:r>
              <a:rPr lang="en-GB" sz="1801" b="1" dirty="0" err="1">
                <a:solidFill>
                  <a:srgbClr val="624A35"/>
                </a:solidFill>
                <a:latin typeface="Gill Sans Nova Light (Body)"/>
              </a:rPr>
              <a:t>nakhshā</a:t>
            </a:r>
            <a:r>
              <a:rPr lang="en-GB" sz="1801" b="1" dirty="0">
                <a:solidFill>
                  <a:srgbClr val="624A35"/>
                </a:solidFill>
                <a:latin typeface="Gill Sans Nova Light (Body)"/>
              </a:rPr>
              <a:t> </a:t>
            </a:r>
            <a:r>
              <a:rPr lang="en-GB" sz="1801" b="1" dirty="0" err="1">
                <a:solidFill>
                  <a:srgbClr val="624A35"/>
                </a:solidFill>
                <a:latin typeface="Gill Sans Nova Light (Body)"/>
              </a:rPr>
              <a:t>ʿadhābak</a:t>
            </a:r>
            <a:r>
              <a:rPr lang="en-GB" sz="1801" b="1" dirty="0">
                <a:solidFill>
                  <a:srgbClr val="624A35"/>
                </a:solidFill>
                <a:latin typeface="Gill Sans Nova Light (Body)"/>
              </a:rPr>
              <a:t>, </a:t>
            </a:r>
            <a:r>
              <a:rPr lang="en-GB" sz="1801" b="1" dirty="0" err="1">
                <a:solidFill>
                  <a:srgbClr val="624A35"/>
                </a:solidFill>
                <a:latin typeface="Gill Sans Nova Light (Body)"/>
              </a:rPr>
              <a:t>inna</a:t>
            </a:r>
            <a:r>
              <a:rPr lang="en-GB" sz="1801" b="1" dirty="0">
                <a:solidFill>
                  <a:srgbClr val="624A35"/>
                </a:solidFill>
                <a:latin typeface="Gill Sans Nova Light (Body)"/>
              </a:rPr>
              <a:t> </a:t>
            </a:r>
            <a:r>
              <a:rPr lang="en-GB" sz="1801" b="1" dirty="0" err="1">
                <a:solidFill>
                  <a:srgbClr val="624A35"/>
                </a:solidFill>
                <a:latin typeface="Gill Sans Nova Light (Body)"/>
              </a:rPr>
              <a:t>ʿadhābaka</a:t>
            </a:r>
            <a:r>
              <a:rPr lang="en-GB" sz="1801" b="1" dirty="0">
                <a:solidFill>
                  <a:srgbClr val="624A35"/>
                </a:solidFill>
                <a:latin typeface="Gill Sans Nova Light (Body)"/>
              </a:rPr>
              <a:t>-l-</a:t>
            </a:r>
            <a:r>
              <a:rPr lang="en-GB" sz="1801" b="1" dirty="0" err="1">
                <a:solidFill>
                  <a:srgbClr val="624A35"/>
                </a:solidFill>
                <a:latin typeface="Gill Sans Nova Light (Body)"/>
              </a:rPr>
              <a:t>jidda</a:t>
            </a:r>
            <a:r>
              <a:rPr lang="en-GB" sz="1801" b="1" dirty="0">
                <a:solidFill>
                  <a:srgbClr val="624A35"/>
                </a:solidFill>
                <a:latin typeface="Gill Sans Nova Light (Body)"/>
              </a:rPr>
              <a:t> bi-l-</a:t>
            </a:r>
            <a:r>
              <a:rPr lang="en-GB" sz="1801" b="1" dirty="0" err="1">
                <a:solidFill>
                  <a:srgbClr val="624A35"/>
                </a:solidFill>
                <a:latin typeface="Gill Sans Nova Light (Body)"/>
              </a:rPr>
              <a:t>kuffāri</a:t>
            </a:r>
            <a:r>
              <a:rPr lang="en-GB" sz="1801" b="1" dirty="0">
                <a:solidFill>
                  <a:srgbClr val="624A35"/>
                </a:solidFill>
                <a:latin typeface="Gill Sans Nova Light (Body)"/>
              </a:rPr>
              <a:t> </a:t>
            </a:r>
            <a:r>
              <a:rPr lang="en-GB" sz="1801" b="1" dirty="0" err="1">
                <a:solidFill>
                  <a:srgbClr val="624A35"/>
                </a:solidFill>
                <a:latin typeface="Gill Sans Nova Light (Body)"/>
              </a:rPr>
              <a:t>mulḥiq</a:t>
            </a:r>
            <a:r>
              <a:rPr lang="en-GB" sz="1801" b="1" dirty="0">
                <a:solidFill>
                  <a:srgbClr val="624A35"/>
                </a:solidFill>
                <a:latin typeface="Gill Sans Nova Light (Body)"/>
              </a:rPr>
              <a:t>.”</a:t>
            </a:r>
          </a:p>
          <a:p>
            <a:pPr lvl="1"/>
            <a:endParaRPr lang="en-GB" b="1" dirty="0">
              <a:solidFill>
                <a:srgbClr val="624A35"/>
              </a:solidFill>
              <a:latin typeface="Gill Sans Nova Light (Body)"/>
            </a:endParaRPr>
          </a:p>
          <a:p>
            <a:pPr lvl="1"/>
            <a:endParaRPr lang="en-GB" b="1" dirty="0">
              <a:solidFill>
                <a:srgbClr val="624A35"/>
              </a:solidFill>
              <a:latin typeface="Gill Sans Nova Light (Body)"/>
            </a:endParaRP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47"/>
            <a:ext cx="3696482" cy="3972113"/>
          </a:xfrm>
          <a:prstGeom prst="rect">
            <a:avLst/>
          </a:prstGeom>
          <a:noFill/>
          <a:ln w="12700">
            <a:solidFill>
              <a:srgbClr val="F39330"/>
            </a:solidFill>
            <a:prstDash val="dash"/>
          </a:ln>
        </p:spPr>
        <p:txBody>
          <a:bodyPr wrap="square" lIns="91440" tIns="45720" rIns="91440" bIns="45720" rtlCol="0" anchor="t">
            <a:spAutoFit/>
          </a:bodyPr>
          <a:lstStyle/>
          <a:p>
            <a:pPr marL="355600"/>
            <a:r>
              <a:rPr lang="en-GB" dirty="0">
                <a:solidFill>
                  <a:srgbClr val="624A35"/>
                </a:solidFill>
                <a:latin typeface="Gill Sans Nova Light (Body)"/>
              </a:rPr>
              <a:t>follow, </a:t>
            </a:r>
            <a:r>
              <a:rPr lang="en-GB" b="1" dirty="0">
                <a:solidFill>
                  <a:srgbClr val="624A35"/>
                </a:solidFill>
                <a:latin typeface="Gill Sans Nova Light (Body)"/>
              </a:rPr>
              <a:t>steps 17 to 22 </a:t>
            </a:r>
            <a:r>
              <a:rPr lang="en-GB" dirty="0">
                <a:solidFill>
                  <a:srgbClr val="624A35"/>
                </a:solidFill>
                <a:latin typeface="Gill Sans Nova Light (Body)"/>
              </a:rPr>
              <a:t>to complete the 3 units of Fardh Salah.</a:t>
            </a:r>
            <a:endParaRPr lang="en-US" dirty="0"/>
          </a:p>
          <a:p>
            <a:pPr marL="342900" indent="-342900">
              <a:buFont typeface="+mj-lt"/>
              <a:buAutoNum type="arabicPeriod" startAt="28"/>
            </a:pPr>
            <a:endParaRPr lang="en-GB" sz="1801" u="sng" dirty="0">
              <a:solidFill>
                <a:srgbClr val="624A35"/>
              </a:solidFill>
              <a:latin typeface="Gill Sans Nova Light (Body)"/>
            </a:endParaRPr>
          </a:p>
          <a:p>
            <a:pPr marL="353695" indent="-353695">
              <a:buFont typeface="+mj-lt"/>
              <a:buAutoNum type="arabicPeriod" startAt="26"/>
            </a:pPr>
            <a:r>
              <a:rPr lang="en-GB" u="sng" dirty="0">
                <a:solidFill>
                  <a:srgbClr val="624A35"/>
                </a:solidFill>
                <a:latin typeface="Gill Sans Nova Light (Body)"/>
              </a:rPr>
              <a:t>To perform 3 rakat of </a:t>
            </a:r>
            <a:r>
              <a:rPr lang="en-GB" u="sng" dirty="0" err="1">
                <a:solidFill>
                  <a:srgbClr val="624A35"/>
                </a:solidFill>
                <a:latin typeface="Gill Sans Nova Light (Body)"/>
              </a:rPr>
              <a:t>Waajib</a:t>
            </a:r>
            <a:r>
              <a:rPr lang="en-GB" u="sng" dirty="0">
                <a:solidFill>
                  <a:srgbClr val="624A35"/>
                </a:solidFill>
                <a:latin typeface="Gill Sans Nova Light (Body)"/>
              </a:rPr>
              <a:t> </a:t>
            </a:r>
            <a:r>
              <a:rPr lang="en-GB" dirty="0">
                <a:solidFill>
                  <a:srgbClr val="624A35"/>
                </a:solidFill>
                <a:latin typeface="Gill Sans Nova Light (Body)"/>
              </a:rPr>
              <a:t>(</a:t>
            </a:r>
            <a:r>
              <a:rPr lang="en-GB" dirty="0" err="1">
                <a:solidFill>
                  <a:srgbClr val="624A35"/>
                </a:solidFill>
                <a:latin typeface="Gill Sans Nova Light (Body)"/>
              </a:rPr>
              <a:t>Witr</a:t>
            </a:r>
            <a:r>
              <a:rPr lang="en-GB" dirty="0">
                <a:solidFill>
                  <a:srgbClr val="624A35"/>
                </a:solidFill>
                <a:latin typeface="Gill Sans Nova Light (Body)"/>
              </a:rPr>
              <a:t> Salah), read as normal up to the 3</a:t>
            </a:r>
            <a:r>
              <a:rPr lang="en-GB" baseline="30000" dirty="0">
                <a:solidFill>
                  <a:srgbClr val="624A35"/>
                </a:solidFill>
                <a:latin typeface="Gill Sans Nova Light (Body)"/>
              </a:rPr>
              <a:t>rd</a:t>
            </a:r>
            <a:r>
              <a:rPr lang="en-GB" dirty="0">
                <a:solidFill>
                  <a:srgbClr val="624A35"/>
                </a:solidFill>
                <a:latin typeface="Gill Sans Nova Light (Body)"/>
              </a:rPr>
              <a:t> rakat. On the 3</a:t>
            </a:r>
            <a:r>
              <a:rPr lang="en-GB" baseline="30000" dirty="0">
                <a:solidFill>
                  <a:srgbClr val="624A35"/>
                </a:solidFill>
                <a:latin typeface="Gill Sans Nova Light (Body)"/>
              </a:rPr>
              <a:t>rd</a:t>
            </a:r>
            <a:r>
              <a:rPr lang="en-GB" dirty="0">
                <a:solidFill>
                  <a:srgbClr val="624A35"/>
                </a:solidFill>
                <a:latin typeface="Gill Sans Nova Light (Body)"/>
              </a:rPr>
              <a:t> rakat after reciting Bismillah, Surah Fatihah and a Surah...</a:t>
            </a:r>
          </a:p>
          <a:p>
            <a:pPr marL="342900" indent="-342900">
              <a:buFont typeface="+mj-lt"/>
              <a:buAutoNum type="arabicPeriod" startAt="26"/>
            </a:pPr>
            <a:endParaRPr lang="en-GB" sz="1801" dirty="0">
              <a:solidFill>
                <a:srgbClr val="624A35"/>
              </a:solidFill>
              <a:latin typeface="Gill Sans Nova Light (Body)"/>
            </a:endParaRPr>
          </a:p>
          <a:p>
            <a:pPr marL="342900" indent="-342900">
              <a:buFont typeface="+mj-lt"/>
              <a:buAutoNum type="arabicPeriod" startAt="26"/>
            </a:pPr>
            <a:r>
              <a:rPr lang="en-GB" dirty="0">
                <a:solidFill>
                  <a:srgbClr val="624A35"/>
                </a:solidFill>
                <a:latin typeface="Gill Sans Nova Light (Body)"/>
              </a:rPr>
              <a:t>Say </a:t>
            </a:r>
            <a:r>
              <a:rPr lang="en-GB" b="1" dirty="0">
                <a:solidFill>
                  <a:srgbClr val="624A35"/>
                </a:solidFill>
                <a:latin typeface="Gill Sans Nova Light (Body)"/>
              </a:rPr>
              <a:t>“Allahu Akbar” </a:t>
            </a:r>
            <a:r>
              <a:rPr lang="en-GB" dirty="0">
                <a:solidFill>
                  <a:srgbClr val="624A35"/>
                </a:solidFill>
                <a:latin typeface="Gill Sans Nova Light (Body)"/>
              </a:rPr>
              <a:t>raise hands up to the ear lobes (Men) or shoulder (Women) and fold the hands back to the Navel (Men) or chest (Women). (See step 2 for details).</a:t>
            </a:r>
            <a:endParaRPr lang="en-GB" b="1" dirty="0">
              <a:solidFill>
                <a:srgbClr val="624A35"/>
              </a:solidFill>
              <a:latin typeface="Gill Sans Nova Light (Body)"/>
            </a:endParaRPr>
          </a:p>
        </p:txBody>
      </p:sp>
      <p:sp>
        <p:nvSpPr>
          <p:cNvPr id="2" name="TextBox 1">
            <a:extLst>
              <a:ext uri="{FF2B5EF4-FFF2-40B4-BE49-F238E27FC236}">
                <a16:creationId xmlns:a16="http://schemas.microsoft.com/office/drawing/2014/main" id="{25EC571F-66EC-811E-EA94-803B81683EB4}"/>
              </a:ext>
            </a:extLst>
          </p:cNvPr>
          <p:cNvSpPr txBox="1"/>
          <p:nvPr/>
        </p:nvSpPr>
        <p:spPr>
          <a:xfrm>
            <a:off x="11625943" y="6380703"/>
            <a:ext cx="426357" cy="369332"/>
          </a:xfrm>
          <a:prstGeom prst="rect">
            <a:avLst/>
          </a:prstGeom>
          <a:noFill/>
        </p:spPr>
        <p:txBody>
          <a:bodyPr wrap="square" rtlCol="0">
            <a:spAutoFit/>
          </a:bodyPr>
          <a:lstStyle/>
          <a:p>
            <a:r>
              <a:rPr lang="en-GB" dirty="0"/>
              <a:t>28</a:t>
            </a:r>
          </a:p>
        </p:txBody>
      </p:sp>
    </p:spTree>
    <p:extLst>
      <p:ext uri="{BB962C8B-B14F-4D97-AF65-F5344CB8AC3E}">
        <p14:creationId xmlns:p14="http://schemas.microsoft.com/office/powerpoint/2010/main" val="117657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D34967-E39C-FDEC-CF75-6240A5BC1866}"/>
              </a:ext>
            </a:extLst>
          </p:cNvPr>
          <p:cNvSpPr txBox="1"/>
          <p:nvPr/>
        </p:nvSpPr>
        <p:spPr>
          <a:xfrm>
            <a:off x="396784" y="1552547"/>
            <a:ext cx="3692644" cy="3972113"/>
          </a:xfrm>
          <a:prstGeom prst="rect">
            <a:avLst/>
          </a:prstGeom>
          <a:noFill/>
          <a:ln w="12700">
            <a:solidFill>
              <a:srgbClr val="F39330"/>
            </a:solidFill>
            <a:prstDash val="dash"/>
          </a:ln>
        </p:spPr>
        <p:txBody>
          <a:bodyPr wrap="square" rtlCol="0">
            <a:spAutoFit/>
          </a:bodyPr>
          <a:lstStyle/>
          <a:p>
            <a:pPr marL="354013" indent="-354013">
              <a:buFont typeface="+mj-lt"/>
              <a:buAutoNum type="arabicPeriod" startAt="29"/>
            </a:pPr>
            <a:r>
              <a:rPr lang="en-GB" sz="1801">
                <a:solidFill>
                  <a:srgbClr val="624A35"/>
                </a:solidFill>
                <a:latin typeface="Gill Sans Nova Light (Body)"/>
              </a:rPr>
              <a:t>Next, follow the </a:t>
            </a:r>
            <a:r>
              <a:rPr lang="en-GB" sz="1801" b="1">
                <a:solidFill>
                  <a:srgbClr val="624A35"/>
                </a:solidFill>
                <a:latin typeface="Gill Sans Nova Light (Body)"/>
              </a:rPr>
              <a:t>steps 8 to 14.</a:t>
            </a:r>
          </a:p>
          <a:p>
            <a:pPr marL="342904" indent="-342904">
              <a:buFont typeface="+mj-lt"/>
              <a:buAutoNum type="arabicPeriod" startAt="29"/>
            </a:pPr>
            <a:endParaRPr lang="en-GB" sz="1801">
              <a:solidFill>
                <a:srgbClr val="624A35"/>
              </a:solidFill>
              <a:latin typeface="Gill Sans Nova Light (Body)"/>
            </a:endParaRPr>
          </a:p>
          <a:p>
            <a:pPr marL="342904" indent="-342904">
              <a:buFont typeface="+mj-lt"/>
              <a:buAutoNum type="arabicPeriod" startAt="29"/>
            </a:pPr>
            <a:r>
              <a:rPr lang="en-GB" sz="1801">
                <a:solidFill>
                  <a:srgbClr val="624A35"/>
                </a:solidFill>
                <a:latin typeface="Gill Sans Nova Light (Body)"/>
              </a:rPr>
              <a:t>Then, follow </a:t>
            </a:r>
            <a:r>
              <a:rPr lang="en-GB" sz="1801" b="1">
                <a:solidFill>
                  <a:srgbClr val="624A35"/>
                </a:solidFill>
                <a:latin typeface="Gill Sans Nova Light (Body)"/>
              </a:rPr>
              <a:t>steps 17 to 22 </a:t>
            </a:r>
            <a:r>
              <a:rPr lang="en-GB" sz="1801">
                <a:solidFill>
                  <a:srgbClr val="624A35"/>
                </a:solidFill>
                <a:latin typeface="Gill Sans Nova Light (Body)"/>
              </a:rPr>
              <a:t>and complete your 3 units of </a:t>
            </a:r>
            <a:r>
              <a:rPr lang="en-GB" sz="1801" err="1">
                <a:solidFill>
                  <a:srgbClr val="624A35"/>
                </a:solidFill>
                <a:latin typeface="Gill Sans Nova Light (Body)"/>
              </a:rPr>
              <a:t>Witr</a:t>
            </a:r>
            <a:r>
              <a:rPr lang="en-GB" sz="1801">
                <a:solidFill>
                  <a:srgbClr val="624A35"/>
                </a:solidFill>
                <a:latin typeface="Gill Sans Nova Light (Body)"/>
              </a:rPr>
              <a:t> Salah.</a:t>
            </a:r>
          </a:p>
          <a:p>
            <a:pPr marL="342904" indent="-342904">
              <a:buFont typeface="+mj-lt"/>
              <a:buAutoNum type="arabicPeriod" startAt="29"/>
            </a:pPr>
            <a:endParaRPr lang="en-GB" sz="1801">
              <a:solidFill>
                <a:srgbClr val="624A35"/>
              </a:solidFill>
              <a:latin typeface="Gill Sans Nova Light (Body)"/>
            </a:endParaRPr>
          </a:p>
          <a:p>
            <a:pPr marL="342904" indent="-342904">
              <a:buFont typeface="+mj-lt"/>
              <a:buAutoNum type="arabicPeriod" startAt="29"/>
            </a:pPr>
            <a:r>
              <a:rPr lang="en-GB" sz="1801">
                <a:solidFill>
                  <a:srgbClr val="624A35"/>
                </a:solidFill>
                <a:latin typeface="Gill Sans Nova Light (Body)"/>
              </a:rPr>
              <a:t>To </a:t>
            </a:r>
            <a:r>
              <a:rPr lang="en-GB" sz="1801" u="sng">
                <a:solidFill>
                  <a:srgbClr val="624A35"/>
                </a:solidFill>
                <a:latin typeface="Gill Sans Nova Light (Body)"/>
              </a:rPr>
              <a:t>perform 2 rakat of </a:t>
            </a:r>
            <a:r>
              <a:rPr lang="en-GB" sz="1801" u="sng" err="1">
                <a:solidFill>
                  <a:srgbClr val="624A35"/>
                </a:solidFill>
                <a:latin typeface="Gill Sans Nova Light (Body)"/>
              </a:rPr>
              <a:t>Nafal</a:t>
            </a:r>
            <a:r>
              <a:rPr lang="en-GB" sz="1801">
                <a:solidFill>
                  <a:srgbClr val="624A35"/>
                </a:solidFill>
                <a:latin typeface="Gill Sans Nova Light (Body)"/>
              </a:rPr>
              <a:t>, the steps are same as the 2 units of Sunnah prayer, </a:t>
            </a:r>
            <a:r>
              <a:rPr lang="en-GB" sz="1801" b="1">
                <a:solidFill>
                  <a:srgbClr val="624A35"/>
                </a:solidFill>
                <a:latin typeface="Gill Sans Nova Light (Body)"/>
              </a:rPr>
              <a:t>except,</a:t>
            </a:r>
            <a:r>
              <a:rPr lang="en-GB" sz="1801">
                <a:solidFill>
                  <a:srgbClr val="00B050"/>
                </a:solidFill>
                <a:latin typeface="Gill Sans Nova Light (Body)"/>
              </a:rPr>
              <a:t> </a:t>
            </a:r>
            <a:r>
              <a:rPr lang="en-GB" sz="1801">
                <a:solidFill>
                  <a:srgbClr val="624A35"/>
                </a:solidFill>
                <a:latin typeface="Gill Sans Nova Light (Body)"/>
              </a:rPr>
              <a:t>your </a:t>
            </a:r>
            <a:r>
              <a:rPr lang="en-GB" sz="1801" b="1">
                <a:solidFill>
                  <a:srgbClr val="624A35"/>
                </a:solidFill>
                <a:latin typeface="Gill Sans Nova Light (Body)"/>
              </a:rPr>
              <a:t>intention</a:t>
            </a:r>
            <a:r>
              <a:rPr lang="en-GB" sz="1801">
                <a:solidFill>
                  <a:srgbClr val="624A35"/>
                </a:solidFill>
                <a:latin typeface="Gill Sans Nova Light (Body)"/>
              </a:rPr>
              <a:t> will be to pray </a:t>
            </a:r>
            <a:r>
              <a:rPr lang="en-GB" sz="1801" err="1">
                <a:solidFill>
                  <a:srgbClr val="624A35"/>
                </a:solidFill>
                <a:latin typeface="Gill Sans Nova Light (Body)"/>
              </a:rPr>
              <a:t>Nafl</a:t>
            </a:r>
            <a:r>
              <a:rPr lang="en-GB" sz="1801">
                <a:solidFill>
                  <a:srgbClr val="624A35"/>
                </a:solidFill>
                <a:latin typeface="Gill Sans Nova Light (Body)"/>
              </a:rPr>
              <a:t>.</a:t>
            </a:r>
          </a:p>
          <a:p>
            <a:endParaRPr lang="en-GB" sz="1801">
              <a:solidFill>
                <a:srgbClr val="624A35"/>
              </a:solidFill>
              <a:latin typeface="Gill Sans Nova Light (Body)"/>
            </a:endParaRPr>
          </a:p>
          <a:p>
            <a:pPr marL="355604"/>
            <a:r>
              <a:rPr lang="en-GB" sz="1801" b="1">
                <a:solidFill>
                  <a:srgbClr val="624A35"/>
                </a:solidFill>
                <a:latin typeface="Gill Sans Nova Light (Body)"/>
              </a:rPr>
              <a:t>Note: </a:t>
            </a:r>
            <a:r>
              <a:rPr lang="en-GB" sz="1801">
                <a:solidFill>
                  <a:srgbClr val="624A35"/>
                </a:solidFill>
                <a:latin typeface="Gill Sans Nova Light (Body)"/>
              </a:rPr>
              <a:t>The next few steps are few </a:t>
            </a:r>
            <a:r>
              <a:rPr lang="en-GB" sz="1801" b="1">
                <a:solidFill>
                  <a:srgbClr val="624A35"/>
                </a:solidFill>
                <a:latin typeface="Gill Sans Nova Light (Body)"/>
              </a:rPr>
              <a:t>optional acts</a:t>
            </a:r>
            <a:r>
              <a:rPr lang="en-GB" sz="1801">
                <a:solidFill>
                  <a:srgbClr val="624A35"/>
                </a:solidFill>
                <a:latin typeface="Gill Sans Nova Light (Body)"/>
              </a:rPr>
              <a:t>, that can be completed after each of the five</a:t>
            </a:r>
          </a:p>
        </p:txBody>
      </p:sp>
      <p:sp>
        <p:nvSpPr>
          <p:cNvPr id="5" name="TextBox 4">
            <a:extLst>
              <a:ext uri="{FF2B5EF4-FFF2-40B4-BE49-F238E27FC236}">
                <a16:creationId xmlns:a16="http://schemas.microsoft.com/office/drawing/2014/main" id="{622A9F30-7E1A-2BA1-0701-36E1FB9D64B7}"/>
              </a:ext>
            </a:extLst>
          </p:cNvPr>
          <p:cNvSpPr txBox="1"/>
          <p:nvPr/>
        </p:nvSpPr>
        <p:spPr>
          <a:xfrm>
            <a:off x="8098740" y="1562173"/>
            <a:ext cx="3696482" cy="3972113"/>
          </a:xfrm>
          <a:prstGeom prst="rect">
            <a:avLst/>
          </a:prstGeom>
          <a:noFill/>
          <a:ln w="12700">
            <a:solidFill>
              <a:srgbClr val="F39330"/>
            </a:solidFill>
            <a:prstDash val="dash"/>
          </a:ln>
        </p:spPr>
        <p:txBody>
          <a:bodyPr wrap="square" rtlCol="0">
            <a:spAutoFit/>
          </a:bodyPr>
          <a:lstStyle/>
          <a:p>
            <a:pPr marL="354013" indent="-354013">
              <a:buFont typeface="+mj-lt"/>
              <a:buAutoNum type="arabicPeriod" startAt="34"/>
            </a:pPr>
            <a:r>
              <a:rPr lang="en-GB" sz="1801" b="1" dirty="0">
                <a:solidFill>
                  <a:schemeClr val="accent3"/>
                </a:solidFill>
              </a:rPr>
              <a:t>Make dua;</a:t>
            </a:r>
          </a:p>
          <a:p>
            <a:pPr marL="357192"/>
            <a:r>
              <a:rPr lang="en-GB" sz="1801" dirty="0">
                <a:solidFill>
                  <a:srgbClr val="624A35"/>
                </a:solidFill>
                <a:latin typeface="Gill Sans Nova Light (Body)"/>
              </a:rPr>
              <a:t>e.g. </a:t>
            </a:r>
            <a:r>
              <a:rPr lang="en-GB" sz="1801" dirty="0" err="1">
                <a:solidFill>
                  <a:srgbClr val="624A35"/>
                </a:solidFill>
                <a:latin typeface="Gill Sans Nova Light (Body)"/>
              </a:rPr>
              <a:t>Rabbana</a:t>
            </a:r>
            <a:r>
              <a:rPr lang="en-GB" sz="1801" dirty="0">
                <a:solidFill>
                  <a:srgbClr val="624A35"/>
                </a:solidFill>
                <a:latin typeface="Gill Sans Nova Light (Body)"/>
              </a:rPr>
              <a:t> </a:t>
            </a:r>
            <a:r>
              <a:rPr lang="en-GB" sz="1801" dirty="0" err="1">
                <a:solidFill>
                  <a:srgbClr val="624A35"/>
                </a:solidFill>
                <a:latin typeface="Gill Sans Nova Light (Body)"/>
              </a:rPr>
              <a:t>atina</a:t>
            </a:r>
            <a:r>
              <a:rPr lang="en-GB" sz="1801" dirty="0">
                <a:solidFill>
                  <a:srgbClr val="624A35"/>
                </a:solidFill>
                <a:latin typeface="Gill Sans Nova Light (Body)"/>
              </a:rPr>
              <a:t> fi-</a:t>
            </a:r>
            <a:r>
              <a:rPr lang="en-GB" sz="1801" dirty="0" err="1">
                <a:solidFill>
                  <a:srgbClr val="624A35"/>
                </a:solidFill>
                <a:latin typeface="Gill Sans Nova Light (Body)"/>
              </a:rPr>
              <a:t>dunya</a:t>
            </a:r>
            <a:r>
              <a:rPr lang="en-GB" sz="1801" dirty="0">
                <a:solidFill>
                  <a:srgbClr val="624A35"/>
                </a:solidFill>
                <a:latin typeface="Gill Sans Nova Light (Body)"/>
              </a:rPr>
              <a:t> </a:t>
            </a:r>
            <a:r>
              <a:rPr lang="en-GB" sz="1801" dirty="0" err="1">
                <a:solidFill>
                  <a:srgbClr val="624A35"/>
                </a:solidFill>
                <a:latin typeface="Gill Sans Nova Light (Body)"/>
              </a:rPr>
              <a:t>hasanatan</a:t>
            </a:r>
            <a:r>
              <a:rPr lang="en-GB" sz="1801" dirty="0">
                <a:solidFill>
                  <a:srgbClr val="624A35"/>
                </a:solidFill>
                <a:latin typeface="Gill Sans Nova Light (Body)"/>
              </a:rPr>
              <a:t> (our Rabb grant us goodness in this world) </a:t>
            </a:r>
            <a:r>
              <a:rPr lang="en-GB" sz="1801" dirty="0" err="1">
                <a:solidFill>
                  <a:srgbClr val="624A35"/>
                </a:solidFill>
                <a:latin typeface="Gill Sans Nova Light (Body)"/>
              </a:rPr>
              <a:t>Wafil-akhirati</a:t>
            </a:r>
            <a:r>
              <a:rPr lang="en-GB" sz="1801" dirty="0">
                <a:solidFill>
                  <a:srgbClr val="624A35"/>
                </a:solidFill>
                <a:latin typeface="Gill Sans Nova Light (Body)"/>
              </a:rPr>
              <a:t> </a:t>
            </a:r>
            <a:r>
              <a:rPr lang="en-GB" sz="1801" dirty="0" err="1">
                <a:solidFill>
                  <a:srgbClr val="624A35"/>
                </a:solidFill>
                <a:latin typeface="Gill Sans Nova Light (Body)"/>
              </a:rPr>
              <a:t>hasanatan</a:t>
            </a:r>
            <a:r>
              <a:rPr lang="en-GB" sz="1801" dirty="0">
                <a:solidFill>
                  <a:srgbClr val="624A35"/>
                </a:solidFill>
                <a:latin typeface="Gill Sans Nova Light (Body)"/>
              </a:rPr>
              <a:t> (and goodness in the hereafter)</a:t>
            </a:r>
            <a:r>
              <a:rPr lang="en-GB" sz="1801" dirty="0" err="1">
                <a:solidFill>
                  <a:srgbClr val="624A35"/>
                </a:solidFill>
                <a:latin typeface="Gill Sans Nova Light (Body)"/>
              </a:rPr>
              <a:t>Waqina</a:t>
            </a:r>
            <a:r>
              <a:rPr lang="en-GB" sz="1801" dirty="0">
                <a:solidFill>
                  <a:srgbClr val="624A35"/>
                </a:solidFill>
                <a:latin typeface="Gill Sans Nova Light (Body)"/>
              </a:rPr>
              <a:t> </a:t>
            </a:r>
            <a:r>
              <a:rPr lang="en-GB" sz="1801" dirty="0" err="1">
                <a:solidFill>
                  <a:srgbClr val="624A35"/>
                </a:solidFill>
                <a:latin typeface="Gill Sans Nova Light (Body)"/>
              </a:rPr>
              <a:t>adhaban-nar</a:t>
            </a:r>
            <a:r>
              <a:rPr lang="en-GB" sz="1801" dirty="0">
                <a:solidFill>
                  <a:srgbClr val="624A35"/>
                </a:solidFill>
                <a:latin typeface="Gill Sans Nova Light (Body)"/>
              </a:rPr>
              <a:t> (and protect us from the punishment of the fire). Reference: Surah Al </a:t>
            </a:r>
            <a:r>
              <a:rPr lang="en-GB" sz="1801" dirty="0" err="1">
                <a:solidFill>
                  <a:srgbClr val="624A35"/>
                </a:solidFill>
                <a:latin typeface="Gill Sans Nova Light (Body)"/>
              </a:rPr>
              <a:t>Baqara</a:t>
            </a:r>
            <a:r>
              <a:rPr lang="en-GB" sz="1801" dirty="0">
                <a:solidFill>
                  <a:srgbClr val="624A35"/>
                </a:solidFill>
                <a:latin typeface="Gill Sans Nova Light (Body)"/>
              </a:rPr>
              <a:t>: Ayah 201.</a:t>
            </a:r>
          </a:p>
          <a:p>
            <a:pPr marL="342904" indent="-342904">
              <a:buFont typeface="+mj-lt"/>
              <a:buAutoNum type="arabicPeriod" startAt="29"/>
            </a:pPr>
            <a:endParaRPr lang="en-GB" sz="1801" b="1" dirty="0">
              <a:solidFill>
                <a:srgbClr val="624A35"/>
              </a:solidFill>
              <a:latin typeface="Gill Sans Nova Light (Body)"/>
            </a:endParaRPr>
          </a:p>
          <a:p>
            <a:pPr marL="357192" lvl="1"/>
            <a:r>
              <a:rPr lang="en-GB" sz="1801" b="1" dirty="0">
                <a:solidFill>
                  <a:srgbClr val="624A35"/>
                </a:solidFill>
                <a:latin typeface="Gill Sans Nova Light (Body)"/>
              </a:rPr>
              <a:t>If you don’t know the Arabic duas, while you’re learning, you can say the duas verbally in any language, let it come from your heart!</a:t>
            </a:r>
          </a:p>
        </p:txBody>
      </p:sp>
      <p:sp>
        <p:nvSpPr>
          <p:cNvPr id="7" name="TextBox 6">
            <a:extLst>
              <a:ext uri="{FF2B5EF4-FFF2-40B4-BE49-F238E27FC236}">
                <a16:creationId xmlns:a16="http://schemas.microsoft.com/office/drawing/2014/main" id="{6E095EE8-8191-EB07-B3DD-2D1435A4F39F}"/>
              </a:ext>
            </a:extLst>
          </p:cNvPr>
          <p:cNvSpPr txBox="1"/>
          <p:nvPr/>
        </p:nvSpPr>
        <p:spPr>
          <a:xfrm>
            <a:off x="4245846" y="1552552"/>
            <a:ext cx="3696482" cy="3972113"/>
          </a:xfrm>
          <a:prstGeom prst="rect">
            <a:avLst/>
          </a:prstGeom>
          <a:noFill/>
          <a:ln w="12700">
            <a:solidFill>
              <a:srgbClr val="F39330"/>
            </a:solidFill>
            <a:prstDash val="dash"/>
          </a:ln>
        </p:spPr>
        <p:txBody>
          <a:bodyPr wrap="square" rtlCol="0">
            <a:spAutoFit/>
          </a:bodyPr>
          <a:lstStyle/>
          <a:p>
            <a:pPr marL="355604"/>
            <a:r>
              <a:rPr lang="en-GB" sz="1801">
                <a:solidFill>
                  <a:srgbClr val="624A35"/>
                </a:solidFill>
                <a:latin typeface="Gill Sans Nova Light (Body)"/>
              </a:rPr>
              <a:t>daily Salah. </a:t>
            </a:r>
            <a:r>
              <a:rPr lang="en-GB" sz="1801" b="1">
                <a:solidFill>
                  <a:srgbClr val="00B050"/>
                </a:solidFill>
                <a:latin typeface="Gill Sans Nova Light (Body)"/>
              </a:rPr>
              <a:t>Build</a:t>
            </a:r>
            <a:r>
              <a:rPr lang="en-GB" sz="1801">
                <a:solidFill>
                  <a:srgbClr val="624A35"/>
                </a:solidFill>
                <a:latin typeface="Gill Sans Nova Light (Body)"/>
              </a:rPr>
              <a:t> on them </a:t>
            </a:r>
            <a:r>
              <a:rPr lang="en-GB" sz="1801" b="1">
                <a:solidFill>
                  <a:srgbClr val="00B050"/>
                </a:solidFill>
                <a:latin typeface="Gill Sans Nova Light (Body)"/>
              </a:rPr>
              <a:t>slowly</a:t>
            </a:r>
            <a:r>
              <a:rPr lang="en-GB" sz="1801">
                <a:solidFill>
                  <a:srgbClr val="624A35"/>
                </a:solidFill>
                <a:latin typeface="Gill Sans Nova Light (Body)"/>
              </a:rPr>
              <a:t> from where you are </a:t>
            </a:r>
            <a:r>
              <a:rPr lang="en-GB" sz="1801" b="1">
                <a:solidFill>
                  <a:srgbClr val="00B050"/>
                </a:solidFill>
                <a:latin typeface="Gill Sans Nova Light (Body)"/>
              </a:rPr>
              <a:t>at your personal level </a:t>
            </a:r>
            <a:r>
              <a:rPr lang="en-GB" sz="1801">
                <a:solidFill>
                  <a:srgbClr val="624A35"/>
                </a:solidFill>
                <a:latin typeface="Gill Sans Nova Light (Body)"/>
              </a:rPr>
              <a:t>and </a:t>
            </a:r>
            <a:r>
              <a:rPr lang="en-GB" sz="1801" b="1">
                <a:solidFill>
                  <a:srgbClr val="FF0000"/>
                </a:solidFill>
                <a:latin typeface="Gill Sans Nova Light (Body)"/>
              </a:rPr>
              <a:t>do not </a:t>
            </a:r>
            <a:r>
              <a:rPr lang="en-GB" sz="1801">
                <a:solidFill>
                  <a:schemeClr val="accent3"/>
                </a:solidFill>
                <a:latin typeface="Gill Sans Nova Light (Body)"/>
              </a:rPr>
              <a:t>try and do too much at once.</a:t>
            </a:r>
          </a:p>
          <a:p>
            <a:pPr marL="342904" indent="-342904">
              <a:buFont typeface="+mj-lt"/>
              <a:buAutoNum type="arabicPeriod" startAt="34"/>
            </a:pPr>
            <a:endParaRPr lang="en-GB" sz="1801" b="1">
              <a:solidFill>
                <a:schemeClr val="accent3"/>
              </a:solidFill>
            </a:endParaRPr>
          </a:p>
          <a:p>
            <a:pPr marL="354013" indent="-354013">
              <a:buFont typeface="+mj-lt"/>
              <a:buAutoNum type="arabicPeriod" startAt="32"/>
            </a:pPr>
            <a:r>
              <a:rPr lang="en-GB" sz="1801">
                <a:solidFill>
                  <a:schemeClr val="accent3"/>
                </a:solidFill>
              </a:rPr>
              <a:t>Optional; Read </a:t>
            </a:r>
            <a:r>
              <a:rPr lang="en-GB" sz="1801" b="1" err="1">
                <a:solidFill>
                  <a:schemeClr val="accent3"/>
                </a:solidFill>
              </a:rPr>
              <a:t>Astaghfirullah</a:t>
            </a:r>
            <a:r>
              <a:rPr lang="en-GB" sz="1801" b="1">
                <a:solidFill>
                  <a:schemeClr val="accent3"/>
                </a:solidFill>
              </a:rPr>
              <a:t> </a:t>
            </a:r>
            <a:r>
              <a:rPr lang="en-GB" sz="1801">
                <a:solidFill>
                  <a:schemeClr val="accent3"/>
                </a:solidFill>
              </a:rPr>
              <a:t>(I seek forgiveness from Allah) x 3.</a:t>
            </a:r>
          </a:p>
          <a:p>
            <a:pPr marL="342904" indent="-342904">
              <a:buFont typeface="+mj-lt"/>
              <a:buAutoNum type="arabicPeriod" startAt="32"/>
            </a:pPr>
            <a:endParaRPr lang="en-GB" sz="1801" b="1">
              <a:solidFill>
                <a:srgbClr val="624A35"/>
              </a:solidFill>
              <a:latin typeface="Gill Sans Nova Light (Body)"/>
            </a:endParaRPr>
          </a:p>
          <a:p>
            <a:pPr marL="342904" indent="-342904">
              <a:buFont typeface="+mj-lt"/>
              <a:buAutoNum type="arabicPeriod" startAt="32"/>
            </a:pPr>
            <a:r>
              <a:rPr lang="en-GB" sz="1801" b="1">
                <a:solidFill>
                  <a:schemeClr val="accent3"/>
                </a:solidFill>
                <a:hlinkClick r:id="rId3" action="ppaction://hlinksldjump"/>
              </a:rPr>
              <a:t>Slide 31</a:t>
            </a:r>
            <a:r>
              <a:rPr lang="en-GB" sz="1801">
                <a:solidFill>
                  <a:schemeClr val="accent3"/>
                </a:solidFill>
              </a:rPr>
              <a:t> has more </a:t>
            </a:r>
            <a:r>
              <a:rPr lang="en-US" sz="1801">
                <a:solidFill>
                  <a:schemeClr val="accent3"/>
                </a:solidFill>
              </a:rPr>
              <a:t>Opportunities &amp; Optional Acts.</a:t>
            </a:r>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a:p>
            <a:pPr marL="355604" lvl="1"/>
            <a:endParaRPr lang="en-GB" sz="1801">
              <a:solidFill>
                <a:srgbClr val="624A35"/>
              </a:solidFill>
              <a:latin typeface="Gill Sans Nova Light (Body)"/>
            </a:endParaRPr>
          </a:p>
        </p:txBody>
      </p:sp>
      <p:sp>
        <p:nvSpPr>
          <p:cNvPr id="2" name="Rectangle: Rounded Corners 1">
            <a:hlinkClick r:id="rId4" action="ppaction://hlinksldjump"/>
            <a:extLst>
              <a:ext uri="{FF2B5EF4-FFF2-40B4-BE49-F238E27FC236}">
                <a16:creationId xmlns:a16="http://schemas.microsoft.com/office/drawing/2014/main" id="{984DF2B8-B75C-5D3F-844C-ECBBF49C3E15}"/>
              </a:ext>
            </a:extLst>
          </p:cNvPr>
          <p:cNvSpPr/>
          <p:nvPr/>
        </p:nvSpPr>
        <p:spPr>
          <a:xfrm>
            <a:off x="6768444" y="6193411"/>
            <a:ext cx="678731" cy="49019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9" name="Graphic 8" descr="Two Hearts with solid fill">
            <a:extLst>
              <a:ext uri="{FF2B5EF4-FFF2-40B4-BE49-F238E27FC236}">
                <a16:creationId xmlns:a16="http://schemas.microsoft.com/office/drawing/2014/main" id="{8BC47D27-8F34-062F-2910-E75B8873D7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45266" y="5187518"/>
            <a:ext cx="337142" cy="337142"/>
          </a:xfrm>
          <a:prstGeom prst="rect">
            <a:avLst/>
          </a:prstGeom>
        </p:spPr>
      </p:pic>
      <p:pic>
        <p:nvPicPr>
          <p:cNvPr id="4" name="Picture 3">
            <a:extLst>
              <a:ext uri="{FF2B5EF4-FFF2-40B4-BE49-F238E27FC236}">
                <a16:creationId xmlns:a16="http://schemas.microsoft.com/office/drawing/2014/main" id="{2C292079-429F-C7CB-E6EB-AA04A54014FF}"/>
              </a:ext>
            </a:extLst>
          </p:cNvPr>
          <p:cNvPicPr>
            <a:picLocks noChangeAspect="1"/>
          </p:cNvPicPr>
          <p:nvPr/>
        </p:nvPicPr>
        <p:blipFill>
          <a:blip r:embed="rId7"/>
          <a:stretch>
            <a:fillRect/>
          </a:stretch>
        </p:blipFill>
        <p:spPr>
          <a:xfrm>
            <a:off x="4683764" y="4333971"/>
            <a:ext cx="873762" cy="1128348"/>
          </a:xfrm>
          <a:prstGeom prst="rect">
            <a:avLst/>
          </a:prstGeom>
        </p:spPr>
      </p:pic>
      <p:sp>
        <p:nvSpPr>
          <p:cNvPr id="6" name="TextBox 5">
            <a:extLst>
              <a:ext uri="{FF2B5EF4-FFF2-40B4-BE49-F238E27FC236}">
                <a16:creationId xmlns:a16="http://schemas.microsoft.com/office/drawing/2014/main" id="{BA977386-F781-BFA4-49C8-8F43032BE82E}"/>
              </a:ext>
            </a:extLst>
          </p:cNvPr>
          <p:cNvSpPr txBox="1"/>
          <p:nvPr/>
        </p:nvSpPr>
        <p:spPr>
          <a:xfrm>
            <a:off x="11625943" y="6380703"/>
            <a:ext cx="426357" cy="369332"/>
          </a:xfrm>
          <a:prstGeom prst="rect">
            <a:avLst/>
          </a:prstGeom>
          <a:noFill/>
        </p:spPr>
        <p:txBody>
          <a:bodyPr wrap="square" rtlCol="0">
            <a:spAutoFit/>
          </a:bodyPr>
          <a:lstStyle/>
          <a:p>
            <a:r>
              <a:rPr lang="en-GB" dirty="0"/>
              <a:t>29</a:t>
            </a:r>
          </a:p>
        </p:txBody>
      </p:sp>
    </p:spTree>
    <p:extLst>
      <p:ext uri="{BB962C8B-B14F-4D97-AF65-F5344CB8AC3E}">
        <p14:creationId xmlns:p14="http://schemas.microsoft.com/office/powerpoint/2010/main" val="9008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DC3F7-16C2-E1B0-FA34-FA7D61B67FE8}"/>
              </a:ext>
            </a:extLst>
          </p:cNvPr>
          <p:cNvSpPr>
            <a:spLocks noGrp="1"/>
          </p:cNvSpPr>
          <p:nvPr>
            <p:ph type="title"/>
          </p:nvPr>
        </p:nvSpPr>
        <p:spPr>
          <a:xfrm>
            <a:off x="1930646" y="-239283"/>
            <a:ext cx="3749040" cy="1325880"/>
          </a:xfrm>
        </p:spPr>
        <p:txBody>
          <a:bodyPr/>
          <a:lstStyle/>
          <a:p>
            <a:r>
              <a:rPr lang="en-US">
                <a:solidFill>
                  <a:schemeClr val="accent3"/>
                </a:solidFill>
                <a:latin typeface="Baskerville Old Face (Headings)"/>
                <a:cs typeface="Calibri Light"/>
              </a:rPr>
              <a:t>Agenda</a:t>
            </a:r>
            <a:endParaRPr lang="en-GB"/>
          </a:p>
        </p:txBody>
      </p:sp>
      <p:sp>
        <p:nvSpPr>
          <p:cNvPr id="5" name="Content Placeholder 4">
            <a:extLst>
              <a:ext uri="{FF2B5EF4-FFF2-40B4-BE49-F238E27FC236}">
                <a16:creationId xmlns:a16="http://schemas.microsoft.com/office/drawing/2014/main" id="{DD8C3594-6D3C-7E9B-BDEB-9BF3438007EF}"/>
              </a:ext>
            </a:extLst>
          </p:cNvPr>
          <p:cNvSpPr>
            <a:spLocks noGrp="1"/>
          </p:cNvSpPr>
          <p:nvPr>
            <p:ph sz="quarter" idx="4"/>
          </p:nvPr>
        </p:nvSpPr>
        <p:spPr>
          <a:xfrm>
            <a:off x="1930645" y="862680"/>
            <a:ext cx="6891463" cy="5916491"/>
          </a:xfrm>
        </p:spPr>
        <p:txBody>
          <a:bodyPr vert="horz" lIns="91440" tIns="45720" rIns="91440" bIns="45720" rtlCol="0" anchor="t">
            <a:noAutofit/>
          </a:bodyPr>
          <a:lstStyle/>
          <a:p>
            <a:r>
              <a:rPr lang="en-US">
                <a:cs typeface="Gill Sans Light"/>
              </a:rPr>
              <a:t>Introduction</a:t>
            </a:r>
          </a:p>
          <a:p>
            <a:r>
              <a:rPr lang="en-US"/>
              <a:t>Importance of Intention</a:t>
            </a:r>
          </a:p>
          <a:p>
            <a:r>
              <a:rPr lang="en-US"/>
              <a:t>Guidance on how to perform Wudu step by step</a:t>
            </a:r>
          </a:p>
          <a:p>
            <a:r>
              <a:rPr lang="en-US"/>
              <a:t>Guidance on how to perform Salah step by step</a:t>
            </a:r>
          </a:p>
          <a:p>
            <a:r>
              <a:rPr lang="en-US">
                <a:cs typeface="Gill Sans Light"/>
              </a:rPr>
              <a:t>Optional Acts / Activities / Glossary</a:t>
            </a:r>
          </a:p>
          <a:p>
            <a:r>
              <a:rPr lang="en-US">
                <a:cs typeface="Gill Sans Light"/>
              </a:rPr>
              <a:t>Dua’s (In Arabic with English </a:t>
            </a:r>
            <a:r>
              <a:rPr lang="en-GB"/>
              <a:t>Transliteration and Translation)</a:t>
            </a:r>
          </a:p>
          <a:p>
            <a:r>
              <a:rPr lang="en-US">
                <a:cs typeface="Gill Sans Light"/>
              </a:rPr>
              <a:t>Reference</a:t>
            </a:r>
          </a:p>
          <a:p>
            <a:r>
              <a:rPr lang="en-US">
                <a:cs typeface="Gill Sans Light"/>
              </a:rPr>
              <a:t>Contact details</a:t>
            </a:r>
          </a:p>
          <a:p>
            <a:endParaRPr lang="en-GB" sz="2200"/>
          </a:p>
        </p:txBody>
      </p:sp>
      <p:sp>
        <p:nvSpPr>
          <p:cNvPr id="6" name="TextBox 5">
            <a:extLst>
              <a:ext uri="{FF2B5EF4-FFF2-40B4-BE49-F238E27FC236}">
                <a16:creationId xmlns:a16="http://schemas.microsoft.com/office/drawing/2014/main" id="{64FE0CF1-ADC6-0B00-2009-76FD7457A7EC}"/>
              </a:ext>
            </a:extLst>
          </p:cNvPr>
          <p:cNvSpPr txBox="1"/>
          <p:nvPr/>
        </p:nvSpPr>
        <p:spPr>
          <a:xfrm>
            <a:off x="11625943" y="6380703"/>
            <a:ext cx="271305" cy="369332"/>
          </a:xfrm>
          <a:prstGeom prst="rect">
            <a:avLst/>
          </a:prstGeom>
          <a:noFill/>
        </p:spPr>
        <p:txBody>
          <a:bodyPr wrap="square" rtlCol="0">
            <a:spAutoFit/>
          </a:bodyPr>
          <a:lstStyle/>
          <a:p>
            <a:r>
              <a:rPr lang="en-GB" dirty="0"/>
              <a:t>3</a:t>
            </a:r>
          </a:p>
        </p:txBody>
      </p:sp>
    </p:spTree>
    <p:extLst>
      <p:ext uri="{BB962C8B-B14F-4D97-AF65-F5344CB8AC3E}">
        <p14:creationId xmlns:p14="http://schemas.microsoft.com/office/powerpoint/2010/main" val="312714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440763" y="2227771"/>
            <a:ext cx="9310473" cy="3378057"/>
          </a:xfrm>
        </p:spPr>
        <p:txBody>
          <a:bodyPr>
            <a:noAutofit/>
          </a:bodyPr>
          <a:lstStyle/>
          <a:p>
            <a:r>
              <a:rPr lang="en-GB" sz="2200"/>
              <a:t>The next few slides will cover optional acts and opportunities after Salah.</a:t>
            </a:r>
            <a:br>
              <a:rPr lang="en-GB" sz="2200"/>
            </a:br>
            <a:br>
              <a:rPr lang="en-GB" sz="2200"/>
            </a:br>
            <a:r>
              <a:rPr lang="en-GB" sz="2200" b="1"/>
              <a:t>Please remember</a:t>
            </a:r>
            <a:r>
              <a:rPr lang="en-GB" sz="2200"/>
              <a:t>…</a:t>
            </a:r>
            <a:br>
              <a:rPr lang="en-GB" sz="2200"/>
            </a:br>
            <a:br>
              <a:rPr lang="en-GB" sz="2200"/>
            </a:br>
            <a:r>
              <a:rPr lang="en-GB" sz="2200"/>
              <a:t>- You </a:t>
            </a:r>
            <a:r>
              <a:rPr lang="en-GB" sz="2200" b="1" u="sng">
                <a:solidFill>
                  <a:srgbClr val="FF0000"/>
                </a:solidFill>
              </a:rPr>
              <a:t>Do not have to</a:t>
            </a:r>
            <a:r>
              <a:rPr lang="en-GB" sz="2200" b="1">
                <a:solidFill>
                  <a:srgbClr val="FF0000"/>
                </a:solidFill>
              </a:rPr>
              <a:t>  </a:t>
            </a:r>
            <a:r>
              <a:rPr lang="en-GB" sz="2200"/>
              <a:t>achieve everything at once</a:t>
            </a:r>
            <a:br>
              <a:rPr lang="en-GB" sz="2200"/>
            </a:br>
            <a:br>
              <a:rPr lang="en-GB" sz="2200"/>
            </a:br>
            <a:r>
              <a:rPr lang="en-GB" sz="2200"/>
              <a:t>	- </a:t>
            </a:r>
            <a:r>
              <a:rPr lang="en-GB" sz="2200" b="1">
                <a:solidFill>
                  <a:srgbClr val="00B050"/>
                </a:solidFill>
              </a:rPr>
              <a:t>Start with one habit,</a:t>
            </a:r>
            <a:r>
              <a:rPr lang="en-GB" sz="2200"/>
              <a:t> once you’re consistent and it becomes natural and easy, In Sha Allah work on the next habit (this works with any goals). </a:t>
            </a:r>
            <a:br>
              <a:rPr lang="en-US" sz="2200"/>
            </a:br>
            <a:endParaRPr lang="en-US" sz="2200"/>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9733025" y="4276136"/>
            <a:ext cx="945474" cy="1936750"/>
          </a:xfrm>
        </p:spPr>
        <p:txBody>
          <a:bodyPr/>
          <a:lstStyle/>
          <a:p>
            <a:r>
              <a:rPr lang="en-US"/>
              <a:t>”</a:t>
            </a:r>
          </a:p>
        </p:txBody>
      </p:sp>
      <p:sp>
        <p:nvSpPr>
          <p:cNvPr id="3" name="Text Placeholder 9">
            <a:extLst>
              <a:ext uri="{FF2B5EF4-FFF2-40B4-BE49-F238E27FC236}">
                <a16:creationId xmlns:a16="http://schemas.microsoft.com/office/drawing/2014/main" id="{62DB813F-A9D3-A6C6-C4C5-84DA2AABF6AA}"/>
              </a:ext>
            </a:extLst>
          </p:cNvPr>
          <p:cNvSpPr txBox="1">
            <a:spLocks/>
          </p:cNvSpPr>
          <p:nvPr/>
        </p:nvSpPr>
        <p:spPr>
          <a:xfrm>
            <a:off x="1241484" y="1755794"/>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
        <p:nvSpPr>
          <p:cNvPr id="4" name="TextBox 3">
            <a:extLst>
              <a:ext uri="{FF2B5EF4-FFF2-40B4-BE49-F238E27FC236}">
                <a16:creationId xmlns:a16="http://schemas.microsoft.com/office/drawing/2014/main" id="{468EE9AB-D6DB-0767-ABC9-DC518FFFC63C}"/>
              </a:ext>
            </a:extLst>
          </p:cNvPr>
          <p:cNvSpPr txBox="1"/>
          <p:nvPr/>
        </p:nvSpPr>
        <p:spPr>
          <a:xfrm>
            <a:off x="11625943" y="6380703"/>
            <a:ext cx="426357" cy="369332"/>
          </a:xfrm>
          <a:prstGeom prst="rect">
            <a:avLst/>
          </a:prstGeom>
          <a:noFill/>
        </p:spPr>
        <p:txBody>
          <a:bodyPr wrap="square" rtlCol="0">
            <a:spAutoFit/>
          </a:bodyPr>
          <a:lstStyle/>
          <a:p>
            <a:r>
              <a:rPr lang="en-GB" dirty="0"/>
              <a:t>30</a:t>
            </a:r>
          </a:p>
        </p:txBody>
      </p:sp>
    </p:spTree>
    <p:extLst>
      <p:ext uri="{BB962C8B-B14F-4D97-AF65-F5344CB8AC3E}">
        <p14:creationId xmlns:p14="http://schemas.microsoft.com/office/powerpoint/2010/main" val="2119452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a:latin typeface="Baskerville Old Face (Headings)"/>
              </a:rPr>
              <a:t>Opportunities &amp; Optional Acts</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836611" y="2036619"/>
            <a:ext cx="3434226" cy="571500"/>
          </a:xfrm>
        </p:spPr>
        <p:txBody>
          <a:bodyPr>
            <a:noAutofit/>
          </a:bodyPr>
          <a:lstStyle/>
          <a:p>
            <a:r>
              <a:rPr lang="en-US" b="1" dirty="0">
                <a:latin typeface="Gill Sans Nova Light (Body)"/>
                <a:cs typeface="+mn-lt"/>
              </a:rPr>
              <a:t>Read with the intention of Quran and Dua for protection</a:t>
            </a:r>
            <a:endParaRPr lang="en-US" b="1" dirty="0">
              <a:latin typeface="Gill Sans Nova Light (Body)"/>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836611" y="2752129"/>
            <a:ext cx="3434226" cy="3305485"/>
          </a:xfrm>
        </p:spPr>
        <p:txBody>
          <a:bodyPr>
            <a:normAutofit/>
          </a:bodyPr>
          <a:lstStyle/>
          <a:p>
            <a:pPr marL="0" indent="0">
              <a:buNone/>
            </a:pPr>
            <a:r>
              <a:rPr lang="en-US" sz="1749" dirty="0">
                <a:latin typeface="Gill Sans Nova Light (Body)"/>
                <a:ea typeface="+mn-lt"/>
                <a:cs typeface="Gill Sans Light" panose="020B0302020104020203" pitchFamily="34" charset="-79"/>
              </a:rPr>
              <a:t>Read </a:t>
            </a:r>
            <a:r>
              <a:rPr lang="en-US" sz="1749" b="1" u="sng" dirty="0">
                <a:latin typeface="Gill Sans Nova Light (Body)"/>
                <a:ea typeface="+mn-lt"/>
                <a:cs typeface="Gill Sans Light" panose="020B0302020104020203" pitchFamily="34" charset="-79"/>
              </a:rPr>
              <a:t>once</a:t>
            </a:r>
            <a:r>
              <a:rPr lang="en-US" sz="1749" dirty="0">
                <a:latin typeface="Gill Sans Nova Light (Body)"/>
                <a:ea typeface="+mn-lt"/>
                <a:cs typeface="Gill Sans Light" panose="020B0302020104020203" pitchFamily="34" charset="-79"/>
              </a:rPr>
              <a:t> after every Fardh Salah, except </a:t>
            </a:r>
            <a:r>
              <a:rPr lang="en-US" sz="1749" b="1" u="sng" dirty="0">
                <a:latin typeface="Gill Sans Nova Light (Body)"/>
                <a:ea typeface="+mn-lt"/>
                <a:cs typeface="Gill Sans Light" panose="020B0302020104020203" pitchFamily="34" charset="-79"/>
              </a:rPr>
              <a:t>three</a:t>
            </a:r>
            <a:r>
              <a:rPr lang="en-US" sz="1749" dirty="0">
                <a:latin typeface="Gill Sans Nova Light (Body)"/>
                <a:ea typeface="+mn-lt"/>
                <a:cs typeface="Gill Sans Light" panose="020B0302020104020203" pitchFamily="34" charset="-79"/>
              </a:rPr>
              <a:t> times after Fajr and Maghrib Salah</a:t>
            </a:r>
          </a:p>
          <a:p>
            <a:r>
              <a:rPr lang="en-US" sz="1749" dirty="0" err="1">
                <a:latin typeface="Gill Sans Nova Light (Body)"/>
                <a:ea typeface="+mn-lt"/>
                <a:cs typeface="Gill Sans Light" panose="020B0302020104020203" pitchFamily="34" charset="-79"/>
              </a:rPr>
              <a:t>Aayatul</a:t>
            </a:r>
            <a:r>
              <a:rPr lang="en-US" sz="1749" dirty="0">
                <a:latin typeface="Gill Sans Nova Light (Body)"/>
                <a:ea typeface="+mn-lt"/>
                <a:cs typeface="Gill Sans Light" panose="020B0302020104020203" pitchFamily="34" charset="-79"/>
              </a:rPr>
              <a:t> </a:t>
            </a:r>
            <a:r>
              <a:rPr lang="en-US" sz="1749" dirty="0" err="1">
                <a:latin typeface="Gill Sans Nova Light (Body)"/>
                <a:ea typeface="+mn-lt"/>
                <a:cs typeface="Gill Sans Light" panose="020B0302020104020203" pitchFamily="34" charset="-79"/>
              </a:rPr>
              <a:t>kursee</a:t>
            </a:r>
            <a:endParaRPr lang="en-US" sz="1749" dirty="0">
              <a:latin typeface="Gill Sans Nova Light (Body)"/>
              <a:ea typeface="+mn-lt"/>
              <a:cs typeface="Gill Sans Light" panose="020B0302020104020203" pitchFamily="34" charset="-79"/>
            </a:endParaRPr>
          </a:p>
          <a:p>
            <a:r>
              <a:rPr lang="en-US" sz="1749" dirty="0">
                <a:latin typeface="Gill Sans Nova Light (Body)"/>
                <a:ea typeface="+mn-lt"/>
                <a:cs typeface="Gill Sans Light" panose="020B0302020104020203" pitchFamily="34" charset="-79"/>
              </a:rPr>
              <a:t>Sura Al-Ikhlas</a:t>
            </a:r>
          </a:p>
          <a:p>
            <a:r>
              <a:rPr lang="en-US" sz="1749" dirty="0">
                <a:latin typeface="Gill Sans Nova Light (Body)"/>
                <a:ea typeface="+mn-lt"/>
                <a:cs typeface="Gill Sans Light" panose="020B0302020104020203" pitchFamily="34" charset="-79"/>
              </a:rPr>
              <a:t>Sura Al-Falaq</a:t>
            </a:r>
          </a:p>
          <a:p>
            <a:r>
              <a:rPr lang="en-US" sz="1749" dirty="0">
                <a:latin typeface="Gill Sans Nova Light (Body)"/>
                <a:ea typeface="+mn-lt"/>
                <a:cs typeface="Gill Sans Light" panose="020B0302020104020203" pitchFamily="34" charset="-79"/>
              </a:rPr>
              <a:t>Sura An-Nas</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a:xfrm>
            <a:off x="4375717" y="2036618"/>
            <a:ext cx="3434226" cy="369588"/>
          </a:xfrm>
        </p:spPr>
        <p:txBody>
          <a:bodyPr>
            <a:normAutofit/>
          </a:bodyPr>
          <a:lstStyle/>
          <a:p>
            <a:r>
              <a:rPr lang="en-GB" b="1">
                <a:latin typeface="Gill Sans Nova Light (Body)"/>
                <a:cs typeface="+mn-lt"/>
              </a:rPr>
              <a:t>After </a:t>
            </a:r>
            <a:r>
              <a:rPr lang="en-GB" b="1" err="1">
                <a:latin typeface="Gill Sans Nova Light (Body)"/>
                <a:cs typeface="+mn-lt"/>
              </a:rPr>
              <a:t>Fajr</a:t>
            </a:r>
            <a:r>
              <a:rPr lang="en-GB" b="1">
                <a:latin typeface="Gill Sans Nova Light (Body)"/>
                <a:cs typeface="+mn-lt"/>
              </a:rPr>
              <a:t> read 3 times</a:t>
            </a: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a:xfrm>
            <a:off x="4375717" y="2752129"/>
            <a:ext cx="3434226" cy="3305485"/>
          </a:xfrm>
        </p:spPr>
        <p:txBody>
          <a:bodyPr>
            <a:noAutofit/>
          </a:bodyPr>
          <a:lstStyle/>
          <a:p>
            <a:pPr lvl="0">
              <a:lnSpc>
                <a:spcPct val="100000"/>
              </a:lnSpc>
            </a:pPr>
            <a:r>
              <a:rPr lang="en-GB" sz="1749">
                <a:latin typeface="Gill Sans Nova Light (Body)"/>
              </a:rPr>
              <a:t>Subhan-</a:t>
            </a:r>
            <a:r>
              <a:rPr lang="en-GB" sz="1749" err="1">
                <a:latin typeface="Gill Sans Nova Light (Body)"/>
              </a:rPr>
              <a:t>Allahi</a:t>
            </a:r>
            <a:r>
              <a:rPr lang="en-GB" sz="1749">
                <a:latin typeface="Gill Sans Nova Light (Body)"/>
              </a:rPr>
              <a:t> </a:t>
            </a:r>
            <a:r>
              <a:rPr lang="en-GB" sz="1749" err="1">
                <a:latin typeface="Gill Sans Nova Light (Body)"/>
              </a:rPr>
              <a:t>wa</a:t>
            </a:r>
            <a:r>
              <a:rPr lang="en-GB" sz="1749">
                <a:latin typeface="Gill Sans Nova Light (Body)"/>
              </a:rPr>
              <a:t> </a:t>
            </a:r>
            <a:r>
              <a:rPr lang="en-GB" sz="1749" err="1">
                <a:latin typeface="Gill Sans Nova Light (Body)"/>
              </a:rPr>
              <a:t>Bihamdihi</a:t>
            </a:r>
            <a:r>
              <a:rPr lang="en-GB" sz="1749">
                <a:latin typeface="Gill Sans Nova Light (Body)"/>
              </a:rPr>
              <a:t> (Glory be to Allah and praise be to You)</a:t>
            </a:r>
          </a:p>
          <a:p>
            <a:pPr lvl="0">
              <a:lnSpc>
                <a:spcPct val="100000"/>
              </a:lnSpc>
            </a:pPr>
            <a:r>
              <a:rPr lang="en-GB" sz="1749" err="1">
                <a:latin typeface="Gill Sans Nova Light (Body)"/>
              </a:rPr>
              <a:t>Adada</a:t>
            </a:r>
            <a:r>
              <a:rPr lang="en-GB" sz="1749">
                <a:latin typeface="Gill Sans Nova Light (Body)"/>
              </a:rPr>
              <a:t> </a:t>
            </a:r>
            <a:r>
              <a:rPr lang="en-GB" sz="1749" err="1">
                <a:latin typeface="Gill Sans Nova Light (Body)"/>
              </a:rPr>
              <a:t>Khalqihi</a:t>
            </a:r>
            <a:r>
              <a:rPr lang="en-GB" sz="1749">
                <a:latin typeface="Gill Sans Nova Light (Body)"/>
              </a:rPr>
              <a:t> (Equivalent to the number of His creation)</a:t>
            </a:r>
          </a:p>
          <a:p>
            <a:pPr lvl="0">
              <a:lnSpc>
                <a:spcPct val="100000"/>
              </a:lnSpc>
            </a:pPr>
            <a:r>
              <a:rPr lang="en-GB" sz="1749" err="1">
                <a:latin typeface="Gill Sans Nova Light (Body)"/>
              </a:rPr>
              <a:t>Wa</a:t>
            </a:r>
            <a:r>
              <a:rPr lang="en-GB" sz="1749">
                <a:latin typeface="Gill Sans Nova Light (Body)"/>
              </a:rPr>
              <a:t> </a:t>
            </a:r>
            <a:r>
              <a:rPr lang="en-GB" sz="1749" err="1">
                <a:latin typeface="Gill Sans Nova Light (Body)"/>
              </a:rPr>
              <a:t>rida</a:t>
            </a:r>
            <a:r>
              <a:rPr lang="en-GB" sz="1749">
                <a:latin typeface="Gill Sans Nova Light (Body)"/>
              </a:rPr>
              <a:t> </a:t>
            </a:r>
            <a:r>
              <a:rPr lang="en-GB" sz="1749" err="1">
                <a:latin typeface="Gill Sans Nova Light (Body)"/>
              </a:rPr>
              <a:t>nafsihi</a:t>
            </a:r>
            <a:r>
              <a:rPr lang="en-GB" sz="1749">
                <a:latin typeface="Gill Sans Nova Light (Body)"/>
              </a:rPr>
              <a:t> (until He is pleased)</a:t>
            </a:r>
          </a:p>
          <a:p>
            <a:pPr lvl="0">
              <a:lnSpc>
                <a:spcPct val="100000"/>
              </a:lnSpc>
            </a:pPr>
            <a:r>
              <a:rPr lang="en-GB" sz="1749" err="1">
                <a:latin typeface="Gill Sans Nova Light (Body)"/>
              </a:rPr>
              <a:t>Wa</a:t>
            </a:r>
            <a:r>
              <a:rPr lang="en-GB" sz="1749">
                <a:latin typeface="Gill Sans Nova Light (Body)"/>
              </a:rPr>
              <a:t> </a:t>
            </a:r>
            <a:r>
              <a:rPr lang="en-GB" sz="1749" err="1">
                <a:latin typeface="Gill Sans Nova Light (Body)"/>
              </a:rPr>
              <a:t>zinatah</a:t>
            </a:r>
            <a:r>
              <a:rPr lang="en-GB" sz="1749">
                <a:latin typeface="Gill Sans Nova Light (Body)"/>
              </a:rPr>
              <a:t> </a:t>
            </a:r>
            <a:r>
              <a:rPr lang="en-GB" sz="1749" err="1">
                <a:latin typeface="Gill Sans Nova Light (Body)"/>
              </a:rPr>
              <a:t>arshihi</a:t>
            </a:r>
            <a:r>
              <a:rPr lang="en-GB" sz="1749">
                <a:latin typeface="Gill Sans Nova Light (Body)"/>
              </a:rPr>
              <a:t> (To the weight of His throne)</a:t>
            </a:r>
          </a:p>
          <a:p>
            <a:pPr lvl="0">
              <a:lnSpc>
                <a:spcPct val="100000"/>
              </a:lnSpc>
            </a:pPr>
            <a:r>
              <a:rPr lang="en-GB" sz="1749" err="1">
                <a:latin typeface="Gill Sans Nova Light (Body)"/>
              </a:rPr>
              <a:t>Wa</a:t>
            </a:r>
            <a:r>
              <a:rPr lang="en-GB" sz="1749">
                <a:latin typeface="Gill Sans Nova Light (Body)"/>
              </a:rPr>
              <a:t> </a:t>
            </a:r>
            <a:r>
              <a:rPr lang="en-GB" sz="1749" err="1">
                <a:latin typeface="Gill Sans Nova Light (Body)"/>
              </a:rPr>
              <a:t>midada</a:t>
            </a:r>
            <a:r>
              <a:rPr lang="en-GB" sz="1749">
                <a:latin typeface="Gill Sans Nova Light (Body)"/>
              </a:rPr>
              <a:t> </a:t>
            </a:r>
            <a:r>
              <a:rPr lang="en-GB" sz="1749" err="1">
                <a:latin typeface="Gill Sans Nova Light (Body)"/>
              </a:rPr>
              <a:t>kalimatihi</a:t>
            </a:r>
            <a:r>
              <a:rPr lang="en-GB" sz="1749">
                <a:latin typeface="Gill Sans Nova Light (Body)"/>
              </a:rPr>
              <a:t> (Equivalent to His infinite words).</a:t>
            </a:r>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a:xfrm>
            <a:off x="7914818" y="2036618"/>
            <a:ext cx="3434226" cy="369588"/>
          </a:xfrm>
        </p:spPr>
        <p:txBody>
          <a:bodyPr>
            <a:normAutofit/>
          </a:bodyPr>
          <a:lstStyle/>
          <a:p>
            <a:r>
              <a:rPr lang="en-GB" b="1">
                <a:latin typeface="Gill Sans Nova Light (Body)"/>
                <a:cs typeface="+mn-lt"/>
              </a:rPr>
              <a:t>After every </a:t>
            </a:r>
            <a:r>
              <a:rPr lang="en-GB" b="1" err="1">
                <a:latin typeface="Gill Sans Nova Light (Body)"/>
                <a:cs typeface="+mn-lt"/>
              </a:rPr>
              <a:t>Fardh</a:t>
            </a:r>
            <a:r>
              <a:rPr lang="en-GB" b="1">
                <a:latin typeface="Gill Sans Nova Light (Body)"/>
                <a:cs typeface="+mn-lt"/>
              </a:rPr>
              <a:t> Salah read</a:t>
            </a:r>
            <a:endParaRPr lang="en-US" b="1">
              <a:latin typeface="Gill Sans Nova Light (Body)"/>
              <a:cs typeface="+mn-lt"/>
            </a:endParaRP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a:xfrm>
            <a:off x="7914818" y="2752132"/>
            <a:ext cx="3434226" cy="3305485"/>
          </a:xfrm>
        </p:spPr>
        <p:txBody>
          <a:bodyPr>
            <a:noAutofit/>
          </a:bodyPr>
          <a:lstStyle/>
          <a:p>
            <a:pPr lvl="0">
              <a:lnSpc>
                <a:spcPct val="100000"/>
              </a:lnSpc>
            </a:pPr>
            <a:r>
              <a:rPr lang="en-GB" sz="1750">
                <a:latin typeface="Gill Sans Nova Light (Body)"/>
              </a:rPr>
              <a:t>Sub-</a:t>
            </a:r>
            <a:r>
              <a:rPr lang="en-GB" sz="1750" err="1">
                <a:latin typeface="Gill Sans Nova Light (Body)"/>
              </a:rPr>
              <a:t>haa</a:t>
            </a:r>
            <a:r>
              <a:rPr lang="en-GB" sz="1750">
                <a:latin typeface="Gill Sans Nova Light (Body)"/>
              </a:rPr>
              <a:t>-</a:t>
            </a:r>
            <a:r>
              <a:rPr lang="en-GB" sz="1750" err="1">
                <a:latin typeface="Gill Sans Nova Light (Body)"/>
              </a:rPr>
              <a:t>nal-laah</a:t>
            </a:r>
            <a:r>
              <a:rPr lang="en-GB" sz="1750">
                <a:latin typeface="Gill Sans Nova Light (Body)"/>
              </a:rPr>
              <a:t> (Glory be to Allah), read 33 times</a:t>
            </a:r>
          </a:p>
          <a:p>
            <a:pPr lvl="0">
              <a:lnSpc>
                <a:spcPct val="100000"/>
              </a:lnSpc>
            </a:pPr>
            <a:r>
              <a:rPr lang="en-GB" sz="1750">
                <a:latin typeface="Gill Sans Nova Light (Body)"/>
              </a:rPr>
              <a:t>Al-ham-du-</a:t>
            </a:r>
            <a:r>
              <a:rPr lang="en-GB" sz="1750" err="1">
                <a:latin typeface="Gill Sans Nova Light (Body)"/>
              </a:rPr>
              <a:t>lil</a:t>
            </a:r>
            <a:r>
              <a:rPr lang="en-GB" sz="1750">
                <a:latin typeface="Gill Sans Nova Light (Body)"/>
              </a:rPr>
              <a:t>-</a:t>
            </a:r>
            <a:r>
              <a:rPr lang="en-GB" sz="1750" err="1">
                <a:latin typeface="Gill Sans Nova Light (Body)"/>
              </a:rPr>
              <a:t>laah</a:t>
            </a:r>
            <a:r>
              <a:rPr lang="en-GB" sz="1750">
                <a:latin typeface="Gill Sans Nova Light (Body)"/>
              </a:rPr>
              <a:t> (All praise be to Allah), read 33 times</a:t>
            </a:r>
          </a:p>
          <a:p>
            <a:pPr lvl="0">
              <a:lnSpc>
                <a:spcPct val="100000"/>
              </a:lnSpc>
            </a:pPr>
            <a:r>
              <a:rPr lang="en-GB" sz="1750">
                <a:latin typeface="Gill Sans Nova Light (Body)"/>
              </a:rPr>
              <a:t>Al-</a:t>
            </a:r>
            <a:r>
              <a:rPr lang="en-GB" sz="1750" err="1">
                <a:latin typeface="Gill Sans Nova Light (Body)"/>
              </a:rPr>
              <a:t>laahu</a:t>
            </a:r>
            <a:r>
              <a:rPr lang="en-GB" sz="1750">
                <a:latin typeface="Gill Sans Nova Light (Body)"/>
              </a:rPr>
              <a:t> Akbar (Allah is the greatest), read 34 times</a:t>
            </a:r>
            <a:endParaRPr lang="en-GB" sz="1750">
              <a:latin typeface="Gill Sans Nova Light (Body)"/>
              <a:cs typeface="Gill Sans Light" panose="020B0302020104020203" pitchFamily="34" charset="-79"/>
            </a:endParaRPr>
          </a:p>
          <a:p>
            <a:pPr lvl="0">
              <a:lnSpc>
                <a:spcPct val="100000"/>
              </a:lnSpc>
            </a:pPr>
            <a:r>
              <a:rPr lang="en-GB" sz="1750">
                <a:latin typeface="Gill Sans Nova Light (Body)"/>
                <a:cs typeface="Gill Sans Light" panose="020B0302020104020203" pitchFamily="34" charset="-79"/>
              </a:rPr>
              <a:t>Or </a:t>
            </a:r>
            <a:r>
              <a:rPr lang="en-GB" sz="1750" b="1">
                <a:latin typeface="Gill Sans Nova Light (Body)"/>
                <a:cs typeface="Gill Sans Light" panose="020B0302020104020203" pitchFamily="34" charset="-79"/>
              </a:rPr>
              <a:t>read them 10 times each</a:t>
            </a:r>
          </a:p>
          <a:p>
            <a:pPr>
              <a:lnSpc>
                <a:spcPct val="100000"/>
              </a:lnSpc>
            </a:pPr>
            <a:r>
              <a:rPr lang="en-GB" sz="1750">
                <a:latin typeface="Gill Sans Nova Light (Body)"/>
                <a:cs typeface="Gill Sans Light" panose="020B0302020104020203" pitchFamily="34" charset="-79"/>
              </a:rPr>
              <a:t>Add </a:t>
            </a:r>
            <a:r>
              <a:rPr lang="en-GB" sz="1750" b="0" err="1">
                <a:latin typeface="Gill Sans Nova Light (Body)"/>
                <a:cs typeface="Arial" panose="020B0604020202020204" pitchFamily="34" charset="0"/>
              </a:rPr>
              <a:t>Laa-ilaaha</a:t>
            </a:r>
            <a:r>
              <a:rPr lang="en-GB" sz="1750" b="0">
                <a:latin typeface="Gill Sans Nova Light (Body)"/>
                <a:cs typeface="Arial" panose="020B0604020202020204" pitchFamily="34" charset="0"/>
              </a:rPr>
              <a:t> il-</a:t>
            </a:r>
            <a:r>
              <a:rPr lang="en-GB" sz="1750" b="0" err="1">
                <a:latin typeface="Gill Sans Nova Light (Body)"/>
                <a:cs typeface="Arial" panose="020B0604020202020204" pitchFamily="34" charset="0"/>
              </a:rPr>
              <a:t>lal</a:t>
            </a:r>
            <a:r>
              <a:rPr lang="en-GB" sz="1750" b="0">
                <a:latin typeface="Gill Sans Nova Light (Body)"/>
                <a:cs typeface="Arial" panose="020B0604020202020204" pitchFamily="34" charset="0"/>
              </a:rPr>
              <a:t>-</a:t>
            </a:r>
            <a:r>
              <a:rPr lang="en-GB" sz="1750" b="0" err="1">
                <a:latin typeface="Gill Sans Nova Light (Body)"/>
                <a:cs typeface="Arial" panose="020B0604020202020204" pitchFamily="34" charset="0"/>
              </a:rPr>
              <a:t>laah</a:t>
            </a:r>
            <a:r>
              <a:rPr lang="en-GB" sz="1750" b="0">
                <a:latin typeface="Gill Sans Nova Light (Body)"/>
                <a:cs typeface="Arial" panose="020B0604020202020204" pitchFamily="34" charset="0"/>
              </a:rPr>
              <a:t> or </a:t>
            </a:r>
            <a:r>
              <a:rPr lang="en-GB" sz="1750" b="0" err="1">
                <a:latin typeface="Gill Sans Nova Light (Body)"/>
                <a:cs typeface="Arial" panose="020B0604020202020204" pitchFamily="34" charset="0"/>
              </a:rPr>
              <a:t>Laa-ilaaha</a:t>
            </a:r>
            <a:r>
              <a:rPr lang="en-GB" sz="1750" b="0">
                <a:latin typeface="Gill Sans Nova Light (Body)"/>
                <a:cs typeface="Arial" panose="020B0604020202020204" pitchFamily="34" charset="0"/>
              </a:rPr>
              <a:t> il-</a:t>
            </a:r>
            <a:r>
              <a:rPr lang="en-GB" sz="1750" b="0" err="1">
                <a:latin typeface="Gill Sans Nova Light (Body)"/>
                <a:cs typeface="Arial" panose="020B0604020202020204" pitchFamily="34" charset="0"/>
              </a:rPr>
              <a:t>lal</a:t>
            </a:r>
            <a:r>
              <a:rPr lang="en-GB" sz="1750" b="0">
                <a:latin typeface="Gill Sans Nova Light (Body)"/>
                <a:cs typeface="Arial" panose="020B0604020202020204" pitchFamily="34" charset="0"/>
              </a:rPr>
              <a:t>-</a:t>
            </a:r>
            <a:r>
              <a:rPr lang="en-GB" sz="1750" b="0" err="1">
                <a:latin typeface="Gill Sans Nova Light (Body)"/>
                <a:cs typeface="Arial" panose="020B0604020202020204" pitchFamily="34" charset="0"/>
              </a:rPr>
              <a:t>laahu</a:t>
            </a:r>
            <a:r>
              <a:rPr lang="en-GB" sz="1750" b="0">
                <a:latin typeface="Gill Sans Nova Light (Body)"/>
                <a:cs typeface="Arial" panose="020B0604020202020204" pitchFamily="34" charset="0"/>
              </a:rPr>
              <a:t> </a:t>
            </a:r>
            <a:r>
              <a:rPr lang="en-GB" sz="1750" b="0" err="1">
                <a:latin typeface="Gill Sans Nova Light (Body)"/>
                <a:cs typeface="Arial" panose="020B0604020202020204" pitchFamily="34" charset="0"/>
              </a:rPr>
              <a:t>Muhammadur</a:t>
            </a:r>
            <a:r>
              <a:rPr lang="en-GB" sz="1750" b="0">
                <a:latin typeface="Gill Sans Nova Light (Body)"/>
                <a:cs typeface="Arial" panose="020B0604020202020204" pitchFamily="34" charset="0"/>
              </a:rPr>
              <a:t> </a:t>
            </a:r>
            <a:r>
              <a:rPr lang="en-GB" sz="1750" b="0" err="1">
                <a:latin typeface="Gill Sans Nova Light (Body)"/>
                <a:cs typeface="Arial" panose="020B0604020202020204" pitchFamily="34" charset="0"/>
              </a:rPr>
              <a:t>rasoo-lul-laah</a:t>
            </a:r>
            <a:r>
              <a:rPr lang="en-GB" sz="1750" b="0">
                <a:latin typeface="Gill Sans Nova Light (Body)"/>
                <a:cs typeface="Arial" panose="020B0604020202020204" pitchFamily="34" charset="0"/>
              </a:rPr>
              <a:t> </a:t>
            </a:r>
            <a:r>
              <a:rPr lang="en-GB" sz="1600">
                <a:latin typeface="Gill Sans Nova Light (Body)"/>
              </a:rPr>
              <a:t>(</a:t>
            </a:r>
            <a:r>
              <a:rPr lang="ar-AE" sz="1600" b="0" i="0">
                <a:effectLst/>
                <a:latin typeface="Google Sans"/>
              </a:rPr>
              <a:t>ﷺ</a:t>
            </a:r>
            <a:r>
              <a:rPr lang="en-GB" sz="1600">
                <a:latin typeface="Gill Sans Nova Light (Body)"/>
              </a:rPr>
              <a:t>)</a:t>
            </a:r>
            <a:r>
              <a:rPr lang="en-GB" sz="1750">
                <a:latin typeface="Gill Sans Nova Light (Body)"/>
                <a:cs typeface="Arial" panose="020B0604020202020204" pitchFamily="34" charset="0"/>
              </a:rPr>
              <a:t> to your dhikr.</a:t>
            </a:r>
            <a:endParaRPr lang="en-GB" sz="1750" b="0">
              <a:latin typeface="Gill Sans Nova Light (Body)"/>
            </a:endParaRPr>
          </a:p>
        </p:txBody>
      </p:sp>
      <p:sp>
        <p:nvSpPr>
          <p:cNvPr id="7" name="TextBox 6">
            <a:extLst>
              <a:ext uri="{FF2B5EF4-FFF2-40B4-BE49-F238E27FC236}">
                <a16:creationId xmlns:a16="http://schemas.microsoft.com/office/drawing/2014/main" id="{9C3B3C06-9410-F7F1-5152-520F7263C83A}"/>
              </a:ext>
            </a:extLst>
          </p:cNvPr>
          <p:cNvSpPr txBox="1"/>
          <p:nvPr/>
        </p:nvSpPr>
        <p:spPr>
          <a:xfrm>
            <a:off x="11625943" y="6380703"/>
            <a:ext cx="426357" cy="369332"/>
          </a:xfrm>
          <a:prstGeom prst="rect">
            <a:avLst/>
          </a:prstGeom>
          <a:noFill/>
        </p:spPr>
        <p:txBody>
          <a:bodyPr wrap="square" rtlCol="0">
            <a:spAutoFit/>
          </a:bodyPr>
          <a:lstStyle/>
          <a:p>
            <a:r>
              <a:rPr lang="en-GB" dirty="0"/>
              <a:t>31</a:t>
            </a:r>
          </a:p>
        </p:txBody>
      </p:sp>
    </p:spTree>
    <p:extLst>
      <p:ext uri="{BB962C8B-B14F-4D97-AF65-F5344CB8AC3E}">
        <p14:creationId xmlns:p14="http://schemas.microsoft.com/office/powerpoint/2010/main" val="973391451"/>
      </p:ext>
    </p:extLst>
  </p:cSld>
  <p:clrMapOvr>
    <a:masterClrMapping/>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normAutofit/>
          </a:bodyPr>
          <a:lstStyle/>
          <a:p>
            <a:r>
              <a:rPr lang="en-US">
                <a:latin typeface="Baskerville Old Face (Headings)"/>
              </a:rPr>
              <a:t>Top 3 tips for focusing in Salah</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839787" y="2039601"/>
            <a:ext cx="3434226" cy="716548"/>
          </a:xfrm>
        </p:spPr>
        <p:txBody>
          <a:bodyPr vert="horz" lIns="91440" tIns="45721" rIns="91440" bIns="45721" rtlCol="0" anchor="b">
            <a:normAutofit/>
          </a:bodyPr>
          <a:lstStyle/>
          <a:p>
            <a:r>
              <a:rPr lang="en-US" b="1">
                <a:latin typeface="Gill Sans Nova Light (Body)"/>
                <a:cs typeface="+mn-lt"/>
              </a:rPr>
              <a:t>Disconnect​ from worldly life  and tasks</a:t>
            </a:r>
            <a:endParaRPr lang="en-GB" b="1">
              <a:latin typeface="Gill Sans Nova Light (Body)"/>
              <a:cs typeface="+mn-lt"/>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839788" y="2848062"/>
            <a:ext cx="3434226" cy="2932588"/>
          </a:xfrm>
        </p:spPr>
        <p:txBody>
          <a:bodyPr>
            <a:normAutofit/>
          </a:bodyPr>
          <a:lstStyle/>
          <a:p>
            <a:pPr lvl="0">
              <a:lnSpc>
                <a:spcPct val="100000"/>
              </a:lnSpc>
            </a:pPr>
            <a:r>
              <a:rPr lang="en-US" sz="1801"/>
              <a:t>Clear your mind (or you’ll spend half of your Salah time trying to concentrate)</a:t>
            </a:r>
            <a:endParaRPr lang="en-GB" sz="1801"/>
          </a:p>
          <a:p>
            <a:pPr lvl="0">
              <a:lnSpc>
                <a:spcPct val="100000"/>
              </a:lnSpc>
            </a:pPr>
            <a:r>
              <a:rPr lang="en-US" sz="1801"/>
              <a:t>Sit down and read Dhikr 2 to 3 minutes before starting your Salah</a:t>
            </a:r>
            <a:endParaRPr lang="en-GB" sz="1801"/>
          </a:p>
          <a:p>
            <a:pPr lvl="0">
              <a:lnSpc>
                <a:spcPct val="100000"/>
              </a:lnSpc>
            </a:pPr>
            <a:r>
              <a:rPr lang="en-US" sz="1801"/>
              <a:t>Think about the meaning</a:t>
            </a:r>
            <a:r>
              <a:rPr lang="en-GB" sz="1801"/>
              <a:t>​ of what you’re reading.</a:t>
            </a:r>
          </a:p>
        </p:txBody>
      </p:sp>
      <p:sp>
        <p:nvSpPr>
          <p:cNvPr id="5" name="Text Placeholder 4">
            <a:extLst>
              <a:ext uri="{FF2B5EF4-FFF2-40B4-BE49-F238E27FC236}">
                <a16:creationId xmlns:a16="http://schemas.microsoft.com/office/drawing/2014/main" id="{8FD645B0-0A7B-7091-C8D6-E7D27FA25E51}"/>
              </a:ext>
            </a:extLst>
          </p:cNvPr>
          <p:cNvSpPr>
            <a:spLocks noGrp="1"/>
          </p:cNvSpPr>
          <p:nvPr>
            <p:ph type="body" sz="quarter" idx="3"/>
          </p:nvPr>
        </p:nvSpPr>
        <p:spPr>
          <a:xfrm>
            <a:off x="4378891" y="2039603"/>
            <a:ext cx="3434226" cy="427797"/>
          </a:xfrm>
        </p:spPr>
        <p:txBody>
          <a:bodyPr>
            <a:normAutofit/>
          </a:bodyPr>
          <a:lstStyle/>
          <a:p>
            <a:r>
              <a:rPr lang="en-US" b="1">
                <a:latin typeface="Gill Sans Nova Light (Body)"/>
                <a:cs typeface="+mn-lt"/>
              </a:rPr>
              <a:t>Slow down​ / Do not rush</a:t>
            </a:r>
            <a:r>
              <a:rPr lang="en-GB" b="1">
                <a:latin typeface="Gill Sans Nova Light (Body)"/>
                <a:cs typeface="+mn-lt"/>
              </a:rPr>
              <a:t>​</a:t>
            </a:r>
          </a:p>
        </p:txBody>
      </p:sp>
      <p:sp>
        <p:nvSpPr>
          <p:cNvPr id="6" name="Content Placeholder 5">
            <a:extLst>
              <a:ext uri="{FF2B5EF4-FFF2-40B4-BE49-F238E27FC236}">
                <a16:creationId xmlns:a16="http://schemas.microsoft.com/office/drawing/2014/main" id="{3C7B8494-23AF-BB4F-382C-D2B07675EBB6}"/>
              </a:ext>
            </a:extLst>
          </p:cNvPr>
          <p:cNvSpPr>
            <a:spLocks noGrp="1"/>
          </p:cNvSpPr>
          <p:nvPr>
            <p:ph sz="quarter" idx="4"/>
          </p:nvPr>
        </p:nvSpPr>
        <p:spPr>
          <a:xfrm>
            <a:off x="4378892" y="2848062"/>
            <a:ext cx="3434226" cy="2932588"/>
          </a:xfrm>
        </p:spPr>
        <p:txBody>
          <a:bodyPr>
            <a:noAutofit/>
          </a:bodyPr>
          <a:lstStyle/>
          <a:p>
            <a:pPr lvl="0">
              <a:lnSpc>
                <a:spcPct val="100000"/>
              </a:lnSpc>
            </a:pPr>
            <a:r>
              <a:rPr lang="en-US" sz="1801"/>
              <a:t>Take your time don’t rush</a:t>
            </a:r>
            <a:r>
              <a:rPr lang="en-GB" sz="1801"/>
              <a:t>​.</a:t>
            </a:r>
          </a:p>
          <a:p>
            <a:pPr lvl="0">
              <a:lnSpc>
                <a:spcPct val="100000"/>
              </a:lnSpc>
            </a:pPr>
            <a:r>
              <a:rPr lang="en-GB" sz="1801"/>
              <a:t>Did you know Sujud is on of the easiest way for “your head to be lower than your heart” so it can easily pump blood to your head</a:t>
            </a:r>
            <a:r>
              <a:rPr lang="en-US" sz="1801"/>
              <a:t>​</a:t>
            </a:r>
            <a:endParaRPr lang="en-GB" sz="1801"/>
          </a:p>
        </p:txBody>
      </p:sp>
      <p:sp>
        <p:nvSpPr>
          <p:cNvPr id="9" name="Text Placeholder 8">
            <a:extLst>
              <a:ext uri="{FF2B5EF4-FFF2-40B4-BE49-F238E27FC236}">
                <a16:creationId xmlns:a16="http://schemas.microsoft.com/office/drawing/2014/main" id="{F0CC0C3B-96FD-06F4-C3EC-91658544150B}"/>
              </a:ext>
            </a:extLst>
          </p:cNvPr>
          <p:cNvSpPr>
            <a:spLocks noGrp="1"/>
          </p:cNvSpPr>
          <p:nvPr>
            <p:ph type="body" sz="quarter" idx="13"/>
          </p:nvPr>
        </p:nvSpPr>
        <p:spPr>
          <a:xfrm>
            <a:off x="7917991" y="2039603"/>
            <a:ext cx="3434226" cy="427797"/>
          </a:xfrm>
        </p:spPr>
        <p:txBody>
          <a:bodyPr/>
          <a:lstStyle/>
          <a:p>
            <a:r>
              <a:rPr lang="en-US" b="1">
                <a:latin typeface="Gill Sans Nova Light (Body)"/>
                <a:cs typeface="+mn-lt"/>
              </a:rPr>
              <a:t>Learn the meanings</a:t>
            </a:r>
            <a:endParaRPr lang="en-GB" b="1">
              <a:latin typeface="Gill Sans Nova Light (Body)"/>
              <a:cs typeface="+mn-lt"/>
            </a:endParaRPr>
          </a:p>
        </p:txBody>
      </p:sp>
      <p:sp>
        <p:nvSpPr>
          <p:cNvPr id="10" name="Content Placeholder 9">
            <a:extLst>
              <a:ext uri="{FF2B5EF4-FFF2-40B4-BE49-F238E27FC236}">
                <a16:creationId xmlns:a16="http://schemas.microsoft.com/office/drawing/2014/main" id="{6E802B29-40B6-000C-8EDD-903910D08A61}"/>
              </a:ext>
            </a:extLst>
          </p:cNvPr>
          <p:cNvSpPr>
            <a:spLocks noGrp="1"/>
          </p:cNvSpPr>
          <p:nvPr>
            <p:ph sz="quarter" idx="14"/>
          </p:nvPr>
        </p:nvSpPr>
        <p:spPr>
          <a:xfrm>
            <a:off x="7917989" y="2848065"/>
            <a:ext cx="3513550" cy="3216846"/>
          </a:xfrm>
        </p:spPr>
        <p:txBody>
          <a:bodyPr>
            <a:noAutofit/>
          </a:bodyPr>
          <a:lstStyle/>
          <a:p>
            <a:pPr lvl="0">
              <a:lnSpc>
                <a:spcPct val="100000"/>
              </a:lnSpc>
            </a:pPr>
            <a:r>
              <a:rPr lang="en-GB" sz="1801"/>
              <a:t>Learn the meaning </a:t>
            </a:r>
            <a:r>
              <a:rPr lang="en-US" sz="1801"/>
              <a:t>of what you are reciting in Salah</a:t>
            </a:r>
            <a:r>
              <a:rPr lang="en-GB" sz="1801"/>
              <a:t>​</a:t>
            </a:r>
          </a:p>
          <a:p>
            <a:pPr lvl="0">
              <a:lnSpc>
                <a:spcPct val="100000"/>
              </a:lnSpc>
            </a:pPr>
            <a:r>
              <a:rPr lang="en-GB" sz="1801"/>
              <a:t>​</a:t>
            </a:r>
            <a:r>
              <a:rPr lang="en-US" sz="1801"/>
              <a:t>Start small, e.g. meaning of what you’re reciting in;</a:t>
            </a:r>
            <a:r>
              <a:rPr lang="en-GB" sz="1801"/>
              <a:t>​</a:t>
            </a:r>
          </a:p>
          <a:p>
            <a:pPr lvl="1">
              <a:lnSpc>
                <a:spcPct val="100000"/>
              </a:lnSpc>
            </a:pPr>
            <a:r>
              <a:rPr lang="en-US" sz="1801" err="1"/>
              <a:t>Rukoo</a:t>
            </a:r>
            <a:r>
              <a:rPr lang="en-US" sz="1801"/>
              <a:t> </a:t>
            </a:r>
            <a:r>
              <a:rPr lang="en-GB" sz="1801"/>
              <a:t>​</a:t>
            </a:r>
          </a:p>
          <a:p>
            <a:pPr lvl="1">
              <a:lnSpc>
                <a:spcPct val="100000"/>
              </a:lnSpc>
            </a:pPr>
            <a:r>
              <a:rPr lang="en-GB" sz="1801"/>
              <a:t>Sujud​</a:t>
            </a:r>
          </a:p>
          <a:p>
            <a:pPr lvl="1">
              <a:lnSpc>
                <a:spcPct val="100000"/>
              </a:lnSpc>
            </a:pPr>
            <a:r>
              <a:rPr lang="en-US" sz="1801"/>
              <a:t>Surah </a:t>
            </a:r>
            <a:r>
              <a:rPr lang="en-US" sz="1801" err="1"/>
              <a:t>Fatihah</a:t>
            </a:r>
            <a:endParaRPr lang="en-GB" sz="1801"/>
          </a:p>
          <a:p>
            <a:pPr lvl="1">
              <a:lnSpc>
                <a:spcPct val="100000"/>
              </a:lnSpc>
            </a:pPr>
            <a:r>
              <a:rPr lang="en-US" sz="1801"/>
              <a:t>Now, slowly learn the meaning of everything you’re reciting in Salah.</a:t>
            </a:r>
            <a:endParaRPr lang="en-GB" sz="1801"/>
          </a:p>
          <a:p>
            <a:pPr marL="0" indent="0">
              <a:buNone/>
            </a:pPr>
            <a:endParaRPr lang="en-US" sz="1801">
              <a:latin typeface="Gill Sans Nova Light" panose="020B0302020104020203" pitchFamily="34" charset="0"/>
              <a:cs typeface="Gill Sans Light" panose="020B0302020104020203" pitchFamily="34" charset="-79"/>
            </a:endParaRPr>
          </a:p>
        </p:txBody>
      </p:sp>
      <p:sp>
        <p:nvSpPr>
          <p:cNvPr id="7" name="TextBox 6">
            <a:extLst>
              <a:ext uri="{FF2B5EF4-FFF2-40B4-BE49-F238E27FC236}">
                <a16:creationId xmlns:a16="http://schemas.microsoft.com/office/drawing/2014/main" id="{BA84AA88-B6C6-65DD-76B2-2174B4DCE913}"/>
              </a:ext>
            </a:extLst>
          </p:cNvPr>
          <p:cNvSpPr txBox="1"/>
          <p:nvPr/>
        </p:nvSpPr>
        <p:spPr>
          <a:xfrm>
            <a:off x="11625943" y="6380703"/>
            <a:ext cx="426357" cy="369332"/>
          </a:xfrm>
          <a:prstGeom prst="rect">
            <a:avLst/>
          </a:prstGeom>
          <a:noFill/>
        </p:spPr>
        <p:txBody>
          <a:bodyPr wrap="square" rtlCol="0">
            <a:spAutoFit/>
          </a:bodyPr>
          <a:lstStyle/>
          <a:p>
            <a:r>
              <a:rPr lang="en-GB" dirty="0"/>
              <a:t>32</a:t>
            </a:r>
          </a:p>
        </p:txBody>
      </p:sp>
    </p:spTree>
    <p:extLst>
      <p:ext uri="{BB962C8B-B14F-4D97-AF65-F5344CB8AC3E}">
        <p14:creationId xmlns:p14="http://schemas.microsoft.com/office/powerpoint/2010/main" val="3563779819"/>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DD784-FCE9-3B11-3596-056D9F59BFFF}"/>
              </a:ext>
            </a:extLst>
          </p:cNvPr>
          <p:cNvSpPr>
            <a:spLocks noGrp="1"/>
          </p:cNvSpPr>
          <p:nvPr>
            <p:ph type="title"/>
          </p:nvPr>
        </p:nvSpPr>
        <p:spPr>
          <a:xfrm>
            <a:off x="1558518" y="0"/>
            <a:ext cx="3862966" cy="1325881"/>
          </a:xfrm>
        </p:spPr>
        <p:txBody>
          <a:bodyPr/>
          <a:lstStyle/>
          <a:p>
            <a:r>
              <a:rPr lang="en-GB"/>
              <a:t>Do’s and Don’ts</a:t>
            </a:r>
          </a:p>
        </p:txBody>
      </p:sp>
      <p:sp>
        <p:nvSpPr>
          <p:cNvPr id="5" name="Content Placeholder 4">
            <a:extLst>
              <a:ext uri="{FF2B5EF4-FFF2-40B4-BE49-F238E27FC236}">
                <a16:creationId xmlns:a16="http://schemas.microsoft.com/office/drawing/2014/main" id="{74BC8FF5-DD0C-2101-E64D-D8633502403F}"/>
              </a:ext>
            </a:extLst>
          </p:cNvPr>
          <p:cNvSpPr>
            <a:spLocks noGrp="1"/>
          </p:cNvSpPr>
          <p:nvPr>
            <p:ph sz="quarter" idx="4"/>
          </p:nvPr>
        </p:nvSpPr>
        <p:spPr>
          <a:xfrm>
            <a:off x="1641002" y="1082232"/>
            <a:ext cx="4982002" cy="4998757"/>
          </a:xfrm>
        </p:spPr>
        <p:txBody>
          <a:bodyPr>
            <a:noAutofit/>
          </a:bodyPr>
          <a:lstStyle/>
          <a:p>
            <a:pPr marL="342904" indent="-342904">
              <a:lnSpc>
                <a:spcPct val="160000"/>
              </a:lnSpc>
              <a:buFont typeface="Wingdings" panose="05000000000000000000" pitchFamily="2" charset="2"/>
              <a:buChar char="ü"/>
            </a:pPr>
            <a:r>
              <a:rPr lang="en-GB" sz="1801"/>
              <a:t>Keep your eyes in the place of Sujud while standing, at the toes in </a:t>
            </a:r>
            <a:r>
              <a:rPr lang="en-GB" sz="1801" err="1"/>
              <a:t>Rukoo</a:t>
            </a:r>
            <a:r>
              <a:rPr lang="en-GB" sz="1801"/>
              <a:t>, towards the lap while sitting down and at the shoulders when turning your head for Salaams</a:t>
            </a:r>
          </a:p>
          <a:p>
            <a:pPr marL="342904" indent="-342904">
              <a:lnSpc>
                <a:spcPct val="160000"/>
              </a:lnSpc>
              <a:buFont typeface="Wingdings" panose="05000000000000000000" pitchFamily="2" charset="2"/>
              <a:buChar char="ü"/>
            </a:pPr>
            <a:r>
              <a:rPr lang="en-GB" sz="1801"/>
              <a:t>If you make mistakes with the </a:t>
            </a:r>
            <a:r>
              <a:rPr lang="en-GB" sz="1801" err="1"/>
              <a:t>Waajib</a:t>
            </a:r>
            <a:r>
              <a:rPr lang="en-GB" sz="1801"/>
              <a:t> acts in Salah, then perform Sajdah </a:t>
            </a:r>
            <a:r>
              <a:rPr lang="en-GB" sz="1801" err="1"/>
              <a:t>Sahw</a:t>
            </a:r>
            <a:r>
              <a:rPr lang="en-GB" sz="1801"/>
              <a:t> (Sujud done for mistakes unknowingly); on the last rakat after </a:t>
            </a:r>
            <a:r>
              <a:rPr lang="en-GB" sz="1801" err="1"/>
              <a:t>Tashahud</a:t>
            </a:r>
            <a:r>
              <a:rPr lang="en-GB" sz="1801"/>
              <a:t> make salaam to the right only and perform two Sujud and then recite </a:t>
            </a:r>
            <a:r>
              <a:rPr lang="en-GB" sz="1801" err="1"/>
              <a:t>Tashahud</a:t>
            </a:r>
            <a:r>
              <a:rPr lang="en-GB" sz="1801"/>
              <a:t>, Durood, dua and salaams to complete your namaz</a:t>
            </a:r>
          </a:p>
        </p:txBody>
      </p:sp>
      <p:sp>
        <p:nvSpPr>
          <p:cNvPr id="4" name="Content Placeholder 4">
            <a:extLst>
              <a:ext uri="{FF2B5EF4-FFF2-40B4-BE49-F238E27FC236}">
                <a16:creationId xmlns:a16="http://schemas.microsoft.com/office/drawing/2014/main" id="{B1807371-B1FE-04FF-2E1B-860B7A2AD918}"/>
              </a:ext>
            </a:extLst>
          </p:cNvPr>
          <p:cNvSpPr txBox="1">
            <a:spLocks/>
          </p:cNvSpPr>
          <p:nvPr/>
        </p:nvSpPr>
        <p:spPr>
          <a:xfrm>
            <a:off x="6883464" y="1073089"/>
            <a:ext cx="4982002" cy="4998757"/>
          </a:xfrm>
          <a:prstGeom prst="rect">
            <a:avLst/>
          </a:prstGeom>
        </p:spPr>
        <p:txBody>
          <a:bodyPr vert="horz" lIns="91440" tIns="45721" rIns="91440" bIns="45721" rtlCol="0" anchor="t">
            <a:no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talk in Salah knowing or unknowingly, e.g. replying to Salaam (</a:t>
            </a:r>
            <a:r>
              <a:rPr lang="en-GB" sz="1801" b="1">
                <a:latin typeface="Gill Sans Nova Light (Body)"/>
              </a:rPr>
              <a:t>breaks salah</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fidget or play with clothes etc (</a:t>
            </a:r>
            <a:r>
              <a:rPr lang="en-GB" sz="1801" b="1" err="1">
                <a:latin typeface="Gill Sans Nova Light (Body)"/>
              </a:rPr>
              <a:t>Makrooh</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recite Quran by looking at Text (</a:t>
            </a:r>
            <a:r>
              <a:rPr lang="en-GB" sz="1801" b="1">
                <a:latin typeface="Gill Sans Nova Light (Body)"/>
              </a:rPr>
              <a:t>breaks salah</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make noise e.g. “AAH” or “OH” in pain (</a:t>
            </a:r>
            <a:r>
              <a:rPr lang="en-GB" sz="1801" b="1">
                <a:latin typeface="Gill Sans Nova Light (Body)"/>
              </a:rPr>
              <a:t>breaks salah</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laugh aloud in Salah (</a:t>
            </a:r>
            <a:r>
              <a:rPr lang="en-GB" sz="1801" b="1">
                <a:latin typeface="Gill Sans Nova Light (Body)"/>
              </a:rPr>
              <a:t>breaks salah &amp; wudu</a:t>
            </a:r>
            <a:r>
              <a:rPr lang="en-GB" sz="1801">
                <a:latin typeface="Gill Sans Nova Light (Body)"/>
              </a:rPr>
              <a:t>)</a:t>
            </a:r>
          </a:p>
          <a:p>
            <a:pPr marL="342904" indent="-342904">
              <a:lnSpc>
                <a:spcPct val="160000"/>
              </a:lnSpc>
              <a:buClr>
                <a:schemeClr val="accent2"/>
              </a:buClr>
              <a:buSzPct val="80000"/>
              <a:buFont typeface="Yu Gothic UI Semibold" panose="020B0700000000000000" pitchFamily="34" charset="-128"/>
              <a:buChar char="X"/>
            </a:pPr>
            <a:r>
              <a:rPr lang="en-GB" sz="1801">
                <a:latin typeface="Gill Sans Nova Light (Body)"/>
              </a:rPr>
              <a:t>Do not continue to perform Salah if you have the urge to urinate or pass stool (</a:t>
            </a:r>
            <a:r>
              <a:rPr lang="en-GB" sz="1801" b="1" err="1">
                <a:latin typeface="Gill Sans Nova Light (Body)"/>
              </a:rPr>
              <a:t>Makrooh</a:t>
            </a:r>
            <a:r>
              <a:rPr lang="en-GB" sz="1801" b="1">
                <a:latin typeface="Gill Sans Nova Light (Body)"/>
              </a:rPr>
              <a:t>)</a:t>
            </a:r>
            <a:endParaRPr lang="en-GB" sz="1801">
              <a:latin typeface="Gill Sans Nova Light (Body)"/>
            </a:endParaRPr>
          </a:p>
        </p:txBody>
      </p:sp>
      <p:sp>
        <p:nvSpPr>
          <p:cNvPr id="7" name="TextBox 6">
            <a:extLst>
              <a:ext uri="{FF2B5EF4-FFF2-40B4-BE49-F238E27FC236}">
                <a16:creationId xmlns:a16="http://schemas.microsoft.com/office/drawing/2014/main" id="{0C48049A-4B5D-DEE3-F4FC-A5CE9C267B58}"/>
              </a:ext>
            </a:extLst>
          </p:cNvPr>
          <p:cNvSpPr txBox="1"/>
          <p:nvPr/>
        </p:nvSpPr>
        <p:spPr>
          <a:xfrm>
            <a:off x="11625943" y="6380703"/>
            <a:ext cx="426357" cy="369332"/>
          </a:xfrm>
          <a:prstGeom prst="rect">
            <a:avLst/>
          </a:prstGeom>
          <a:noFill/>
        </p:spPr>
        <p:txBody>
          <a:bodyPr wrap="square" rtlCol="0">
            <a:spAutoFit/>
          </a:bodyPr>
          <a:lstStyle/>
          <a:p>
            <a:r>
              <a:rPr lang="en-GB" dirty="0"/>
              <a:t>33</a:t>
            </a:r>
          </a:p>
        </p:txBody>
      </p:sp>
    </p:spTree>
    <p:extLst>
      <p:ext uri="{BB962C8B-B14F-4D97-AF65-F5344CB8AC3E}">
        <p14:creationId xmlns:p14="http://schemas.microsoft.com/office/powerpoint/2010/main" val="2600276549"/>
      </p:ext>
    </p:extLst>
  </p:cSld>
  <p:clrMapOvr>
    <a:masterClrMapping/>
  </p:clrMapOvr>
  <p:extLst>
    <p:ext uri="{6950BFC3-D8DA-4A85-94F7-54DA5524770B}">
      <p188:commentRel xmlns:p188="http://schemas.microsoft.com/office/powerpoint/2018/8/main" r:id="rId3"/>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701718" y="352276"/>
            <a:ext cx="10515600" cy="1133856"/>
          </a:xfrm>
        </p:spPr>
        <p:txBody>
          <a:bodyPr/>
          <a:lstStyle/>
          <a:p>
            <a:r>
              <a:rPr lang="en-US">
                <a:latin typeface="Baskerville Old Face (Headings)"/>
              </a:rPr>
              <a:t>Activities 1of 2</a:t>
            </a:r>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1930736174"/>
              </p:ext>
            </p:extLst>
          </p:nvPr>
        </p:nvGraphicFramePr>
        <p:xfrm>
          <a:off x="816738" y="2675312"/>
          <a:ext cx="10434834" cy="3766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1" name="Group 20">
            <a:extLst>
              <a:ext uri="{FF2B5EF4-FFF2-40B4-BE49-F238E27FC236}">
                <a16:creationId xmlns:a16="http://schemas.microsoft.com/office/drawing/2014/main" id="{16105962-3B20-E4BE-DEE8-BA96B95219DB}"/>
              </a:ext>
            </a:extLst>
          </p:cNvPr>
          <p:cNvGrpSpPr/>
          <p:nvPr/>
        </p:nvGrpSpPr>
        <p:grpSpPr>
          <a:xfrm>
            <a:off x="921614" y="3280514"/>
            <a:ext cx="686718" cy="680114"/>
            <a:chOff x="3268301" y="2886665"/>
            <a:chExt cx="530645" cy="525542"/>
          </a:xfrm>
        </p:grpSpPr>
        <p:sp>
          <p:nvSpPr>
            <p:cNvPr id="20" name="Oval 19">
              <a:extLst>
                <a:ext uri="{FF2B5EF4-FFF2-40B4-BE49-F238E27FC236}">
                  <a16:creationId xmlns:a16="http://schemas.microsoft.com/office/drawing/2014/main" id="{0B5331AE-8F73-DB2A-AF53-650DF3D88D23}"/>
                </a:ext>
              </a:extLst>
            </p:cNvPr>
            <p:cNvSpPr/>
            <p:nvPr/>
          </p:nvSpPr>
          <p:spPr>
            <a:xfrm>
              <a:off x="3268301" y="2886665"/>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2" name="Graphic 11" descr="Handwashing outline">
              <a:extLst>
                <a:ext uri="{FF2B5EF4-FFF2-40B4-BE49-F238E27FC236}">
                  <a16:creationId xmlns:a16="http://schemas.microsoft.com/office/drawing/2014/main" id="{3EF4885F-5DD4-F998-4AA5-782C780339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91739" y="2918805"/>
              <a:ext cx="454698" cy="454698"/>
            </a:xfrm>
            <a:prstGeom prst="rect">
              <a:avLst/>
            </a:prstGeom>
          </p:spPr>
        </p:pic>
      </p:grpSp>
      <p:grpSp>
        <p:nvGrpSpPr>
          <p:cNvPr id="19" name="Group 18">
            <a:extLst>
              <a:ext uri="{FF2B5EF4-FFF2-40B4-BE49-F238E27FC236}">
                <a16:creationId xmlns:a16="http://schemas.microsoft.com/office/drawing/2014/main" id="{FAA4BDDD-7538-6AD3-7CD7-B152CA72E922}"/>
              </a:ext>
            </a:extLst>
          </p:cNvPr>
          <p:cNvGrpSpPr/>
          <p:nvPr/>
        </p:nvGrpSpPr>
        <p:grpSpPr>
          <a:xfrm>
            <a:off x="921615" y="5245944"/>
            <a:ext cx="686718" cy="680114"/>
            <a:chOff x="294805" y="2855543"/>
            <a:chExt cx="530645" cy="525542"/>
          </a:xfrm>
        </p:grpSpPr>
        <p:sp>
          <p:nvSpPr>
            <p:cNvPr id="28" name="Oval 27">
              <a:extLst>
                <a:ext uri="{FF2B5EF4-FFF2-40B4-BE49-F238E27FC236}">
                  <a16:creationId xmlns:a16="http://schemas.microsoft.com/office/drawing/2014/main" id="{C85DE8C6-C722-7BA1-B54B-571650C87DEB}"/>
                </a:ext>
              </a:extLst>
            </p:cNvPr>
            <p:cNvSpPr/>
            <p:nvPr/>
          </p:nvSpPr>
          <p:spPr>
            <a:xfrm>
              <a:off x="294805" y="2855543"/>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7" name="Graphic 16" descr="Shower with solid fill">
              <a:extLst>
                <a:ext uri="{FF2B5EF4-FFF2-40B4-BE49-F238E27FC236}">
                  <a16:creationId xmlns:a16="http://schemas.microsoft.com/office/drawing/2014/main" id="{77ED11A0-4253-17CF-24E0-9B91F8E79A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38589" y="2886665"/>
              <a:ext cx="443076" cy="443076"/>
            </a:xfrm>
            <a:prstGeom prst="rect">
              <a:avLst/>
            </a:prstGeom>
          </p:spPr>
        </p:pic>
      </p:grpSp>
      <p:sp>
        <p:nvSpPr>
          <p:cNvPr id="3" name="TextBox 2">
            <a:extLst>
              <a:ext uri="{FF2B5EF4-FFF2-40B4-BE49-F238E27FC236}">
                <a16:creationId xmlns:a16="http://schemas.microsoft.com/office/drawing/2014/main" id="{14181665-6E02-CC7D-B6C4-1422B9B13E86}"/>
              </a:ext>
            </a:extLst>
          </p:cNvPr>
          <p:cNvSpPr txBox="1"/>
          <p:nvPr/>
        </p:nvSpPr>
        <p:spPr>
          <a:xfrm>
            <a:off x="11625943" y="6380703"/>
            <a:ext cx="426357" cy="369332"/>
          </a:xfrm>
          <a:prstGeom prst="rect">
            <a:avLst/>
          </a:prstGeom>
          <a:noFill/>
        </p:spPr>
        <p:txBody>
          <a:bodyPr wrap="square" rtlCol="0">
            <a:spAutoFit/>
          </a:bodyPr>
          <a:lstStyle/>
          <a:p>
            <a:r>
              <a:rPr lang="en-GB" dirty="0"/>
              <a:t>34</a:t>
            </a:r>
          </a:p>
        </p:txBody>
      </p:sp>
    </p:spTree>
    <p:extLst>
      <p:ext uri="{BB962C8B-B14F-4D97-AF65-F5344CB8AC3E}">
        <p14:creationId xmlns:p14="http://schemas.microsoft.com/office/powerpoint/2010/main" val="1910385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DC4AE-C2C4-A814-CC59-BD002AEF46FC}"/>
              </a:ext>
            </a:extLst>
          </p:cNvPr>
          <p:cNvSpPr>
            <a:spLocks noGrp="1"/>
          </p:cNvSpPr>
          <p:nvPr>
            <p:ph type="title"/>
          </p:nvPr>
        </p:nvSpPr>
        <p:spPr>
          <a:xfrm>
            <a:off x="701718" y="352276"/>
            <a:ext cx="10515600" cy="1133856"/>
          </a:xfrm>
        </p:spPr>
        <p:txBody>
          <a:bodyPr/>
          <a:lstStyle/>
          <a:p>
            <a:r>
              <a:rPr lang="en-US">
                <a:latin typeface="Baskerville Old Face (Headings)"/>
              </a:rPr>
              <a:t>Activities 2 of 2</a:t>
            </a:r>
          </a:p>
        </p:txBody>
      </p:sp>
      <p:graphicFrame>
        <p:nvGraphicFramePr>
          <p:cNvPr id="7" name="Content Placeholder 3" descr="Timeline Placeholder ">
            <a:extLst>
              <a:ext uri="{FF2B5EF4-FFF2-40B4-BE49-F238E27FC236}">
                <a16:creationId xmlns:a16="http://schemas.microsoft.com/office/drawing/2014/main" id="{C1D7FEFA-7A16-2FA3-C133-D72EC12F246F}"/>
              </a:ext>
            </a:extLst>
          </p:cNvPr>
          <p:cNvGraphicFramePr>
            <a:graphicFrameLocks noGrp="1"/>
          </p:cNvGraphicFramePr>
          <p:nvPr>
            <p:ph idx="1"/>
            <p:extLst>
              <p:ext uri="{D42A27DB-BD31-4B8C-83A1-F6EECF244321}">
                <p14:modId xmlns:p14="http://schemas.microsoft.com/office/powerpoint/2010/main" val="3653107379"/>
              </p:ext>
            </p:extLst>
          </p:nvPr>
        </p:nvGraphicFramePr>
        <p:xfrm>
          <a:off x="813577" y="2677640"/>
          <a:ext cx="10434834" cy="37660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AB8E423C-4550-AE33-4C40-F3DB43FD10EF}"/>
              </a:ext>
            </a:extLst>
          </p:cNvPr>
          <p:cNvGrpSpPr/>
          <p:nvPr/>
        </p:nvGrpSpPr>
        <p:grpSpPr>
          <a:xfrm>
            <a:off x="946000" y="3216079"/>
            <a:ext cx="699808" cy="699209"/>
            <a:chOff x="6274035" y="2864236"/>
            <a:chExt cx="530645" cy="525542"/>
          </a:xfrm>
        </p:grpSpPr>
        <p:sp>
          <p:nvSpPr>
            <p:cNvPr id="4" name="Oval 3">
              <a:extLst>
                <a:ext uri="{FF2B5EF4-FFF2-40B4-BE49-F238E27FC236}">
                  <a16:creationId xmlns:a16="http://schemas.microsoft.com/office/drawing/2014/main" id="{9A566D44-BCE1-7E9D-83EA-5DE7663C0DAF}"/>
                </a:ext>
              </a:extLst>
            </p:cNvPr>
            <p:cNvSpPr/>
            <p:nvPr/>
          </p:nvSpPr>
          <p:spPr>
            <a:xfrm>
              <a:off x="6274035" y="2864236"/>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nvGrpSpPr>
            <p:cNvPr id="5" name="Group 4">
              <a:extLst>
                <a:ext uri="{FF2B5EF4-FFF2-40B4-BE49-F238E27FC236}">
                  <a16:creationId xmlns:a16="http://schemas.microsoft.com/office/drawing/2014/main" id="{A831725A-DADC-8E7C-D10E-235F23852F12}"/>
                </a:ext>
              </a:extLst>
            </p:cNvPr>
            <p:cNvGrpSpPr/>
            <p:nvPr/>
          </p:nvGrpSpPr>
          <p:grpSpPr>
            <a:xfrm>
              <a:off x="6352935" y="2942197"/>
              <a:ext cx="372844" cy="389841"/>
              <a:chOff x="12751132" y="4457732"/>
              <a:chExt cx="960676" cy="1004472"/>
            </a:xfrm>
          </p:grpSpPr>
          <p:sp>
            <p:nvSpPr>
              <p:cNvPr id="6" name="Freeform: Shape 5">
                <a:extLst>
                  <a:ext uri="{FF2B5EF4-FFF2-40B4-BE49-F238E27FC236}">
                    <a16:creationId xmlns:a16="http://schemas.microsoft.com/office/drawing/2014/main" id="{535F8047-41B9-8B16-DAFC-1F26EC46A4B0}"/>
                  </a:ext>
                </a:extLst>
              </p:cNvPr>
              <p:cNvSpPr/>
              <p:nvPr/>
            </p:nvSpPr>
            <p:spPr>
              <a:xfrm>
                <a:off x="13223579" y="4457732"/>
                <a:ext cx="202255" cy="135333"/>
              </a:xfrm>
              <a:custGeom>
                <a:avLst/>
                <a:gdLst>
                  <a:gd name="connsiteX0" fmla="*/ 19774 w 202255"/>
                  <a:gd name="connsiteY0" fmla="*/ 135334 h 135333"/>
                  <a:gd name="connsiteX1" fmla="*/ 111600 w 202255"/>
                  <a:gd name="connsiteY1" fmla="*/ 43509 h 135333"/>
                  <a:gd name="connsiteX2" fmla="*/ 175221 w 202255"/>
                  <a:gd name="connsiteY2" fmla="*/ 43509 h 135333"/>
                  <a:gd name="connsiteX3" fmla="*/ 175981 w 202255"/>
                  <a:gd name="connsiteY3" fmla="*/ 44450 h 135333"/>
                  <a:gd name="connsiteX4" fmla="*/ 202255 w 202255"/>
                  <a:gd name="connsiteY4" fmla="*/ 28837 h 135333"/>
                  <a:gd name="connsiteX5" fmla="*/ 196697 w 202255"/>
                  <a:gd name="connsiteY5" fmla="*/ 22033 h 135333"/>
                  <a:gd name="connsiteX6" fmla="*/ 90124 w 202255"/>
                  <a:gd name="connsiteY6" fmla="*/ 22033 h 135333"/>
                  <a:gd name="connsiteX7" fmla="*/ 0 w 202255"/>
                  <a:gd name="connsiteY7" fmla="*/ 112173 h 135333"/>
                  <a:gd name="connsiteX8" fmla="*/ 19774 w 202255"/>
                  <a:gd name="connsiteY8" fmla="*/ 135334 h 13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2255" h="135333">
                    <a:moveTo>
                      <a:pt x="19774" y="135334"/>
                    </a:moveTo>
                    <a:lnTo>
                      <a:pt x="111600" y="43509"/>
                    </a:lnTo>
                    <a:cubicBezTo>
                      <a:pt x="129178" y="25965"/>
                      <a:pt x="157643" y="25965"/>
                      <a:pt x="175221" y="43509"/>
                    </a:cubicBezTo>
                    <a:cubicBezTo>
                      <a:pt x="175510" y="43797"/>
                      <a:pt x="175707" y="44147"/>
                      <a:pt x="175981" y="44450"/>
                    </a:cubicBezTo>
                    <a:cubicBezTo>
                      <a:pt x="183928" y="37988"/>
                      <a:pt x="192780" y="32728"/>
                      <a:pt x="202255" y="28837"/>
                    </a:cubicBezTo>
                    <a:cubicBezTo>
                      <a:pt x="200539" y="26460"/>
                      <a:pt x="198683" y="24188"/>
                      <a:pt x="196697" y="22033"/>
                    </a:cubicBezTo>
                    <a:cubicBezTo>
                      <a:pt x="167246" y="-7344"/>
                      <a:pt x="119575" y="-7344"/>
                      <a:pt x="90124" y="22033"/>
                    </a:cubicBezTo>
                    <a:lnTo>
                      <a:pt x="0" y="112173"/>
                    </a:lnTo>
                    <a:cubicBezTo>
                      <a:pt x="7729" y="118845"/>
                      <a:pt x="14398" y="126654"/>
                      <a:pt x="19774" y="135334"/>
                    </a:cubicBezTo>
                    <a:close/>
                  </a:path>
                </a:pathLst>
              </a:custGeom>
              <a:solidFill>
                <a:srgbClr val="000000"/>
              </a:solidFill>
              <a:ln w="15180" cap="flat">
                <a:noFill/>
                <a:prstDash val="solid"/>
                <a:miter/>
              </a:ln>
            </p:spPr>
            <p:txBody>
              <a:bodyPr rtlCol="0" anchor="ctr"/>
              <a:lstStyle/>
              <a:p>
                <a:endParaRPr lang="en-GB" sz="1801"/>
              </a:p>
            </p:txBody>
          </p:sp>
          <p:sp>
            <p:nvSpPr>
              <p:cNvPr id="8" name="Freeform: Shape 7">
                <a:extLst>
                  <a:ext uri="{FF2B5EF4-FFF2-40B4-BE49-F238E27FC236}">
                    <a16:creationId xmlns:a16="http://schemas.microsoft.com/office/drawing/2014/main" id="{8B460E35-C2AF-1C3B-A406-FCE95E2331C3}"/>
                  </a:ext>
                </a:extLst>
              </p:cNvPr>
              <p:cNvSpPr/>
              <p:nvPr/>
            </p:nvSpPr>
            <p:spPr>
              <a:xfrm>
                <a:off x="12751132" y="4523116"/>
                <a:ext cx="363353" cy="626566"/>
              </a:xfrm>
              <a:custGeom>
                <a:avLst/>
                <a:gdLst>
                  <a:gd name="connsiteX0" fmla="*/ 105055 w 363353"/>
                  <a:gd name="connsiteY0" fmla="*/ 534407 h 626566"/>
                  <a:gd name="connsiteX1" fmla="*/ 82273 w 363353"/>
                  <a:gd name="connsiteY1" fmla="*/ 359975 h 626566"/>
                  <a:gd name="connsiteX2" fmla="*/ 88348 w 363353"/>
                  <a:gd name="connsiteY2" fmla="*/ 332637 h 626566"/>
                  <a:gd name="connsiteX3" fmla="*/ 265711 w 363353"/>
                  <a:gd name="connsiteY3" fmla="*/ 52499 h 626566"/>
                  <a:gd name="connsiteX4" fmla="*/ 293490 w 363353"/>
                  <a:gd name="connsiteY4" fmla="*/ 31753 h 626566"/>
                  <a:gd name="connsiteX5" fmla="*/ 332264 w 363353"/>
                  <a:gd name="connsiteY5" fmla="*/ 39969 h 626566"/>
                  <a:gd name="connsiteX6" fmla="*/ 337078 w 363353"/>
                  <a:gd name="connsiteY6" fmla="*/ 44525 h 626566"/>
                  <a:gd name="connsiteX7" fmla="*/ 363353 w 363353"/>
                  <a:gd name="connsiteY7" fmla="*/ 28958 h 626566"/>
                  <a:gd name="connsiteX8" fmla="*/ 350839 w 363353"/>
                  <a:gd name="connsiteY8" fmla="*/ 15972 h 626566"/>
                  <a:gd name="connsiteX9" fmla="*/ 245057 w 363353"/>
                  <a:gd name="connsiteY9" fmla="*/ 28978 h 626566"/>
                  <a:gd name="connsiteX10" fmla="*/ 240818 w 363353"/>
                  <a:gd name="connsiteY10" fmla="*/ 34988 h 626566"/>
                  <a:gd name="connsiteX11" fmla="*/ 62636 w 363353"/>
                  <a:gd name="connsiteY11" fmla="*/ 316386 h 626566"/>
                  <a:gd name="connsiteX12" fmla="*/ 52156 w 363353"/>
                  <a:gd name="connsiteY12" fmla="*/ 363924 h 626566"/>
                  <a:gd name="connsiteX13" fmla="*/ 74026 w 363353"/>
                  <a:gd name="connsiteY13" fmla="*/ 530989 h 626566"/>
                  <a:gd name="connsiteX14" fmla="*/ 4922 w 363353"/>
                  <a:gd name="connsiteY14" fmla="*/ 599972 h 626566"/>
                  <a:gd name="connsiteX15" fmla="*/ 3403 w 363353"/>
                  <a:gd name="connsiteY15" fmla="*/ 621235 h 626566"/>
                  <a:gd name="connsiteX16" fmla="*/ 24815 w 363353"/>
                  <a:gd name="connsiteY16" fmla="*/ 622933 h 626566"/>
                  <a:gd name="connsiteX17" fmla="*/ 25699 w 363353"/>
                  <a:gd name="connsiteY17" fmla="*/ 622116 h 626566"/>
                  <a:gd name="connsiteX18" fmla="*/ 100681 w 363353"/>
                  <a:gd name="connsiteY18" fmla="*/ 547134 h 626566"/>
                  <a:gd name="connsiteX19" fmla="*/ 105055 w 363353"/>
                  <a:gd name="connsiteY19" fmla="*/ 534407 h 62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3353" h="626566">
                    <a:moveTo>
                      <a:pt x="105055" y="534407"/>
                    </a:moveTo>
                    <a:lnTo>
                      <a:pt x="82273" y="359975"/>
                    </a:lnTo>
                    <a:cubicBezTo>
                      <a:pt x="81054" y="350433"/>
                      <a:pt x="83203" y="340764"/>
                      <a:pt x="88348" y="332637"/>
                    </a:cubicBezTo>
                    <a:lnTo>
                      <a:pt x="265711" y="52499"/>
                    </a:lnTo>
                    <a:cubicBezTo>
                      <a:pt x="271964" y="42275"/>
                      <a:pt x="281910" y="34846"/>
                      <a:pt x="293490" y="31753"/>
                    </a:cubicBezTo>
                    <a:cubicBezTo>
                      <a:pt x="306988" y="28293"/>
                      <a:pt x="321329" y="31332"/>
                      <a:pt x="332264" y="39969"/>
                    </a:cubicBezTo>
                    <a:cubicBezTo>
                      <a:pt x="333994" y="41350"/>
                      <a:pt x="335604" y="42875"/>
                      <a:pt x="337078" y="44525"/>
                    </a:cubicBezTo>
                    <a:cubicBezTo>
                      <a:pt x="345041" y="38100"/>
                      <a:pt x="353891" y="32855"/>
                      <a:pt x="363353" y="28958"/>
                    </a:cubicBezTo>
                    <a:cubicBezTo>
                      <a:pt x="359757" y="24110"/>
                      <a:pt x="355551" y="19745"/>
                      <a:pt x="350839" y="15972"/>
                    </a:cubicBezTo>
                    <a:cubicBezTo>
                      <a:pt x="318038" y="-9648"/>
                      <a:pt x="270678" y="-3825"/>
                      <a:pt x="245057" y="28978"/>
                    </a:cubicBezTo>
                    <a:cubicBezTo>
                      <a:pt x="243548" y="30911"/>
                      <a:pt x="242132" y="32916"/>
                      <a:pt x="240818" y="34988"/>
                    </a:cubicBezTo>
                    <a:lnTo>
                      <a:pt x="62636" y="316386"/>
                    </a:lnTo>
                    <a:cubicBezTo>
                      <a:pt x="53702" y="330523"/>
                      <a:pt x="49995" y="347341"/>
                      <a:pt x="52156" y="363924"/>
                    </a:cubicBezTo>
                    <a:lnTo>
                      <a:pt x="74026" y="530989"/>
                    </a:lnTo>
                    <a:lnTo>
                      <a:pt x="4922" y="599972"/>
                    </a:lnTo>
                    <a:cubicBezTo>
                      <a:pt x="-1004" y="605601"/>
                      <a:pt x="-1663" y="614820"/>
                      <a:pt x="3403" y="621235"/>
                    </a:cubicBezTo>
                    <a:cubicBezTo>
                      <a:pt x="8847" y="627617"/>
                      <a:pt x="18433" y="628376"/>
                      <a:pt x="24815" y="622933"/>
                    </a:cubicBezTo>
                    <a:cubicBezTo>
                      <a:pt x="25120" y="622672"/>
                      <a:pt x="25415" y="622400"/>
                      <a:pt x="25699" y="622116"/>
                    </a:cubicBezTo>
                    <a:lnTo>
                      <a:pt x="100681" y="547134"/>
                    </a:lnTo>
                    <a:cubicBezTo>
                      <a:pt x="104042" y="543805"/>
                      <a:pt x="105660" y="539098"/>
                      <a:pt x="105055" y="534407"/>
                    </a:cubicBezTo>
                    <a:close/>
                  </a:path>
                </a:pathLst>
              </a:custGeom>
              <a:solidFill>
                <a:srgbClr val="000000"/>
              </a:solidFill>
              <a:ln w="15180" cap="flat">
                <a:noFill/>
                <a:prstDash val="solid"/>
                <a:miter/>
              </a:ln>
            </p:spPr>
            <p:txBody>
              <a:bodyPr rtlCol="0" anchor="ctr"/>
              <a:lstStyle/>
              <a:p>
                <a:endParaRPr lang="en-GB" sz="1801"/>
              </a:p>
            </p:txBody>
          </p:sp>
          <p:sp>
            <p:nvSpPr>
              <p:cNvPr id="9" name="Freeform: Shape 8">
                <a:extLst>
                  <a:ext uri="{FF2B5EF4-FFF2-40B4-BE49-F238E27FC236}">
                    <a16:creationId xmlns:a16="http://schemas.microsoft.com/office/drawing/2014/main" id="{A79A70D8-D31E-5684-063B-6AD584FE08C4}"/>
                  </a:ext>
                </a:extLst>
              </p:cNvPr>
              <p:cNvSpPr/>
              <p:nvPr/>
            </p:nvSpPr>
            <p:spPr>
              <a:xfrm>
                <a:off x="12828631" y="4509174"/>
                <a:ext cx="883177" cy="953030"/>
              </a:xfrm>
              <a:custGeom>
                <a:avLst/>
                <a:gdLst>
                  <a:gd name="connsiteX0" fmla="*/ 817168 w 883177"/>
                  <a:gd name="connsiteY0" fmla="*/ 343406 h 953030"/>
                  <a:gd name="connsiteX1" fmla="*/ 859451 w 883177"/>
                  <a:gd name="connsiteY1" fmla="*/ 301123 h 953030"/>
                  <a:gd name="connsiteX2" fmla="*/ 864508 w 883177"/>
                  <a:gd name="connsiteY2" fmla="*/ 196008 h 953030"/>
                  <a:gd name="connsiteX3" fmla="*/ 818808 w 883177"/>
                  <a:gd name="connsiteY3" fmla="*/ 171708 h 953030"/>
                  <a:gd name="connsiteX4" fmla="*/ 827678 w 883177"/>
                  <a:gd name="connsiteY4" fmla="*/ 162823 h 953030"/>
                  <a:gd name="connsiteX5" fmla="*/ 827670 w 883177"/>
                  <a:gd name="connsiteY5" fmla="*/ 56243 h 953030"/>
                  <a:gd name="connsiteX6" fmla="*/ 721090 w 883177"/>
                  <a:gd name="connsiteY6" fmla="*/ 56251 h 953030"/>
                  <a:gd name="connsiteX7" fmla="*/ 711765 w 883177"/>
                  <a:gd name="connsiteY7" fmla="*/ 65561 h 953030"/>
                  <a:gd name="connsiteX8" fmla="*/ 627749 w 883177"/>
                  <a:gd name="connsiteY8" fmla="*/ 616 h 953030"/>
                  <a:gd name="connsiteX9" fmla="*/ 584188 w 883177"/>
                  <a:gd name="connsiteY9" fmla="*/ 22002 h 953030"/>
                  <a:gd name="connsiteX10" fmla="*/ 337493 w 883177"/>
                  <a:gd name="connsiteY10" fmla="*/ 268591 h 953030"/>
                  <a:gd name="connsiteX11" fmla="*/ 337265 w 883177"/>
                  <a:gd name="connsiteY11" fmla="*/ 268424 h 953030"/>
                  <a:gd name="connsiteX12" fmla="*/ 388235 w 883177"/>
                  <a:gd name="connsiteY12" fmla="*/ 183251 h 953030"/>
                  <a:gd name="connsiteX13" fmla="*/ 372425 w 883177"/>
                  <a:gd name="connsiteY13" fmla="*/ 81295 h 953030"/>
                  <a:gd name="connsiteX14" fmla="*/ 266644 w 883177"/>
                  <a:gd name="connsiteY14" fmla="*/ 94293 h 953030"/>
                  <a:gd name="connsiteX15" fmla="*/ 262389 w 883177"/>
                  <a:gd name="connsiteY15" fmla="*/ 100325 h 953030"/>
                  <a:gd name="connsiteX16" fmla="*/ 84055 w 883177"/>
                  <a:gd name="connsiteY16" fmla="*/ 381709 h 953030"/>
                  <a:gd name="connsiteX17" fmla="*/ 73575 w 883177"/>
                  <a:gd name="connsiteY17" fmla="*/ 429247 h 953030"/>
                  <a:gd name="connsiteX18" fmla="*/ 95430 w 883177"/>
                  <a:gd name="connsiteY18" fmla="*/ 596312 h 953030"/>
                  <a:gd name="connsiteX19" fmla="*/ 4911 w 883177"/>
                  <a:gd name="connsiteY19" fmla="*/ 686831 h 953030"/>
                  <a:gd name="connsiteX20" fmla="*/ 3393 w 883177"/>
                  <a:gd name="connsiteY20" fmla="*/ 708094 h 953030"/>
                  <a:gd name="connsiteX21" fmla="*/ 24804 w 883177"/>
                  <a:gd name="connsiteY21" fmla="*/ 709792 h 953030"/>
                  <a:gd name="connsiteX22" fmla="*/ 25688 w 883177"/>
                  <a:gd name="connsiteY22" fmla="*/ 708975 h 953030"/>
                  <a:gd name="connsiteX23" fmla="*/ 122161 w 883177"/>
                  <a:gd name="connsiteY23" fmla="*/ 612518 h 953030"/>
                  <a:gd name="connsiteX24" fmla="*/ 126474 w 883177"/>
                  <a:gd name="connsiteY24" fmla="*/ 599805 h 953030"/>
                  <a:gd name="connsiteX25" fmla="*/ 103693 w 883177"/>
                  <a:gd name="connsiteY25" fmla="*/ 425374 h 953030"/>
                  <a:gd name="connsiteX26" fmla="*/ 109768 w 883177"/>
                  <a:gd name="connsiteY26" fmla="*/ 398036 h 953030"/>
                  <a:gd name="connsiteX27" fmla="*/ 287191 w 883177"/>
                  <a:gd name="connsiteY27" fmla="*/ 117974 h 953030"/>
                  <a:gd name="connsiteX28" fmla="*/ 314878 w 883177"/>
                  <a:gd name="connsiteY28" fmla="*/ 97166 h 953030"/>
                  <a:gd name="connsiteX29" fmla="*/ 353759 w 883177"/>
                  <a:gd name="connsiteY29" fmla="*/ 105368 h 953030"/>
                  <a:gd name="connsiteX30" fmla="*/ 362355 w 883177"/>
                  <a:gd name="connsiteY30" fmla="*/ 167379 h 953030"/>
                  <a:gd name="connsiteX31" fmla="*/ 247536 w 883177"/>
                  <a:gd name="connsiteY31" fmla="*/ 359246 h 953030"/>
                  <a:gd name="connsiteX32" fmla="*/ 252757 w 883177"/>
                  <a:gd name="connsiteY32" fmla="*/ 380081 h 953030"/>
                  <a:gd name="connsiteX33" fmla="*/ 271305 w 883177"/>
                  <a:gd name="connsiteY33" fmla="*/ 377791 h 953030"/>
                  <a:gd name="connsiteX34" fmla="*/ 605527 w 883177"/>
                  <a:gd name="connsiteY34" fmla="*/ 43447 h 953030"/>
                  <a:gd name="connsiteX35" fmla="*/ 669829 w 883177"/>
                  <a:gd name="connsiteY35" fmla="*/ 44234 h 953030"/>
                  <a:gd name="connsiteX36" fmla="*/ 681648 w 883177"/>
                  <a:gd name="connsiteY36" fmla="*/ 85973 h 953030"/>
                  <a:gd name="connsiteX37" fmla="*/ 669376 w 883177"/>
                  <a:gd name="connsiteY37" fmla="*/ 106871 h 953030"/>
                  <a:gd name="connsiteX38" fmla="*/ 667037 w 883177"/>
                  <a:gd name="connsiteY38" fmla="*/ 110258 h 953030"/>
                  <a:gd name="connsiteX39" fmla="*/ 420995 w 883177"/>
                  <a:gd name="connsiteY39" fmla="*/ 356300 h 953030"/>
                  <a:gd name="connsiteX40" fmla="*/ 420983 w 883177"/>
                  <a:gd name="connsiteY40" fmla="*/ 377779 h 953030"/>
                  <a:gd name="connsiteX41" fmla="*/ 422939 w 883177"/>
                  <a:gd name="connsiteY41" fmla="*/ 379431 h 953030"/>
                  <a:gd name="connsiteX42" fmla="*/ 443048 w 883177"/>
                  <a:gd name="connsiteY42" fmla="*/ 377198 h 953030"/>
                  <a:gd name="connsiteX43" fmla="*/ 742505 w 883177"/>
                  <a:gd name="connsiteY43" fmla="*/ 77696 h 953030"/>
                  <a:gd name="connsiteX44" fmla="*/ 806134 w 883177"/>
                  <a:gd name="connsiteY44" fmla="*/ 77688 h 953030"/>
                  <a:gd name="connsiteX45" fmla="*/ 806142 w 883177"/>
                  <a:gd name="connsiteY45" fmla="*/ 141317 h 953030"/>
                  <a:gd name="connsiteX46" fmla="*/ 754822 w 883177"/>
                  <a:gd name="connsiteY46" fmla="*/ 192652 h 953030"/>
                  <a:gd name="connsiteX47" fmla="*/ 754822 w 883177"/>
                  <a:gd name="connsiteY47" fmla="*/ 192652 h 953030"/>
                  <a:gd name="connsiteX48" fmla="*/ 754822 w 883177"/>
                  <a:gd name="connsiteY48" fmla="*/ 192652 h 953030"/>
                  <a:gd name="connsiteX49" fmla="*/ 506077 w 883177"/>
                  <a:gd name="connsiteY49" fmla="*/ 441321 h 953030"/>
                  <a:gd name="connsiteX50" fmla="*/ 505703 w 883177"/>
                  <a:gd name="connsiteY50" fmla="*/ 462797 h 953030"/>
                  <a:gd name="connsiteX51" fmla="*/ 527179 w 883177"/>
                  <a:gd name="connsiteY51" fmla="*/ 463170 h 953030"/>
                  <a:gd name="connsiteX52" fmla="*/ 527553 w 883177"/>
                  <a:gd name="connsiteY52" fmla="*/ 462797 h 953030"/>
                  <a:gd name="connsiteX53" fmla="*/ 776298 w 883177"/>
                  <a:gd name="connsiteY53" fmla="*/ 214127 h 953030"/>
                  <a:gd name="connsiteX54" fmla="*/ 839897 w 883177"/>
                  <a:gd name="connsiteY54" fmla="*/ 214165 h 953030"/>
                  <a:gd name="connsiteX55" fmla="*/ 839858 w 883177"/>
                  <a:gd name="connsiteY55" fmla="*/ 277764 h 953030"/>
                  <a:gd name="connsiteX56" fmla="*/ 591235 w 883177"/>
                  <a:gd name="connsiteY56" fmla="*/ 526388 h 953030"/>
                  <a:gd name="connsiteX57" fmla="*/ 590861 w 883177"/>
                  <a:gd name="connsiteY57" fmla="*/ 547863 h 953030"/>
                  <a:gd name="connsiteX58" fmla="*/ 612337 w 883177"/>
                  <a:gd name="connsiteY58" fmla="*/ 548237 h 953030"/>
                  <a:gd name="connsiteX59" fmla="*/ 612710 w 883177"/>
                  <a:gd name="connsiteY59" fmla="*/ 547863 h 953030"/>
                  <a:gd name="connsiteX60" fmla="*/ 771028 w 883177"/>
                  <a:gd name="connsiteY60" fmla="*/ 389561 h 953030"/>
                  <a:gd name="connsiteX61" fmla="*/ 776723 w 883177"/>
                  <a:gd name="connsiteY61" fmla="*/ 386083 h 953030"/>
                  <a:gd name="connsiteX62" fmla="*/ 840343 w 883177"/>
                  <a:gd name="connsiteY62" fmla="*/ 386121 h 953030"/>
                  <a:gd name="connsiteX63" fmla="*/ 843306 w 883177"/>
                  <a:gd name="connsiteY63" fmla="*/ 389394 h 953030"/>
                  <a:gd name="connsiteX64" fmla="*/ 838492 w 883177"/>
                  <a:gd name="connsiteY64" fmla="*/ 451512 h 953030"/>
                  <a:gd name="connsiteX65" fmla="*/ 543211 w 883177"/>
                  <a:gd name="connsiteY65" fmla="*/ 746792 h 953030"/>
                  <a:gd name="connsiteX66" fmla="*/ 423137 w 883177"/>
                  <a:gd name="connsiteY66" fmla="*/ 809639 h 953030"/>
                  <a:gd name="connsiteX67" fmla="*/ 389815 w 883177"/>
                  <a:gd name="connsiteY67" fmla="*/ 815715 h 953030"/>
                  <a:gd name="connsiteX68" fmla="*/ 317901 w 883177"/>
                  <a:gd name="connsiteY68" fmla="*/ 853259 h 953030"/>
                  <a:gd name="connsiteX69" fmla="*/ 243906 w 883177"/>
                  <a:gd name="connsiteY69" fmla="*/ 927086 h 953030"/>
                  <a:gd name="connsiteX70" fmla="*/ 243883 w 883177"/>
                  <a:gd name="connsiteY70" fmla="*/ 948569 h 953030"/>
                  <a:gd name="connsiteX71" fmla="*/ 265366 w 883177"/>
                  <a:gd name="connsiteY71" fmla="*/ 948592 h 953030"/>
                  <a:gd name="connsiteX72" fmla="*/ 339331 w 883177"/>
                  <a:gd name="connsiteY72" fmla="*/ 874780 h 953030"/>
                  <a:gd name="connsiteX73" fmla="*/ 395206 w 883177"/>
                  <a:gd name="connsiteY73" fmla="*/ 845558 h 953030"/>
                  <a:gd name="connsiteX74" fmla="*/ 428619 w 883177"/>
                  <a:gd name="connsiteY74" fmla="*/ 839483 h 953030"/>
                  <a:gd name="connsiteX75" fmla="*/ 564717 w 883177"/>
                  <a:gd name="connsiteY75" fmla="*/ 768268 h 953030"/>
                  <a:gd name="connsiteX76" fmla="*/ 859952 w 883177"/>
                  <a:gd name="connsiteY76" fmla="*/ 472988 h 953030"/>
                  <a:gd name="connsiteX77" fmla="*/ 866726 w 883177"/>
                  <a:gd name="connsiteY77" fmla="*/ 370060 h 953030"/>
                  <a:gd name="connsiteX78" fmla="*/ 817168 w 883177"/>
                  <a:gd name="connsiteY78" fmla="*/ 343406 h 9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83177" h="953030">
                    <a:moveTo>
                      <a:pt x="817168" y="343406"/>
                    </a:moveTo>
                    <a:lnTo>
                      <a:pt x="859451" y="301123"/>
                    </a:lnTo>
                    <a:cubicBezTo>
                      <a:pt x="888464" y="272843"/>
                      <a:pt x="890672" y="226943"/>
                      <a:pt x="864508" y="196008"/>
                    </a:cubicBezTo>
                    <a:cubicBezTo>
                      <a:pt x="852672" y="182701"/>
                      <a:pt x="836458" y="174079"/>
                      <a:pt x="818808" y="171708"/>
                    </a:cubicBezTo>
                    <a:lnTo>
                      <a:pt x="827678" y="162823"/>
                    </a:lnTo>
                    <a:cubicBezTo>
                      <a:pt x="857107" y="133389"/>
                      <a:pt x="857104" y="85672"/>
                      <a:pt x="827670" y="56243"/>
                    </a:cubicBezTo>
                    <a:cubicBezTo>
                      <a:pt x="798236" y="26814"/>
                      <a:pt x="750520" y="26817"/>
                      <a:pt x="721090" y="56251"/>
                    </a:cubicBezTo>
                    <a:lnTo>
                      <a:pt x="711765" y="65561"/>
                    </a:lnTo>
                    <a:cubicBezTo>
                      <a:pt x="706499" y="24426"/>
                      <a:pt x="668884" y="-4651"/>
                      <a:pt x="627749" y="616"/>
                    </a:cubicBezTo>
                    <a:cubicBezTo>
                      <a:pt x="611261" y="2727"/>
                      <a:pt x="595942" y="10248"/>
                      <a:pt x="584188" y="22002"/>
                    </a:cubicBezTo>
                    <a:lnTo>
                      <a:pt x="337493" y="268591"/>
                    </a:lnTo>
                    <a:cubicBezTo>
                      <a:pt x="337037" y="269061"/>
                      <a:pt x="336931" y="268970"/>
                      <a:pt x="337265" y="268424"/>
                    </a:cubicBezTo>
                    <a:lnTo>
                      <a:pt x="388235" y="183251"/>
                    </a:lnTo>
                    <a:cubicBezTo>
                      <a:pt x="409703" y="150199"/>
                      <a:pt x="402894" y="106293"/>
                      <a:pt x="372425" y="81295"/>
                    </a:cubicBezTo>
                    <a:cubicBezTo>
                      <a:pt x="339625" y="55673"/>
                      <a:pt x="292264" y="61493"/>
                      <a:pt x="266644" y="94293"/>
                    </a:cubicBezTo>
                    <a:cubicBezTo>
                      <a:pt x="265128" y="96234"/>
                      <a:pt x="263708" y="98246"/>
                      <a:pt x="262389" y="100325"/>
                    </a:cubicBezTo>
                    <a:lnTo>
                      <a:pt x="84055" y="381709"/>
                    </a:lnTo>
                    <a:cubicBezTo>
                      <a:pt x="75117" y="395844"/>
                      <a:pt x="71409" y="412663"/>
                      <a:pt x="73575" y="429247"/>
                    </a:cubicBezTo>
                    <a:lnTo>
                      <a:pt x="95430" y="596312"/>
                    </a:lnTo>
                    <a:lnTo>
                      <a:pt x="4911" y="686831"/>
                    </a:lnTo>
                    <a:cubicBezTo>
                      <a:pt x="-1001" y="692467"/>
                      <a:pt x="-1659" y="701674"/>
                      <a:pt x="3393" y="708094"/>
                    </a:cubicBezTo>
                    <a:cubicBezTo>
                      <a:pt x="8836" y="714476"/>
                      <a:pt x="18422" y="715235"/>
                      <a:pt x="24804" y="709792"/>
                    </a:cubicBezTo>
                    <a:cubicBezTo>
                      <a:pt x="25110" y="709531"/>
                      <a:pt x="25404" y="709259"/>
                      <a:pt x="25688" y="708975"/>
                    </a:cubicBezTo>
                    <a:lnTo>
                      <a:pt x="122161" y="612518"/>
                    </a:lnTo>
                    <a:cubicBezTo>
                      <a:pt x="125495" y="609181"/>
                      <a:pt x="127089" y="604483"/>
                      <a:pt x="126474" y="599805"/>
                    </a:cubicBezTo>
                    <a:lnTo>
                      <a:pt x="103693" y="425374"/>
                    </a:lnTo>
                    <a:cubicBezTo>
                      <a:pt x="102473" y="415831"/>
                      <a:pt x="104622" y="406163"/>
                      <a:pt x="109768" y="398036"/>
                    </a:cubicBezTo>
                    <a:lnTo>
                      <a:pt x="287191" y="117974"/>
                    </a:lnTo>
                    <a:cubicBezTo>
                      <a:pt x="293423" y="107755"/>
                      <a:pt x="303330" y="100310"/>
                      <a:pt x="314878" y="97166"/>
                    </a:cubicBezTo>
                    <a:cubicBezTo>
                      <a:pt x="328408" y="93682"/>
                      <a:pt x="342789" y="96715"/>
                      <a:pt x="353759" y="105368"/>
                    </a:cubicBezTo>
                    <a:cubicBezTo>
                      <a:pt x="372041" y="120811"/>
                      <a:pt x="375746" y="147547"/>
                      <a:pt x="362355" y="167379"/>
                    </a:cubicBezTo>
                    <a:lnTo>
                      <a:pt x="247536" y="359246"/>
                    </a:lnTo>
                    <a:cubicBezTo>
                      <a:pt x="243224" y="366441"/>
                      <a:pt x="245563" y="375769"/>
                      <a:pt x="252757" y="380081"/>
                    </a:cubicBezTo>
                    <a:cubicBezTo>
                      <a:pt x="258734" y="383662"/>
                      <a:pt x="266379" y="382718"/>
                      <a:pt x="271305" y="377791"/>
                    </a:cubicBezTo>
                    <a:lnTo>
                      <a:pt x="605527" y="43447"/>
                    </a:lnTo>
                    <a:cubicBezTo>
                      <a:pt x="623501" y="25908"/>
                      <a:pt x="652290" y="26261"/>
                      <a:pt x="669829" y="44234"/>
                    </a:cubicBezTo>
                    <a:cubicBezTo>
                      <a:pt x="680578" y="55250"/>
                      <a:pt x="685025" y="70957"/>
                      <a:pt x="681648" y="85973"/>
                    </a:cubicBezTo>
                    <a:cubicBezTo>
                      <a:pt x="680299" y="94223"/>
                      <a:pt x="675925" y="101674"/>
                      <a:pt x="669376" y="106871"/>
                    </a:cubicBezTo>
                    <a:cubicBezTo>
                      <a:pt x="668421" y="107869"/>
                      <a:pt x="667632" y="109013"/>
                      <a:pt x="667037" y="110258"/>
                    </a:cubicBezTo>
                    <a:lnTo>
                      <a:pt x="420995" y="356300"/>
                    </a:lnTo>
                    <a:cubicBezTo>
                      <a:pt x="415061" y="362228"/>
                      <a:pt x="415055" y="371845"/>
                      <a:pt x="420983" y="377779"/>
                    </a:cubicBezTo>
                    <a:cubicBezTo>
                      <a:pt x="421588" y="378383"/>
                      <a:pt x="422242" y="378936"/>
                      <a:pt x="422939" y="379431"/>
                    </a:cubicBezTo>
                    <a:cubicBezTo>
                      <a:pt x="429298" y="383653"/>
                      <a:pt x="437770" y="382713"/>
                      <a:pt x="443048" y="377198"/>
                    </a:cubicBezTo>
                    <a:lnTo>
                      <a:pt x="742505" y="77696"/>
                    </a:lnTo>
                    <a:cubicBezTo>
                      <a:pt x="760074" y="60123"/>
                      <a:pt x="788562" y="60119"/>
                      <a:pt x="806134" y="77688"/>
                    </a:cubicBezTo>
                    <a:cubicBezTo>
                      <a:pt x="823706" y="95257"/>
                      <a:pt x="823711" y="123745"/>
                      <a:pt x="806142" y="141317"/>
                    </a:cubicBezTo>
                    <a:lnTo>
                      <a:pt x="754822" y="192652"/>
                    </a:lnTo>
                    <a:lnTo>
                      <a:pt x="754822" y="192652"/>
                    </a:lnTo>
                    <a:lnTo>
                      <a:pt x="754822" y="192652"/>
                    </a:lnTo>
                    <a:lnTo>
                      <a:pt x="506077" y="441321"/>
                    </a:lnTo>
                    <a:cubicBezTo>
                      <a:pt x="500045" y="447149"/>
                      <a:pt x="499876" y="456762"/>
                      <a:pt x="505703" y="462797"/>
                    </a:cubicBezTo>
                    <a:cubicBezTo>
                      <a:pt x="511531" y="468831"/>
                      <a:pt x="521146" y="468998"/>
                      <a:pt x="527179" y="463170"/>
                    </a:cubicBezTo>
                    <a:cubicBezTo>
                      <a:pt x="527307" y="463047"/>
                      <a:pt x="527431" y="462923"/>
                      <a:pt x="527553" y="462797"/>
                    </a:cubicBezTo>
                    <a:lnTo>
                      <a:pt x="776298" y="214127"/>
                    </a:lnTo>
                    <a:cubicBezTo>
                      <a:pt x="793870" y="196575"/>
                      <a:pt x="822344" y="196593"/>
                      <a:pt x="839897" y="214165"/>
                    </a:cubicBezTo>
                    <a:cubicBezTo>
                      <a:pt x="857449" y="231738"/>
                      <a:pt x="857431" y="260212"/>
                      <a:pt x="839858" y="277764"/>
                    </a:cubicBezTo>
                    <a:lnTo>
                      <a:pt x="591235" y="526388"/>
                    </a:lnTo>
                    <a:cubicBezTo>
                      <a:pt x="585201" y="532215"/>
                      <a:pt x="585034" y="541829"/>
                      <a:pt x="590861" y="547863"/>
                    </a:cubicBezTo>
                    <a:cubicBezTo>
                      <a:pt x="596689" y="553897"/>
                      <a:pt x="606304" y="554064"/>
                      <a:pt x="612337" y="548237"/>
                    </a:cubicBezTo>
                    <a:cubicBezTo>
                      <a:pt x="612464" y="548114"/>
                      <a:pt x="612589" y="547989"/>
                      <a:pt x="612710" y="547863"/>
                    </a:cubicBezTo>
                    <a:lnTo>
                      <a:pt x="771028" y="389561"/>
                    </a:lnTo>
                    <a:cubicBezTo>
                      <a:pt x="773161" y="388841"/>
                      <a:pt x="775109" y="387654"/>
                      <a:pt x="776723" y="386083"/>
                    </a:cubicBezTo>
                    <a:cubicBezTo>
                      <a:pt x="794301" y="368526"/>
                      <a:pt x="822786" y="368543"/>
                      <a:pt x="840343" y="386121"/>
                    </a:cubicBezTo>
                    <a:cubicBezTo>
                      <a:pt x="841383" y="387163"/>
                      <a:pt x="842372" y="388255"/>
                      <a:pt x="843306" y="389394"/>
                    </a:cubicBezTo>
                    <a:cubicBezTo>
                      <a:pt x="857751" y="408306"/>
                      <a:pt x="855678" y="435052"/>
                      <a:pt x="838492" y="451512"/>
                    </a:cubicBezTo>
                    <a:lnTo>
                      <a:pt x="543211" y="746792"/>
                    </a:lnTo>
                    <a:cubicBezTo>
                      <a:pt x="510523" y="779483"/>
                      <a:pt x="468629" y="801411"/>
                      <a:pt x="423137" y="809639"/>
                    </a:cubicBezTo>
                    <a:lnTo>
                      <a:pt x="389815" y="815715"/>
                    </a:lnTo>
                    <a:cubicBezTo>
                      <a:pt x="362576" y="820602"/>
                      <a:pt x="337482" y="833703"/>
                      <a:pt x="317901" y="853259"/>
                    </a:cubicBezTo>
                    <a:lnTo>
                      <a:pt x="243906" y="927086"/>
                    </a:lnTo>
                    <a:cubicBezTo>
                      <a:pt x="237968" y="933013"/>
                      <a:pt x="237957" y="942631"/>
                      <a:pt x="243883" y="948569"/>
                    </a:cubicBezTo>
                    <a:cubicBezTo>
                      <a:pt x="249809" y="954508"/>
                      <a:pt x="259428" y="954519"/>
                      <a:pt x="265366" y="948592"/>
                    </a:cubicBezTo>
                    <a:lnTo>
                      <a:pt x="339331" y="874780"/>
                    </a:lnTo>
                    <a:cubicBezTo>
                      <a:pt x="354540" y="859569"/>
                      <a:pt x="374038" y="849372"/>
                      <a:pt x="395206" y="845558"/>
                    </a:cubicBezTo>
                    <a:lnTo>
                      <a:pt x="428619" y="839483"/>
                    </a:lnTo>
                    <a:cubicBezTo>
                      <a:pt x="480199" y="830214"/>
                      <a:pt x="527697" y="805360"/>
                      <a:pt x="564717" y="768268"/>
                    </a:cubicBezTo>
                    <a:lnTo>
                      <a:pt x="859952" y="472988"/>
                    </a:lnTo>
                    <a:cubicBezTo>
                      <a:pt x="888109" y="445417"/>
                      <a:pt x="891026" y="401083"/>
                      <a:pt x="866726" y="370060"/>
                    </a:cubicBezTo>
                    <a:cubicBezTo>
                      <a:pt x="854258" y="355121"/>
                      <a:pt x="836505" y="345573"/>
                      <a:pt x="817168" y="343406"/>
                    </a:cubicBezTo>
                    <a:close/>
                  </a:path>
                </a:pathLst>
              </a:custGeom>
              <a:solidFill>
                <a:srgbClr val="000000"/>
              </a:solidFill>
              <a:ln w="15180" cap="flat">
                <a:noFill/>
                <a:prstDash val="solid"/>
                <a:miter/>
              </a:ln>
            </p:spPr>
            <p:txBody>
              <a:bodyPr rtlCol="0" anchor="ctr"/>
              <a:lstStyle/>
              <a:p>
                <a:endParaRPr lang="en-GB" sz="1801"/>
              </a:p>
            </p:txBody>
          </p:sp>
        </p:grpSp>
      </p:grpSp>
      <p:grpSp>
        <p:nvGrpSpPr>
          <p:cNvPr id="10" name="Group 9">
            <a:extLst>
              <a:ext uri="{FF2B5EF4-FFF2-40B4-BE49-F238E27FC236}">
                <a16:creationId xmlns:a16="http://schemas.microsoft.com/office/drawing/2014/main" id="{E640E2C3-EE69-CD27-BAD4-152ED87F6512}"/>
              </a:ext>
            </a:extLst>
          </p:cNvPr>
          <p:cNvGrpSpPr/>
          <p:nvPr/>
        </p:nvGrpSpPr>
        <p:grpSpPr>
          <a:xfrm>
            <a:off x="933291" y="4979811"/>
            <a:ext cx="705998" cy="697710"/>
            <a:chOff x="9180758" y="2847809"/>
            <a:chExt cx="530645" cy="537200"/>
          </a:xfrm>
        </p:grpSpPr>
        <p:sp>
          <p:nvSpPr>
            <p:cNvPr id="11" name="Oval 10">
              <a:extLst>
                <a:ext uri="{FF2B5EF4-FFF2-40B4-BE49-F238E27FC236}">
                  <a16:creationId xmlns:a16="http://schemas.microsoft.com/office/drawing/2014/main" id="{E0761E01-3DF9-2025-918D-15D563CC5F0F}"/>
                </a:ext>
              </a:extLst>
            </p:cNvPr>
            <p:cNvSpPr/>
            <p:nvPr/>
          </p:nvSpPr>
          <p:spPr>
            <a:xfrm>
              <a:off x="9180758" y="2859467"/>
              <a:ext cx="530645" cy="525542"/>
            </a:xfrm>
            <a:prstGeom prst="ellipse">
              <a:avLst/>
            </a:prstGeom>
            <a:solidFill>
              <a:srgbClr val="C05053"/>
            </a:solidFill>
            <a:ln>
              <a:solidFill>
                <a:srgbClr val="C050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pic>
          <p:nvPicPr>
            <p:cNvPr id="13" name="Graphic 12" descr="Russian cathedral outline">
              <a:extLst>
                <a:ext uri="{FF2B5EF4-FFF2-40B4-BE49-F238E27FC236}">
                  <a16:creationId xmlns:a16="http://schemas.microsoft.com/office/drawing/2014/main" id="{8ECF8487-175F-DCEA-9976-03DE34AEA9E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24707" y="2847809"/>
              <a:ext cx="457200" cy="457200"/>
            </a:xfrm>
            <a:prstGeom prst="rect">
              <a:avLst/>
            </a:prstGeom>
          </p:spPr>
        </p:pic>
      </p:grpSp>
      <p:sp>
        <p:nvSpPr>
          <p:cNvPr id="12" name="TextBox 11">
            <a:extLst>
              <a:ext uri="{FF2B5EF4-FFF2-40B4-BE49-F238E27FC236}">
                <a16:creationId xmlns:a16="http://schemas.microsoft.com/office/drawing/2014/main" id="{026BAE1E-269A-A99C-815B-252DC6B4F6F7}"/>
              </a:ext>
            </a:extLst>
          </p:cNvPr>
          <p:cNvSpPr txBox="1"/>
          <p:nvPr/>
        </p:nvSpPr>
        <p:spPr>
          <a:xfrm>
            <a:off x="11625943" y="6380703"/>
            <a:ext cx="426357" cy="369332"/>
          </a:xfrm>
          <a:prstGeom prst="rect">
            <a:avLst/>
          </a:prstGeom>
          <a:noFill/>
        </p:spPr>
        <p:txBody>
          <a:bodyPr wrap="square" rtlCol="0">
            <a:spAutoFit/>
          </a:bodyPr>
          <a:lstStyle/>
          <a:p>
            <a:r>
              <a:rPr lang="en-GB" dirty="0"/>
              <a:t>35</a:t>
            </a:r>
          </a:p>
        </p:txBody>
      </p:sp>
    </p:spTree>
    <p:extLst>
      <p:ext uri="{BB962C8B-B14F-4D97-AF65-F5344CB8AC3E}">
        <p14:creationId xmlns:p14="http://schemas.microsoft.com/office/powerpoint/2010/main" val="2928853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a:latin typeface="Baskerville Old Face (Headings)"/>
              </a:rPr>
              <a:t>Glossary 1 of 2</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839789" y="1967611"/>
            <a:ext cx="3200400" cy="427797"/>
          </a:xfrm>
        </p:spPr>
        <p:txBody>
          <a:bodyPr>
            <a:normAutofit/>
          </a:bodyPr>
          <a:lstStyle/>
          <a:p>
            <a:r>
              <a:rPr lang="en-US" b="1">
                <a:latin typeface="Gill Sans Nova Light (Body)"/>
                <a:cs typeface="+mn-lt"/>
              </a:rPr>
              <a:t>Terminology from Wudu</a:t>
            </a:r>
            <a:endParaRPr lang="en-US" b="1">
              <a:latin typeface="Gill Sans Nova Light (Body)"/>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940584" y="2672327"/>
            <a:ext cx="4604082" cy="3302446"/>
          </a:xfrm>
          <a:ln w="3175">
            <a:solidFill>
              <a:srgbClr val="73292A"/>
            </a:solidFill>
            <a:prstDash val="solid"/>
          </a:ln>
        </p:spPr>
        <p:txBody>
          <a:bodyPr>
            <a:noAutofit/>
          </a:bodyPr>
          <a:lstStyle/>
          <a:p>
            <a:r>
              <a:rPr lang="en-GB" sz="1801">
                <a:latin typeface="Gill Sans Nova Light (Body)"/>
              </a:rPr>
              <a:t>Wudu – ablution / ritual washing</a:t>
            </a:r>
          </a:p>
          <a:p>
            <a:r>
              <a:rPr lang="en-GB" sz="1801">
                <a:latin typeface="Gill Sans Nova Light (Body)"/>
              </a:rPr>
              <a:t>Miswaak – a type of twig to clean teeth </a:t>
            </a:r>
          </a:p>
          <a:p>
            <a:r>
              <a:rPr lang="en-GB" sz="1801" err="1">
                <a:latin typeface="Gill Sans Nova Light (Body)"/>
              </a:rPr>
              <a:t>Khilaal</a:t>
            </a:r>
            <a:r>
              <a:rPr lang="en-GB" sz="1801">
                <a:latin typeface="Gill Sans Nova Light (Body)"/>
              </a:rPr>
              <a:t> – to put your finger through</a:t>
            </a:r>
          </a:p>
          <a:p>
            <a:r>
              <a:rPr lang="en-GB" sz="1801" err="1">
                <a:latin typeface="Gill Sans Nova Light (Body)"/>
              </a:rPr>
              <a:t>Masah</a:t>
            </a:r>
            <a:r>
              <a:rPr lang="en-GB" sz="1801">
                <a:latin typeface="Gill Sans Nova Light (Body)"/>
              </a:rPr>
              <a:t> – Wipe</a:t>
            </a:r>
          </a:p>
          <a:p>
            <a:r>
              <a:rPr lang="en-US" sz="1800">
                <a:solidFill>
                  <a:srgbClr val="624A35"/>
                </a:solidFill>
                <a:latin typeface="Gill Sans Nova Light (Body)"/>
                <a:ea typeface="+mn-lt"/>
                <a:cs typeface="Gill Sans Light" panose="020B0302020104020203" pitchFamily="34" charset="-79"/>
              </a:rPr>
              <a:t>Dua – Supplication / personal invocation to call out and ask Allah (SWT) for your needs and wants </a:t>
            </a:r>
            <a:endParaRPr lang="en-GB" sz="1800"/>
          </a:p>
        </p:txBody>
      </p:sp>
      <p:sp>
        <p:nvSpPr>
          <p:cNvPr id="22" name="Content Placeholder 3">
            <a:extLst>
              <a:ext uri="{FF2B5EF4-FFF2-40B4-BE49-F238E27FC236}">
                <a16:creationId xmlns:a16="http://schemas.microsoft.com/office/drawing/2014/main" id="{8A183D2B-A160-5648-FD06-2AE70ADF7AED}"/>
              </a:ext>
            </a:extLst>
          </p:cNvPr>
          <p:cNvSpPr txBox="1">
            <a:spLocks/>
          </p:cNvSpPr>
          <p:nvPr/>
        </p:nvSpPr>
        <p:spPr>
          <a:xfrm>
            <a:off x="6015859" y="2672327"/>
            <a:ext cx="4604082" cy="3302446"/>
          </a:xfrm>
          <a:prstGeom prst="rect">
            <a:avLst/>
          </a:prstGeom>
          <a:ln w="3175">
            <a:solidFill>
              <a:srgbClr val="73292A"/>
            </a:solidFill>
            <a:prstDash val="solid"/>
          </a:ln>
        </p:spPr>
        <p:txBody>
          <a:bodyPr vert="horz" lIns="91440" tIns="45720" rIns="91440" bIns="45720" rtlCol="0">
            <a:noAutofit/>
          </a:bodyPr>
          <a:lstStyle>
            <a:lvl1pPr marL="228604" indent="-228604" algn="l" defTabSz="914411" rtl="0" eaLnBrk="1" latinLnBrk="0" hangingPunct="1">
              <a:lnSpc>
                <a:spcPct val="90000"/>
              </a:lnSpc>
              <a:spcBef>
                <a:spcPts val="1001"/>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9" indent="-228604" algn="l" defTabSz="914411" rtl="0" eaLnBrk="1" latinLnBrk="0" hangingPunct="1">
              <a:lnSpc>
                <a:spcPct val="90000"/>
              </a:lnSpc>
              <a:spcBef>
                <a:spcPts val="500"/>
              </a:spcBef>
              <a:buClr>
                <a:srgbClr val="73292A"/>
              </a:buClr>
              <a:buFont typeface="Arial" panose="020B0604020202020204" pitchFamily="34" charset="0"/>
              <a:buChar char="•"/>
              <a:defRPr sz="1401" kern="1200">
                <a:solidFill>
                  <a:schemeClr val="accent3"/>
                </a:solidFill>
                <a:latin typeface="+mn-lt"/>
                <a:ea typeface="+mn-ea"/>
                <a:cs typeface="+mn-cs"/>
              </a:defRPr>
            </a:lvl2pPr>
            <a:lvl3pPr marL="1143015" indent="-228604" algn="l" defTabSz="914411"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21" indent="-228604" algn="l" defTabSz="914411"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27" indent="-228604" algn="l" defTabSz="914411"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a:lnSpc>
                <a:spcPct val="110000"/>
              </a:lnSpc>
            </a:pPr>
            <a:r>
              <a:rPr lang="en-US" sz="1800">
                <a:solidFill>
                  <a:srgbClr val="624A35"/>
                </a:solidFill>
                <a:latin typeface="Gill Sans Nova Light (Body)"/>
                <a:ea typeface="+mn-lt"/>
                <a:cs typeface="Gill Sans Light" panose="020B0302020104020203" pitchFamily="34" charset="-79"/>
              </a:rPr>
              <a:t> </a:t>
            </a:r>
          </a:p>
          <a:p>
            <a:pPr marL="0" indent="0">
              <a:lnSpc>
                <a:spcPct val="110000"/>
              </a:lnSpc>
              <a:buNone/>
            </a:pPr>
            <a:r>
              <a:rPr lang="en-US" sz="1800">
                <a:solidFill>
                  <a:srgbClr val="624A35"/>
                </a:solidFill>
                <a:latin typeface="Gill Sans Nova Light (Body)"/>
                <a:ea typeface="+mn-lt"/>
                <a:cs typeface="Gill Sans Light" panose="020B0302020104020203" pitchFamily="34" charset="-79"/>
              </a:rPr>
              <a:t> </a:t>
            </a:r>
          </a:p>
          <a:p>
            <a:pPr marL="0" indent="0">
              <a:lnSpc>
                <a:spcPct val="110000"/>
              </a:lnSpc>
              <a:buNone/>
            </a:pPr>
            <a:endParaRPr lang="en-US" sz="1800">
              <a:solidFill>
                <a:srgbClr val="624A35"/>
              </a:solidFill>
              <a:latin typeface="Gill Sans Nova Light (Body)"/>
              <a:ea typeface="+mn-lt"/>
              <a:cs typeface="Gill Sans Light" panose="020B0302020104020203" pitchFamily="34" charset="-79"/>
            </a:endParaRPr>
          </a:p>
          <a:p>
            <a:pPr marL="0" indent="0">
              <a:lnSpc>
                <a:spcPct val="110000"/>
              </a:lnSpc>
              <a:buNone/>
            </a:pPr>
            <a:endParaRPr lang="en-US" sz="1800">
              <a:solidFill>
                <a:srgbClr val="624A35"/>
              </a:solidFill>
              <a:latin typeface="Gill Sans Nova Light (Body)"/>
              <a:ea typeface="+mn-lt"/>
              <a:cs typeface="Gill Sans Light" panose="020B0302020104020203" pitchFamily="34" charset="-79"/>
            </a:endParaRPr>
          </a:p>
          <a:p>
            <a:pPr marL="269875" indent="-269875">
              <a:lnSpc>
                <a:spcPct val="110000"/>
              </a:lnSpc>
            </a:pPr>
            <a:r>
              <a:rPr lang="en-US" sz="1800" err="1">
                <a:solidFill>
                  <a:srgbClr val="624A35"/>
                </a:solidFill>
                <a:latin typeface="Gill Sans Nova Light (Body)"/>
                <a:ea typeface="+mn-lt"/>
                <a:cs typeface="Gill Sans Light" panose="020B0302020104020203" pitchFamily="34" charset="-79"/>
              </a:rPr>
              <a:t>Radeyallahu</a:t>
            </a:r>
            <a:r>
              <a:rPr lang="en-US" sz="1800">
                <a:solidFill>
                  <a:srgbClr val="624A35"/>
                </a:solidFill>
                <a:latin typeface="Gill Sans Nova Light (Body)"/>
                <a:ea typeface="+mn-lt"/>
                <a:cs typeface="Gill Sans Light" panose="020B0302020104020203" pitchFamily="34" charset="-79"/>
              </a:rPr>
              <a:t> </a:t>
            </a:r>
            <a:r>
              <a:rPr lang="en-US" sz="1800" err="1">
                <a:solidFill>
                  <a:srgbClr val="624A35"/>
                </a:solidFill>
                <a:latin typeface="Gill Sans Nova Light (Body)"/>
                <a:ea typeface="+mn-lt"/>
                <a:cs typeface="Gill Sans Light" panose="020B0302020104020203" pitchFamily="34" charset="-79"/>
              </a:rPr>
              <a:t>Anhu</a:t>
            </a:r>
            <a:r>
              <a:rPr lang="en-US" sz="1800">
                <a:solidFill>
                  <a:srgbClr val="624A35"/>
                </a:solidFill>
                <a:latin typeface="Gill Sans Nova Light (Body)"/>
                <a:ea typeface="+mn-lt"/>
                <a:cs typeface="Gill Sans Light" panose="020B0302020104020203" pitchFamily="34" charset="-79"/>
              </a:rPr>
              <a:t> (him) / Anha (her) (RA) – May Allah be please with him / her</a:t>
            </a:r>
          </a:p>
          <a:p>
            <a:pPr marL="285750" indent="-285750">
              <a:lnSpc>
                <a:spcPct val="110000"/>
              </a:lnSpc>
            </a:pPr>
            <a:r>
              <a:rPr lang="en-US" sz="1800" err="1">
                <a:solidFill>
                  <a:srgbClr val="624A35"/>
                </a:solidFill>
                <a:latin typeface="Gill Sans Nova Light (Body)"/>
                <a:ea typeface="+mn-lt"/>
                <a:cs typeface="Gill Sans Light" panose="020B0302020104020203" pitchFamily="34" charset="-79"/>
              </a:rPr>
              <a:t>Subhanahu</a:t>
            </a:r>
            <a:r>
              <a:rPr lang="en-US" sz="1800">
                <a:solidFill>
                  <a:srgbClr val="624A35"/>
                </a:solidFill>
                <a:latin typeface="Gill Sans Nova Light (Body)"/>
                <a:ea typeface="+mn-lt"/>
                <a:cs typeface="Gill Sans Light" panose="020B0302020104020203" pitchFamily="34" charset="-79"/>
              </a:rPr>
              <a:t> </a:t>
            </a:r>
            <a:r>
              <a:rPr lang="en-US" sz="1800" err="1">
                <a:solidFill>
                  <a:srgbClr val="624A35"/>
                </a:solidFill>
                <a:latin typeface="Gill Sans Nova Light (Body)"/>
                <a:ea typeface="+mn-lt"/>
                <a:cs typeface="Gill Sans Light" panose="020B0302020104020203" pitchFamily="34" charset="-79"/>
              </a:rPr>
              <a:t>Wa</a:t>
            </a:r>
            <a:r>
              <a:rPr lang="en-US" sz="1800">
                <a:solidFill>
                  <a:srgbClr val="624A35"/>
                </a:solidFill>
                <a:latin typeface="Gill Sans Nova Light (Body)"/>
                <a:ea typeface="+mn-lt"/>
                <a:cs typeface="Gill Sans Light" panose="020B0302020104020203" pitchFamily="34" charset="-79"/>
              </a:rPr>
              <a:t> </a:t>
            </a:r>
            <a:r>
              <a:rPr lang="en-US" sz="1800" err="1">
                <a:solidFill>
                  <a:srgbClr val="624A35"/>
                </a:solidFill>
                <a:latin typeface="Gill Sans Nova Light (Body)"/>
                <a:ea typeface="+mn-lt"/>
                <a:cs typeface="Gill Sans Light" panose="020B0302020104020203" pitchFamily="34" charset="-79"/>
              </a:rPr>
              <a:t>Ta’ala</a:t>
            </a:r>
            <a:r>
              <a:rPr lang="en-US" sz="1800">
                <a:solidFill>
                  <a:srgbClr val="624A35"/>
                </a:solidFill>
                <a:latin typeface="Gill Sans Nova Light (Body)"/>
                <a:ea typeface="+mn-lt"/>
                <a:cs typeface="Gill Sans Light" panose="020B0302020104020203" pitchFamily="34" charset="-79"/>
              </a:rPr>
              <a:t> (SWT) – Glorious and Exalted is He.</a:t>
            </a:r>
          </a:p>
        </p:txBody>
      </p:sp>
      <p:sp>
        <p:nvSpPr>
          <p:cNvPr id="5" name="Text Placeholder 2">
            <a:extLst>
              <a:ext uri="{FF2B5EF4-FFF2-40B4-BE49-F238E27FC236}">
                <a16:creationId xmlns:a16="http://schemas.microsoft.com/office/drawing/2014/main" id="{75F2584C-7C77-009E-1A35-F330B44E37D0}"/>
              </a:ext>
            </a:extLst>
          </p:cNvPr>
          <p:cNvSpPr txBox="1">
            <a:spLocks/>
          </p:cNvSpPr>
          <p:nvPr/>
        </p:nvSpPr>
        <p:spPr>
          <a:xfrm>
            <a:off x="5886308" y="1967611"/>
            <a:ext cx="3200400" cy="427797"/>
          </a:xfrm>
          <a:prstGeom prst="rect">
            <a:avLst/>
          </a:prstGeom>
        </p:spPr>
        <p:txBody>
          <a:bodyPr vert="horz" lIns="91440" tIns="45720" rIns="91440" bIns="45720" rtlCol="0" anchor="b">
            <a:normAutofit/>
          </a:bodyPr>
          <a:lstStyle>
            <a:lvl1pPr marL="0" indent="0" algn="l" defTabSz="914411" rtl="0" eaLnBrk="1" latinLnBrk="0" hangingPunct="1">
              <a:lnSpc>
                <a:spcPct val="90000"/>
              </a:lnSpc>
              <a:spcBef>
                <a:spcPts val="1001"/>
              </a:spcBef>
              <a:buClr>
                <a:srgbClr val="73292A"/>
              </a:buClr>
              <a:buFont typeface="Arial" panose="020B0604020202020204" pitchFamily="34" charset="0"/>
              <a:buNone/>
              <a:defRPr sz="2000" b="0" kern="1200">
                <a:solidFill>
                  <a:schemeClr val="accent3"/>
                </a:solidFill>
                <a:latin typeface="+mj-lt"/>
                <a:ea typeface="+mn-ea"/>
                <a:cs typeface="+mn-cs"/>
              </a:defRPr>
            </a:lvl1pPr>
            <a:lvl2pPr marL="457206" indent="0" algn="l" defTabSz="914411" rtl="0" eaLnBrk="1" latinLnBrk="0" hangingPunct="1">
              <a:lnSpc>
                <a:spcPct val="90000"/>
              </a:lnSpc>
              <a:spcBef>
                <a:spcPts val="500"/>
              </a:spcBef>
              <a:buClr>
                <a:srgbClr val="73292A"/>
              </a:buClr>
              <a:buFont typeface="Arial" panose="020B0604020202020204" pitchFamily="34" charset="0"/>
              <a:buNone/>
              <a:defRPr sz="2000" b="1" kern="1200">
                <a:solidFill>
                  <a:schemeClr val="accent3"/>
                </a:solidFill>
                <a:latin typeface="+mn-lt"/>
                <a:ea typeface="+mn-ea"/>
                <a:cs typeface="+mn-cs"/>
              </a:defRPr>
            </a:lvl2pPr>
            <a:lvl3pPr marL="914411" indent="0" algn="l" defTabSz="914411" rtl="0" eaLnBrk="1" latinLnBrk="0" hangingPunct="1">
              <a:lnSpc>
                <a:spcPct val="90000"/>
              </a:lnSpc>
              <a:spcBef>
                <a:spcPts val="500"/>
              </a:spcBef>
              <a:buClr>
                <a:srgbClr val="73292A"/>
              </a:buClr>
              <a:buFont typeface="Arial" panose="020B0604020202020204" pitchFamily="34" charset="0"/>
              <a:buNone/>
              <a:defRPr sz="1801" b="1" kern="1200">
                <a:solidFill>
                  <a:schemeClr val="accent3"/>
                </a:solidFill>
                <a:latin typeface="+mn-lt"/>
                <a:ea typeface="+mn-ea"/>
                <a:cs typeface="+mn-cs"/>
              </a:defRPr>
            </a:lvl3pPr>
            <a:lvl4pPr marL="1371617" indent="0" algn="l" defTabSz="914411"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4pPr>
            <a:lvl5pPr marL="1828823" indent="0" algn="l" defTabSz="914411" rtl="0" eaLnBrk="1" latinLnBrk="0" hangingPunct="1">
              <a:lnSpc>
                <a:spcPct val="90000"/>
              </a:lnSpc>
              <a:spcBef>
                <a:spcPts val="500"/>
              </a:spcBef>
              <a:buClr>
                <a:srgbClr val="73292A"/>
              </a:buClr>
              <a:buFont typeface="Arial" panose="020B0604020202020204" pitchFamily="34" charset="0"/>
              <a:buNone/>
              <a:defRPr sz="1600" b="1" kern="1200">
                <a:solidFill>
                  <a:schemeClr val="accent3"/>
                </a:solidFill>
                <a:latin typeface="+mn-lt"/>
                <a:ea typeface="+mn-ea"/>
                <a:cs typeface="+mn-cs"/>
              </a:defRPr>
            </a:lvl5pPr>
            <a:lvl6pPr marL="2286029" indent="0" algn="l" defTabSz="914411"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34" indent="0" algn="l" defTabSz="914411"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40" indent="0" algn="l" defTabSz="914411"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46" indent="0" algn="l" defTabSz="914411"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b="1">
                <a:latin typeface="Gill Sans Nova Light (Body)"/>
                <a:cs typeface="+mn-lt"/>
              </a:rPr>
              <a:t>Terminology Other</a:t>
            </a:r>
            <a:endParaRPr lang="en-US" b="1">
              <a:latin typeface="Gill Sans Nova Light (Body)"/>
            </a:endParaRPr>
          </a:p>
        </p:txBody>
      </p:sp>
      <p:sp>
        <p:nvSpPr>
          <p:cNvPr id="6" name="TextBox 5">
            <a:extLst>
              <a:ext uri="{FF2B5EF4-FFF2-40B4-BE49-F238E27FC236}">
                <a16:creationId xmlns:a16="http://schemas.microsoft.com/office/drawing/2014/main" id="{3D2B8E82-4D56-42D4-3610-CE7BA2745638}"/>
              </a:ext>
            </a:extLst>
          </p:cNvPr>
          <p:cNvSpPr txBox="1"/>
          <p:nvPr/>
        </p:nvSpPr>
        <p:spPr>
          <a:xfrm>
            <a:off x="6859306" y="2702921"/>
            <a:ext cx="3645903" cy="923714"/>
          </a:xfrm>
          <a:prstGeom prst="rect">
            <a:avLst/>
          </a:prstGeom>
          <a:noFill/>
        </p:spPr>
        <p:txBody>
          <a:bodyPr wrap="square" rtlCol="0">
            <a:spAutoFit/>
          </a:bodyPr>
          <a:lstStyle/>
          <a:p>
            <a:pPr marL="285753" indent="-285753">
              <a:buFontTx/>
              <a:buChar char="-"/>
            </a:pPr>
            <a:r>
              <a:rPr lang="en-GB" sz="1801" err="1">
                <a:solidFill>
                  <a:schemeClr val="accent3"/>
                </a:solidFill>
                <a:latin typeface="Gill Sans Nova Light (Body)"/>
              </a:rPr>
              <a:t>Sallallahu-Alaihi-Wa-Sallam</a:t>
            </a:r>
            <a:r>
              <a:rPr lang="en-GB" sz="1801">
                <a:solidFill>
                  <a:schemeClr val="accent3"/>
                </a:solidFill>
                <a:latin typeface="Gill Sans Nova Light (Body)"/>
              </a:rPr>
              <a:t> (SAW)</a:t>
            </a:r>
          </a:p>
          <a:p>
            <a:pPr marL="269875"/>
            <a:r>
              <a:rPr lang="en-GB" sz="1801">
                <a:solidFill>
                  <a:schemeClr val="accent3"/>
                </a:solidFill>
                <a:latin typeface="Gill Sans Nova Light (Body)"/>
              </a:rPr>
              <a:t>Peace and blessings of Allah be upon Him.</a:t>
            </a:r>
            <a:endParaRPr lang="en-GB" sz="1801">
              <a:solidFill>
                <a:schemeClr val="accent3"/>
              </a:solidFill>
            </a:endParaRPr>
          </a:p>
        </p:txBody>
      </p:sp>
      <p:sp>
        <p:nvSpPr>
          <p:cNvPr id="7" name="TextBox 6">
            <a:extLst>
              <a:ext uri="{FF2B5EF4-FFF2-40B4-BE49-F238E27FC236}">
                <a16:creationId xmlns:a16="http://schemas.microsoft.com/office/drawing/2014/main" id="{225E7DF5-56D9-D737-5440-97B97C0F85AC}"/>
              </a:ext>
            </a:extLst>
          </p:cNvPr>
          <p:cNvSpPr txBox="1"/>
          <p:nvPr/>
        </p:nvSpPr>
        <p:spPr>
          <a:xfrm>
            <a:off x="6241225" y="2588243"/>
            <a:ext cx="914400" cy="923458"/>
          </a:xfrm>
          <a:prstGeom prst="rect">
            <a:avLst/>
          </a:prstGeom>
          <a:noFill/>
        </p:spPr>
        <p:txBody>
          <a:bodyPr wrap="square" rtlCol="0">
            <a:spAutoFit/>
          </a:bodyPr>
          <a:lstStyle/>
          <a:p>
            <a:r>
              <a:rPr lang="ar-AE" sz="5401">
                <a:solidFill>
                  <a:schemeClr val="accent3"/>
                </a:solidFill>
                <a:latin typeface="Google Sans"/>
              </a:rPr>
              <a:t>ﷺ</a:t>
            </a:r>
            <a:endParaRPr lang="en-GB" sz="5401"/>
          </a:p>
        </p:txBody>
      </p:sp>
      <p:sp>
        <p:nvSpPr>
          <p:cNvPr id="8" name="TextBox 7">
            <a:extLst>
              <a:ext uri="{FF2B5EF4-FFF2-40B4-BE49-F238E27FC236}">
                <a16:creationId xmlns:a16="http://schemas.microsoft.com/office/drawing/2014/main" id="{44D45CBA-3EFF-4605-CEF7-7763CF5FFCB0}"/>
              </a:ext>
            </a:extLst>
          </p:cNvPr>
          <p:cNvSpPr txBox="1"/>
          <p:nvPr/>
        </p:nvSpPr>
        <p:spPr>
          <a:xfrm>
            <a:off x="6863622" y="3657084"/>
            <a:ext cx="3895724" cy="646587"/>
          </a:xfrm>
          <a:prstGeom prst="rect">
            <a:avLst/>
          </a:prstGeom>
          <a:noFill/>
        </p:spPr>
        <p:txBody>
          <a:bodyPr wrap="square" rtlCol="0">
            <a:spAutoFit/>
          </a:bodyPr>
          <a:lstStyle/>
          <a:p>
            <a:pPr marL="285753" indent="-285753">
              <a:buFontTx/>
              <a:buChar char="-"/>
            </a:pPr>
            <a:r>
              <a:rPr lang="en-GB" sz="1801" err="1">
                <a:solidFill>
                  <a:schemeClr val="accent3"/>
                </a:solidFill>
                <a:latin typeface="Gill Sans Nova Light (Body)"/>
              </a:rPr>
              <a:t>Alayhi</a:t>
            </a:r>
            <a:r>
              <a:rPr lang="en-GB" sz="1801">
                <a:solidFill>
                  <a:schemeClr val="accent3"/>
                </a:solidFill>
                <a:latin typeface="Gill Sans Nova Light (Body)"/>
              </a:rPr>
              <a:t> </a:t>
            </a:r>
            <a:r>
              <a:rPr lang="en-GB" sz="1801" err="1">
                <a:solidFill>
                  <a:schemeClr val="accent3"/>
                </a:solidFill>
                <a:latin typeface="Gill Sans Nova Light (Body)"/>
              </a:rPr>
              <a:t>Wa-Sallam</a:t>
            </a:r>
            <a:r>
              <a:rPr lang="en-GB" sz="1801">
                <a:solidFill>
                  <a:schemeClr val="accent3"/>
                </a:solidFill>
                <a:latin typeface="Gill Sans Nova Light (Body)"/>
              </a:rPr>
              <a:t> (AS)</a:t>
            </a:r>
          </a:p>
          <a:p>
            <a:pPr marL="269875"/>
            <a:r>
              <a:rPr lang="en-GB" sz="1801">
                <a:solidFill>
                  <a:schemeClr val="accent3"/>
                </a:solidFill>
                <a:latin typeface="Gill Sans Nova Light (Body)"/>
              </a:rPr>
              <a:t>May Allah’s peace be upon Him</a:t>
            </a:r>
            <a:endParaRPr lang="en-GB" sz="1801">
              <a:solidFill>
                <a:schemeClr val="accent3"/>
              </a:solidFill>
            </a:endParaRPr>
          </a:p>
        </p:txBody>
      </p:sp>
      <p:sp>
        <p:nvSpPr>
          <p:cNvPr id="9" name="TextBox 8">
            <a:extLst>
              <a:ext uri="{FF2B5EF4-FFF2-40B4-BE49-F238E27FC236}">
                <a16:creationId xmlns:a16="http://schemas.microsoft.com/office/drawing/2014/main" id="{DA2C74C4-C011-6590-B66F-61A73B39F949}"/>
              </a:ext>
            </a:extLst>
          </p:cNvPr>
          <p:cNvSpPr txBox="1"/>
          <p:nvPr/>
        </p:nvSpPr>
        <p:spPr>
          <a:xfrm>
            <a:off x="6015859" y="3595785"/>
            <a:ext cx="1063467" cy="707886"/>
          </a:xfrm>
          <a:prstGeom prst="rect">
            <a:avLst/>
          </a:prstGeom>
          <a:noFill/>
        </p:spPr>
        <p:txBody>
          <a:bodyPr wrap="square">
            <a:spAutoFit/>
          </a:bodyPr>
          <a:lstStyle/>
          <a:p>
            <a:pPr marL="285753" indent="-285753">
              <a:buFont typeface="Arial" panose="020B0604020202020204" pitchFamily="34" charset="0"/>
              <a:buChar char="•"/>
            </a:pPr>
            <a:r>
              <a:rPr lang="ar-AE" sz="2000">
                <a:solidFill>
                  <a:schemeClr val="accent3"/>
                </a:solidFill>
              </a:rPr>
              <a:t>عَلَيْهِ ٱلسَّلَامُ</a:t>
            </a:r>
            <a:endParaRPr lang="en-GB" sz="2000"/>
          </a:p>
        </p:txBody>
      </p:sp>
      <p:sp>
        <p:nvSpPr>
          <p:cNvPr id="10" name="TextBox 9">
            <a:extLst>
              <a:ext uri="{FF2B5EF4-FFF2-40B4-BE49-F238E27FC236}">
                <a16:creationId xmlns:a16="http://schemas.microsoft.com/office/drawing/2014/main" id="{F99E48ED-AA88-D0E6-D1F6-670534ACEA88}"/>
              </a:ext>
            </a:extLst>
          </p:cNvPr>
          <p:cNvSpPr txBox="1"/>
          <p:nvPr/>
        </p:nvSpPr>
        <p:spPr>
          <a:xfrm>
            <a:off x="11625943" y="6380703"/>
            <a:ext cx="426357" cy="369332"/>
          </a:xfrm>
          <a:prstGeom prst="rect">
            <a:avLst/>
          </a:prstGeom>
          <a:noFill/>
        </p:spPr>
        <p:txBody>
          <a:bodyPr wrap="square" rtlCol="0">
            <a:spAutoFit/>
          </a:bodyPr>
          <a:lstStyle/>
          <a:p>
            <a:r>
              <a:rPr lang="en-GB" dirty="0"/>
              <a:t>36</a:t>
            </a:r>
          </a:p>
        </p:txBody>
      </p:sp>
    </p:spTree>
    <p:extLst>
      <p:ext uri="{BB962C8B-B14F-4D97-AF65-F5344CB8AC3E}">
        <p14:creationId xmlns:p14="http://schemas.microsoft.com/office/powerpoint/2010/main" val="29617464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F4D5B-3E14-1349-3E16-232AA74EEBAF}"/>
              </a:ext>
            </a:extLst>
          </p:cNvPr>
          <p:cNvSpPr>
            <a:spLocks noGrp="1"/>
          </p:cNvSpPr>
          <p:nvPr>
            <p:ph type="title"/>
          </p:nvPr>
        </p:nvSpPr>
        <p:spPr/>
        <p:txBody>
          <a:bodyPr/>
          <a:lstStyle/>
          <a:p>
            <a:r>
              <a:rPr lang="en-US">
                <a:latin typeface="Baskerville Old Face (Headings)"/>
              </a:rPr>
              <a:t>Glossary 2 of 2</a:t>
            </a:r>
          </a:p>
        </p:txBody>
      </p:sp>
      <p:sp>
        <p:nvSpPr>
          <p:cNvPr id="3" name="Text Placeholder 2">
            <a:extLst>
              <a:ext uri="{FF2B5EF4-FFF2-40B4-BE49-F238E27FC236}">
                <a16:creationId xmlns:a16="http://schemas.microsoft.com/office/drawing/2014/main" id="{E698CE0E-745C-A7EE-B0DE-4912A73B00D8}"/>
              </a:ext>
            </a:extLst>
          </p:cNvPr>
          <p:cNvSpPr>
            <a:spLocks noGrp="1"/>
          </p:cNvSpPr>
          <p:nvPr>
            <p:ph type="body" idx="1"/>
          </p:nvPr>
        </p:nvSpPr>
        <p:spPr>
          <a:xfrm>
            <a:off x="839789" y="1967611"/>
            <a:ext cx="3200400" cy="427797"/>
          </a:xfrm>
        </p:spPr>
        <p:txBody>
          <a:bodyPr>
            <a:normAutofit/>
          </a:bodyPr>
          <a:lstStyle/>
          <a:p>
            <a:r>
              <a:rPr lang="en-US" b="1">
                <a:latin typeface="Gill Sans Nova Light (Body)"/>
                <a:cs typeface="+mn-lt"/>
              </a:rPr>
              <a:t>Terminology from Salah</a:t>
            </a:r>
            <a:endParaRPr lang="en-US" b="1">
              <a:latin typeface="Gill Sans Nova Light (Body)"/>
            </a:endParaRPr>
          </a:p>
        </p:txBody>
      </p:sp>
      <p:sp>
        <p:nvSpPr>
          <p:cNvPr id="4" name="Content Placeholder 3">
            <a:extLst>
              <a:ext uri="{FF2B5EF4-FFF2-40B4-BE49-F238E27FC236}">
                <a16:creationId xmlns:a16="http://schemas.microsoft.com/office/drawing/2014/main" id="{E336DC79-3EA6-7325-3D0B-C041B850142A}"/>
              </a:ext>
            </a:extLst>
          </p:cNvPr>
          <p:cNvSpPr>
            <a:spLocks noGrp="1"/>
          </p:cNvSpPr>
          <p:nvPr>
            <p:ph sz="half" idx="2"/>
          </p:nvPr>
        </p:nvSpPr>
        <p:spPr>
          <a:xfrm>
            <a:off x="940584" y="2599591"/>
            <a:ext cx="4604082" cy="3260882"/>
          </a:xfrm>
          <a:ln w="3175">
            <a:solidFill>
              <a:schemeClr val="accent2"/>
            </a:solidFill>
            <a:prstDash val="solid"/>
          </a:ln>
        </p:spPr>
        <p:txBody>
          <a:bodyPr>
            <a:noAutofit/>
          </a:bodyPr>
          <a:lstStyle/>
          <a:p>
            <a:pPr>
              <a:lnSpc>
                <a:spcPct val="110000"/>
              </a:lnSpc>
            </a:pPr>
            <a:r>
              <a:rPr lang="en-GB" sz="1800"/>
              <a:t>Awrah – nakedness </a:t>
            </a:r>
          </a:p>
          <a:p>
            <a:pPr>
              <a:lnSpc>
                <a:spcPct val="110000"/>
              </a:lnSpc>
            </a:pPr>
            <a:r>
              <a:rPr lang="en-GB" sz="1800"/>
              <a:t>Salah – Prayer / Namaz</a:t>
            </a:r>
          </a:p>
          <a:p>
            <a:pPr>
              <a:lnSpc>
                <a:spcPct val="110000"/>
              </a:lnSpc>
            </a:pPr>
            <a:r>
              <a:rPr lang="en-GB" sz="1800" err="1"/>
              <a:t>Fardh</a:t>
            </a:r>
            <a:r>
              <a:rPr lang="en-GB" sz="1800"/>
              <a:t> – Obligatory</a:t>
            </a:r>
          </a:p>
          <a:p>
            <a:pPr>
              <a:lnSpc>
                <a:spcPct val="110000"/>
              </a:lnSpc>
            </a:pPr>
            <a:r>
              <a:rPr lang="en-GB" sz="1800" err="1"/>
              <a:t>Wajib</a:t>
            </a:r>
            <a:r>
              <a:rPr lang="en-GB" sz="1800"/>
              <a:t> – Necessary (next category after </a:t>
            </a:r>
            <a:r>
              <a:rPr lang="en-GB" sz="1800" err="1"/>
              <a:t>Fardh</a:t>
            </a:r>
            <a:r>
              <a:rPr lang="en-GB" sz="1800"/>
              <a:t>)</a:t>
            </a:r>
          </a:p>
          <a:p>
            <a:pPr>
              <a:lnSpc>
                <a:spcPct val="150000"/>
              </a:lnSpc>
            </a:pPr>
            <a:r>
              <a:rPr lang="en-GB" sz="1800"/>
              <a:t>Sunnat </a:t>
            </a:r>
            <a:r>
              <a:rPr lang="en-GB" sz="1800" err="1"/>
              <a:t>Muakkadah</a:t>
            </a:r>
            <a:r>
              <a:rPr lang="en-GB" sz="1800"/>
              <a:t> – Strong sunnah, Salah which was continuously performed by the Prophet  (SAW), almost never abandoned</a:t>
            </a:r>
          </a:p>
        </p:txBody>
      </p:sp>
      <p:sp>
        <p:nvSpPr>
          <p:cNvPr id="22" name="Content Placeholder 3">
            <a:extLst>
              <a:ext uri="{FF2B5EF4-FFF2-40B4-BE49-F238E27FC236}">
                <a16:creationId xmlns:a16="http://schemas.microsoft.com/office/drawing/2014/main" id="{8A183D2B-A160-5648-FD06-2AE70ADF7AED}"/>
              </a:ext>
            </a:extLst>
          </p:cNvPr>
          <p:cNvSpPr txBox="1">
            <a:spLocks/>
          </p:cNvSpPr>
          <p:nvPr/>
        </p:nvSpPr>
        <p:spPr>
          <a:xfrm>
            <a:off x="6015858" y="2599591"/>
            <a:ext cx="4769905" cy="3260882"/>
          </a:xfrm>
          <a:prstGeom prst="rect">
            <a:avLst/>
          </a:prstGeom>
          <a:ln w="3175">
            <a:solidFill>
              <a:schemeClr val="accent2"/>
            </a:solidFill>
            <a:prstDash val="solid"/>
          </a:ln>
        </p:spPr>
        <p:txBody>
          <a:bodyPr vert="horz" lIns="91440" tIns="45720" rIns="91440" bIns="45720" rtlCol="0" anchor="t">
            <a:noAutofit/>
          </a:bodyPr>
          <a:lstStyle>
            <a:lvl1pPr marL="228604" indent="-228604" algn="l" defTabSz="914411" rtl="0" eaLnBrk="1" latinLnBrk="0" hangingPunct="1">
              <a:lnSpc>
                <a:spcPct val="90000"/>
              </a:lnSpc>
              <a:spcBef>
                <a:spcPts val="1001"/>
              </a:spcBef>
              <a:buClr>
                <a:srgbClr val="73292A"/>
              </a:buClr>
              <a:buFont typeface="Arial" panose="020B0604020202020204" pitchFamily="34" charset="0"/>
              <a:buChar char="•"/>
              <a:defRPr sz="1600" kern="1200">
                <a:solidFill>
                  <a:schemeClr val="accent3"/>
                </a:solidFill>
                <a:latin typeface="+mn-lt"/>
                <a:ea typeface="+mn-ea"/>
                <a:cs typeface="+mn-cs"/>
              </a:defRPr>
            </a:lvl1pPr>
            <a:lvl2pPr marL="685809" indent="-228604" algn="l" defTabSz="914411" rtl="0" eaLnBrk="1" latinLnBrk="0" hangingPunct="1">
              <a:lnSpc>
                <a:spcPct val="90000"/>
              </a:lnSpc>
              <a:spcBef>
                <a:spcPts val="500"/>
              </a:spcBef>
              <a:buClr>
                <a:srgbClr val="73292A"/>
              </a:buClr>
              <a:buFont typeface="Arial" panose="020B0604020202020204" pitchFamily="34" charset="0"/>
              <a:buChar char="•"/>
              <a:defRPr sz="1401" kern="1200">
                <a:solidFill>
                  <a:schemeClr val="accent3"/>
                </a:solidFill>
                <a:latin typeface="+mn-lt"/>
                <a:ea typeface="+mn-ea"/>
                <a:cs typeface="+mn-cs"/>
              </a:defRPr>
            </a:lvl2pPr>
            <a:lvl3pPr marL="1143015" indent="-228604" algn="l" defTabSz="914411" rtl="0" eaLnBrk="1" latinLnBrk="0" hangingPunct="1">
              <a:lnSpc>
                <a:spcPct val="90000"/>
              </a:lnSpc>
              <a:spcBef>
                <a:spcPts val="500"/>
              </a:spcBef>
              <a:buClr>
                <a:srgbClr val="73292A"/>
              </a:buClr>
              <a:buFont typeface="Arial" panose="020B0604020202020204" pitchFamily="34" charset="0"/>
              <a:buChar char="•"/>
              <a:defRPr sz="1200" kern="1200">
                <a:solidFill>
                  <a:schemeClr val="accent3"/>
                </a:solidFill>
                <a:latin typeface="+mn-lt"/>
                <a:ea typeface="+mn-ea"/>
                <a:cs typeface="+mn-cs"/>
              </a:defRPr>
            </a:lvl3pPr>
            <a:lvl4pPr marL="1600221" indent="-228604" algn="l" defTabSz="914411"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4pPr>
            <a:lvl5pPr marL="2057427" indent="-228604" algn="l" defTabSz="914411" rtl="0" eaLnBrk="1" latinLnBrk="0" hangingPunct="1">
              <a:lnSpc>
                <a:spcPct val="90000"/>
              </a:lnSpc>
              <a:spcBef>
                <a:spcPts val="500"/>
              </a:spcBef>
              <a:buClr>
                <a:srgbClr val="73292A"/>
              </a:buClr>
              <a:buFont typeface="Arial" panose="020B0604020202020204" pitchFamily="34" charset="0"/>
              <a:buChar char="•"/>
              <a:defRPr sz="1100" kern="1200">
                <a:solidFill>
                  <a:schemeClr val="accent3"/>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marL="228600" indent="-228600">
              <a:lnSpc>
                <a:spcPct val="110000"/>
              </a:lnSpc>
            </a:pPr>
            <a:r>
              <a:rPr lang="en-GB" sz="1800"/>
              <a:t>Sunnat </a:t>
            </a:r>
            <a:r>
              <a:rPr lang="en-GB" sz="1800" err="1"/>
              <a:t>Ghair</a:t>
            </a:r>
            <a:r>
              <a:rPr lang="en-GB" sz="1800"/>
              <a:t> </a:t>
            </a:r>
            <a:r>
              <a:rPr lang="en-GB" sz="1800" err="1"/>
              <a:t>Muakkadah</a:t>
            </a:r>
            <a:r>
              <a:rPr lang="en-GB" sz="1800"/>
              <a:t> – Salah which Prophet  (SAW), occasionally performed</a:t>
            </a:r>
            <a:endParaRPr lang="en-US" sz="1800">
              <a:cs typeface="Gill Sans Light" panose="020B0302020104020203" pitchFamily="34" charset="-79"/>
            </a:endParaRPr>
          </a:p>
          <a:p>
            <a:pPr marL="228600" indent="-228600">
              <a:lnSpc>
                <a:spcPct val="110000"/>
              </a:lnSpc>
            </a:pPr>
            <a:r>
              <a:rPr lang="en-US" sz="1800">
                <a:cs typeface="Gill Sans Light"/>
              </a:rPr>
              <a:t>Rukoo – Bowing</a:t>
            </a:r>
            <a:endParaRPr lang="en-US" sz="1800">
              <a:solidFill>
                <a:srgbClr val="FF0000"/>
              </a:solidFill>
              <a:ea typeface="+mn-lt"/>
              <a:cs typeface="Gill Sans Light" panose="020B0302020104020203" pitchFamily="34" charset="-79"/>
            </a:endParaRPr>
          </a:p>
          <a:p>
            <a:pPr marL="228600" indent="-228600">
              <a:lnSpc>
                <a:spcPct val="110000"/>
              </a:lnSpc>
            </a:pPr>
            <a:r>
              <a:rPr lang="en-GB" sz="1800">
                <a:solidFill>
                  <a:srgbClr val="624A35"/>
                </a:solidFill>
                <a:latin typeface="Gill Sans Nova Light (Body)"/>
              </a:rPr>
              <a:t>Qiblah</a:t>
            </a:r>
            <a:r>
              <a:rPr lang="en-US" sz="1800">
                <a:solidFill>
                  <a:srgbClr val="624A35"/>
                </a:solidFill>
                <a:latin typeface="Gill Sans Nova Light (Body)"/>
                <a:ea typeface="+mn-lt"/>
                <a:cs typeface="Gill Sans Light"/>
              </a:rPr>
              <a:t> – Direction of the Kaaba</a:t>
            </a:r>
          </a:p>
          <a:p>
            <a:pPr marL="228600" indent="-228600">
              <a:lnSpc>
                <a:spcPct val="110000"/>
              </a:lnSpc>
            </a:pPr>
            <a:r>
              <a:rPr lang="en-US" sz="1800" err="1">
                <a:ea typeface="+mn-lt"/>
                <a:cs typeface="Gill Sans Light"/>
              </a:rPr>
              <a:t>Nafl</a:t>
            </a:r>
            <a:r>
              <a:rPr lang="en-US" sz="1800">
                <a:ea typeface="+mn-lt"/>
                <a:cs typeface="Gill Sans Light"/>
              </a:rPr>
              <a:t> – Optional</a:t>
            </a:r>
          </a:p>
          <a:p>
            <a:pPr marL="228600" indent="-228600">
              <a:lnSpc>
                <a:spcPct val="110000"/>
              </a:lnSpc>
            </a:pPr>
            <a:r>
              <a:rPr lang="en-GB" sz="1800"/>
              <a:t>Sujud – Prostration</a:t>
            </a:r>
          </a:p>
          <a:p>
            <a:pPr marL="228600" indent="-228600">
              <a:lnSpc>
                <a:spcPct val="110000"/>
              </a:lnSpc>
            </a:pPr>
            <a:r>
              <a:rPr lang="en-GB" sz="1800"/>
              <a:t>Dhikr – Glorifying Allah / remembrance of Allah</a:t>
            </a:r>
          </a:p>
          <a:p>
            <a:pPr marL="228600" indent="-228600">
              <a:lnSpc>
                <a:spcPct val="110000"/>
              </a:lnSpc>
            </a:pPr>
            <a:r>
              <a:rPr lang="en-GB" sz="1800" err="1">
                <a:ea typeface="+mn-lt"/>
                <a:cs typeface="Gill Sans Light"/>
              </a:rPr>
              <a:t>Makrooh</a:t>
            </a:r>
            <a:r>
              <a:rPr lang="en-GB" sz="1800">
                <a:ea typeface="+mn-lt"/>
                <a:cs typeface="Gill Sans Light"/>
              </a:rPr>
              <a:t> – Disliked.</a:t>
            </a:r>
            <a:endParaRPr lang="en-US" sz="1800">
              <a:ea typeface="+mn-lt"/>
              <a:cs typeface="Gill Sans Light"/>
            </a:endParaRPr>
          </a:p>
          <a:p>
            <a:pPr marL="228600" indent="-228600">
              <a:lnSpc>
                <a:spcPct val="110000"/>
              </a:lnSpc>
            </a:pPr>
            <a:endParaRPr lang="en-US" sz="1800">
              <a:solidFill>
                <a:srgbClr val="624A35"/>
              </a:solidFill>
              <a:latin typeface="Gill Sans Nova Light (Body)"/>
              <a:ea typeface="+mn-lt"/>
              <a:cs typeface="Gill Sans Light" panose="020B0302020104020203" pitchFamily="34" charset="-79"/>
            </a:endParaRPr>
          </a:p>
        </p:txBody>
      </p:sp>
      <p:sp>
        <p:nvSpPr>
          <p:cNvPr id="5" name="TextBox 4">
            <a:extLst>
              <a:ext uri="{FF2B5EF4-FFF2-40B4-BE49-F238E27FC236}">
                <a16:creationId xmlns:a16="http://schemas.microsoft.com/office/drawing/2014/main" id="{FE6CDEC0-9E02-8235-0273-AAE00D24039E}"/>
              </a:ext>
            </a:extLst>
          </p:cNvPr>
          <p:cNvSpPr txBox="1"/>
          <p:nvPr/>
        </p:nvSpPr>
        <p:spPr>
          <a:xfrm>
            <a:off x="11625943" y="6380703"/>
            <a:ext cx="426357" cy="369332"/>
          </a:xfrm>
          <a:prstGeom prst="rect">
            <a:avLst/>
          </a:prstGeom>
          <a:noFill/>
        </p:spPr>
        <p:txBody>
          <a:bodyPr wrap="square" rtlCol="0">
            <a:spAutoFit/>
          </a:bodyPr>
          <a:lstStyle/>
          <a:p>
            <a:r>
              <a:rPr lang="en-GB" dirty="0"/>
              <a:t>37</a:t>
            </a:r>
          </a:p>
        </p:txBody>
      </p:sp>
    </p:spTree>
    <p:extLst>
      <p:ext uri="{BB962C8B-B14F-4D97-AF65-F5344CB8AC3E}">
        <p14:creationId xmlns:p14="http://schemas.microsoft.com/office/powerpoint/2010/main" val="1464164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366847" y="2093254"/>
            <a:ext cx="8837737" cy="3393145"/>
          </a:xfrm>
        </p:spPr>
        <p:txBody>
          <a:bodyPr>
            <a:normAutofit/>
          </a:bodyPr>
          <a:lstStyle/>
          <a:p>
            <a:r>
              <a:rPr lang="en-US" dirty="0"/>
              <a:t>Dua, Surah and </a:t>
            </a:r>
            <a:r>
              <a:rPr lang="en-GB" sz="4400" dirty="0"/>
              <a:t>Dhikr</a:t>
            </a:r>
            <a:r>
              <a:rPr lang="en-US" dirty="0"/>
              <a:t> from Wudu and Salah</a:t>
            </a:r>
            <a:br>
              <a:rPr lang="en-US" dirty="0"/>
            </a:br>
            <a:br>
              <a:rPr lang="en-US" sz="2000" dirty="0"/>
            </a:br>
            <a:r>
              <a:rPr lang="en-US" sz="2200" dirty="0"/>
              <a:t>Arabic with English </a:t>
            </a:r>
            <a:r>
              <a:rPr lang="en-GB" sz="2200" dirty="0"/>
              <a:t>Transliteration and Translation.</a:t>
            </a:r>
            <a:br>
              <a:rPr lang="en-GB" sz="2200" dirty="0"/>
            </a:br>
            <a:br>
              <a:rPr lang="en-GB" sz="2200" dirty="0"/>
            </a:br>
            <a:r>
              <a:rPr lang="en-GB" sz="2200" dirty="0"/>
              <a:t>Best practice is to</a:t>
            </a:r>
            <a:r>
              <a:rPr lang="en-GB" sz="2200" b="1" dirty="0"/>
              <a:t> </a:t>
            </a:r>
            <a:r>
              <a:rPr lang="en-GB" sz="2200" b="1" dirty="0">
                <a:solidFill>
                  <a:srgbClr val="00B050"/>
                </a:solidFill>
                <a:uFill>
                  <a:solidFill>
                    <a:schemeClr val="accent3"/>
                  </a:solidFill>
                </a:uFill>
              </a:rPr>
              <a:t>always</a:t>
            </a:r>
            <a:r>
              <a:rPr lang="en-GB" sz="2200" b="1" dirty="0"/>
              <a:t> </a:t>
            </a:r>
            <a:r>
              <a:rPr lang="en-GB" sz="2200" dirty="0"/>
              <a:t>learn from the Arabic text.</a:t>
            </a:r>
            <a:br>
              <a:rPr lang="en-US" sz="2200" dirty="0"/>
            </a:br>
            <a:endParaRPr lang="en-US" sz="2200" dirty="0"/>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8497411" y="4019373"/>
            <a:ext cx="945474" cy="1936750"/>
          </a:xfrm>
        </p:spPr>
        <p:txBody>
          <a:bodyPr/>
          <a:lstStyle/>
          <a:p>
            <a:r>
              <a:rPr lang="en-US"/>
              <a:t>”</a:t>
            </a:r>
          </a:p>
        </p:txBody>
      </p:sp>
      <p:sp>
        <p:nvSpPr>
          <p:cNvPr id="3" name="Text Placeholder 9">
            <a:extLst>
              <a:ext uri="{FF2B5EF4-FFF2-40B4-BE49-F238E27FC236}">
                <a16:creationId xmlns:a16="http://schemas.microsoft.com/office/drawing/2014/main" id="{18DA0317-3189-7884-2E91-C3813A744344}"/>
              </a:ext>
            </a:extLst>
          </p:cNvPr>
          <p:cNvSpPr txBox="1">
            <a:spLocks/>
          </p:cNvSpPr>
          <p:nvPr/>
        </p:nvSpPr>
        <p:spPr>
          <a:xfrm>
            <a:off x="1173402" y="1760583"/>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
        <p:nvSpPr>
          <p:cNvPr id="4" name="TextBox 3">
            <a:extLst>
              <a:ext uri="{FF2B5EF4-FFF2-40B4-BE49-F238E27FC236}">
                <a16:creationId xmlns:a16="http://schemas.microsoft.com/office/drawing/2014/main" id="{C16F7FA1-1D2E-9D9C-125D-BF47934A1372}"/>
              </a:ext>
            </a:extLst>
          </p:cNvPr>
          <p:cNvSpPr txBox="1"/>
          <p:nvPr/>
        </p:nvSpPr>
        <p:spPr>
          <a:xfrm>
            <a:off x="11625943" y="6380703"/>
            <a:ext cx="426357" cy="369332"/>
          </a:xfrm>
          <a:prstGeom prst="rect">
            <a:avLst/>
          </a:prstGeom>
          <a:noFill/>
        </p:spPr>
        <p:txBody>
          <a:bodyPr wrap="square" rtlCol="0">
            <a:spAutoFit/>
          </a:bodyPr>
          <a:lstStyle/>
          <a:p>
            <a:r>
              <a:rPr lang="en-GB" dirty="0"/>
              <a:t>38</a:t>
            </a:r>
          </a:p>
        </p:txBody>
      </p:sp>
    </p:spTree>
    <p:extLst>
      <p:ext uri="{BB962C8B-B14F-4D97-AF65-F5344CB8AC3E}">
        <p14:creationId xmlns:p14="http://schemas.microsoft.com/office/powerpoint/2010/main" val="1795434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1485998042"/>
              </p:ext>
            </p:extLst>
          </p:nvPr>
        </p:nvGraphicFramePr>
        <p:xfrm>
          <a:off x="1421702" y="1249267"/>
          <a:ext cx="10515600" cy="5444431"/>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251899">
                  <a:extLst>
                    <a:ext uri="{9D8B030D-6E8A-4147-A177-3AD203B41FA5}">
                      <a16:colId xmlns:a16="http://schemas.microsoft.com/office/drawing/2014/main" val="803654899"/>
                    </a:ext>
                  </a:extLst>
                </a:gridCol>
                <a:gridCol w="3758501">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863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Gill Sans Nova Light (Body)"/>
                          <a:ea typeface="+mn-ea"/>
                          <a:cs typeface="+mn-cs"/>
                        </a:rPr>
                        <a:t>Bis-mil-</a:t>
                      </a:r>
                      <a:r>
                        <a:rPr lang="en-GB" sz="1800" kern="1200" dirty="0" err="1">
                          <a:solidFill>
                            <a:schemeClr val="accent3"/>
                          </a:solidFill>
                          <a:latin typeface="Gill Sans Nova Light (Body)"/>
                          <a:ea typeface="+mn-ea"/>
                          <a:cs typeface="+mn-cs"/>
                        </a:rPr>
                        <a:t>laa</a:t>
                      </a:r>
                      <a:r>
                        <a:rPr lang="en-GB" sz="1800" kern="1200" dirty="0">
                          <a:solidFill>
                            <a:schemeClr val="accent3"/>
                          </a:solidFill>
                          <a:latin typeface="Gill Sans Nova Light (Body)"/>
                          <a:ea typeface="+mn-ea"/>
                          <a:cs typeface="+mn-cs"/>
                        </a:rPr>
                        <a:t>-hi</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err="1">
                          <a:solidFill>
                            <a:schemeClr val="accent3"/>
                          </a:solidFill>
                          <a:latin typeface="Gill Sans Nova Light (Body)"/>
                          <a:ea typeface="+mn-ea"/>
                          <a:cs typeface="+mn-cs"/>
                        </a:rPr>
                        <a:t>wal</a:t>
                      </a:r>
                      <a:r>
                        <a:rPr lang="en-GB" sz="1800" kern="1200" dirty="0">
                          <a:solidFill>
                            <a:schemeClr val="accent3"/>
                          </a:solidFill>
                          <a:latin typeface="Gill Sans Nova Light (Body)"/>
                          <a:ea typeface="+mn-ea"/>
                          <a:cs typeface="+mn-cs"/>
                        </a:rPr>
                        <a:t> ham-du-</a:t>
                      </a:r>
                      <a:r>
                        <a:rPr lang="en-GB" sz="1800" kern="1200" dirty="0" err="1">
                          <a:solidFill>
                            <a:schemeClr val="accent3"/>
                          </a:solidFill>
                          <a:latin typeface="Gill Sans Nova Light (Body)"/>
                          <a:ea typeface="+mn-ea"/>
                          <a:cs typeface="+mn-cs"/>
                        </a:rPr>
                        <a:t>lil</a:t>
                      </a:r>
                      <a:r>
                        <a:rPr lang="en-GB" sz="1800" kern="1200" dirty="0">
                          <a:solidFill>
                            <a:schemeClr val="accent3"/>
                          </a:solidFill>
                          <a:latin typeface="Gill Sans Nova Light (Body)"/>
                          <a:ea typeface="+mn-ea"/>
                          <a:cs typeface="+mn-cs"/>
                        </a:rPr>
                        <a:t>-</a:t>
                      </a:r>
                      <a:r>
                        <a:rPr lang="en-GB" sz="1800" kern="1200" dirty="0" err="1">
                          <a:solidFill>
                            <a:schemeClr val="accent3"/>
                          </a:solidFill>
                          <a:latin typeface="Gill Sans Nova Light (Body)"/>
                          <a:ea typeface="+mn-ea"/>
                          <a:cs typeface="+mn-cs"/>
                        </a:rPr>
                        <a:t>laah</a:t>
                      </a:r>
                      <a:r>
                        <a:rPr lang="en-GB" sz="1800" kern="1200" dirty="0">
                          <a:solidFill>
                            <a:schemeClr val="accent3"/>
                          </a:solidFill>
                          <a:latin typeface="Gill Sans Nova Light (Body)"/>
                          <a:ea typeface="+mn-ea"/>
                          <a:cs typeface="+mn-cs"/>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Gill Sans Nova Light (Body)"/>
                          <a:ea typeface="+mn-ea"/>
                          <a:cs typeface="+mn-cs"/>
                        </a:rPr>
                        <a:t>I begin with the name of Allah</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Gill Sans Nova Light (Body)"/>
                          <a:ea typeface="+mn-ea"/>
                          <a:cs typeface="+mn-cs"/>
                        </a:rPr>
                        <a:t>and all praises are due to Allah.</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1686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Gill Sans Nova Light (Body)"/>
                          <a:ea typeface="+mn-ea"/>
                          <a:cs typeface="+mn-cs"/>
                        </a:rPr>
                        <a:t>Al-</a:t>
                      </a:r>
                      <a:r>
                        <a:rPr lang="en-GB" sz="1800" kern="1200" dirty="0" err="1">
                          <a:solidFill>
                            <a:schemeClr val="accent3"/>
                          </a:solidFill>
                          <a:latin typeface="Gill Sans Nova Light (Body)"/>
                          <a:ea typeface="+mn-ea"/>
                          <a:cs typeface="+mn-cs"/>
                        </a:rPr>
                        <a:t>laa</a:t>
                      </a:r>
                      <a:r>
                        <a:rPr lang="en-GB" sz="1800" kern="1200" dirty="0">
                          <a:solidFill>
                            <a:schemeClr val="accent3"/>
                          </a:solidFill>
                          <a:latin typeface="Gill Sans Nova Light (Body)"/>
                          <a:ea typeface="+mn-ea"/>
                          <a:cs typeface="+mn-cs"/>
                        </a:rPr>
                        <a:t>-hum-</a:t>
                      </a:r>
                      <a:r>
                        <a:rPr lang="en-GB" sz="1800" kern="1200" dirty="0" err="1">
                          <a:solidFill>
                            <a:schemeClr val="accent3"/>
                          </a:solidFill>
                          <a:latin typeface="Gill Sans Nova Light (Body)"/>
                          <a:ea typeface="+mn-ea"/>
                          <a:cs typeface="+mn-cs"/>
                        </a:rPr>
                        <a:t>magh</a:t>
                      </a:r>
                      <a:r>
                        <a:rPr lang="en-GB" sz="1800" kern="1200" dirty="0">
                          <a:solidFill>
                            <a:schemeClr val="accent3"/>
                          </a:solidFill>
                          <a:latin typeface="Gill Sans Nova Light (Body)"/>
                          <a:ea typeface="+mn-ea"/>
                          <a:cs typeface="+mn-cs"/>
                        </a:rPr>
                        <a:t>-fir lee </a:t>
                      </a:r>
                      <a:r>
                        <a:rPr lang="en-GB" sz="1800" kern="1200" dirty="0" err="1">
                          <a:solidFill>
                            <a:schemeClr val="accent3"/>
                          </a:solidFill>
                          <a:latin typeface="Gill Sans Nova Light (Body)"/>
                          <a:ea typeface="+mn-ea"/>
                          <a:cs typeface="+mn-cs"/>
                        </a:rPr>
                        <a:t>zham</a:t>
                      </a:r>
                      <a:r>
                        <a:rPr lang="en-GB" sz="1800" kern="1200" dirty="0">
                          <a:solidFill>
                            <a:schemeClr val="accent3"/>
                          </a:solidFill>
                          <a:latin typeface="Gill Sans Nova Light (Body)"/>
                          <a:ea typeface="+mn-ea"/>
                          <a:cs typeface="+mn-cs"/>
                        </a:rPr>
                        <a:t>-bee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err="1">
                          <a:solidFill>
                            <a:schemeClr val="accent3"/>
                          </a:solidFill>
                          <a:latin typeface="Gill Sans Nova Light (Body)"/>
                          <a:ea typeface="+mn-ea"/>
                          <a:cs typeface="+mn-cs"/>
                        </a:rPr>
                        <a:t>wa</a:t>
                      </a:r>
                      <a:r>
                        <a:rPr lang="en-GB" sz="1800" kern="1200" dirty="0">
                          <a:solidFill>
                            <a:schemeClr val="accent3"/>
                          </a:solidFill>
                          <a:latin typeface="Gill Sans Nova Light (Body)"/>
                          <a:ea typeface="+mn-ea"/>
                          <a:cs typeface="+mn-cs"/>
                        </a:rPr>
                        <a:t>-was-</a:t>
                      </a:r>
                      <a:r>
                        <a:rPr lang="en-GB" sz="1800" kern="1200" dirty="0" err="1">
                          <a:solidFill>
                            <a:schemeClr val="accent3"/>
                          </a:solidFill>
                          <a:latin typeface="Gill Sans Nova Light (Body)"/>
                          <a:ea typeface="+mn-ea"/>
                          <a:cs typeface="+mn-cs"/>
                        </a:rPr>
                        <a:t>si</a:t>
                      </a:r>
                      <a:r>
                        <a:rPr lang="en-GB" sz="1800" kern="1200" dirty="0">
                          <a:solidFill>
                            <a:schemeClr val="accent3"/>
                          </a:solidFill>
                          <a:latin typeface="Gill Sans Nova Light (Body)"/>
                          <a:ea typeface="+mn-ea"/>
                          <a:cs typeface="+mn-cs"/>
                        </a:rPr>
                        <a:t>’ lee fee </a:t>
                      </a:r>
                      <a:r>
                        <a:rPr lang="en-GB" sz="1800" kern="1200" dirty="0" err="1">
                          <a:solidFill>
                            <a:schemeClr val="accent3"/>
                          </a:solidFill>
                          <a:latin typeface="Gill Sans Nova Light (Body)"/>
                          <a:ea typeface="+mn-ea"/>
                          <a:cs typeface="+mn-cs"/>
                        </a:rPr>
                        <a:t>daa-ree</a:t>
                      </a:r>
                      <a:r>
                        <a:rPr lang="en-GB" sz="1800" kern="1200" dirty="0">
                          <a:solidFill>
                            <a:schemeClr val="accent3"/>
                          </a:solidFill>
                          <a:latin typeface="Gill Sans Nova Light (Body)"/>
                          <a:ea typeface="+mn-ea"/>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err="1">
                          <a:solidFill>
                            <a:schemeClr val="accent3"/>
                          </a:solidFill>
                          <a:latin typeface="Gill Sans Nova Light (Body)"/>
                          <a:ea typeface="+mn-ea"/>
                          <a:cs typeface="+mn-cs"/>
                        </a:rPr>
                        <a:t>wa</a:t>
                      </a:r>
                      <a:r>
                        <a:rPr lang="en-GB" sz="1800" kern="1200" dirty="0">
                          <a:solidFill>
                            <a:schemeClr val="accent3"/>
                          </a:solidFill>
                          <a:latin typeface="Gill Sans Nova Light (Body)"/>
                          <a:ea typeface="+mn-ea"/>
                          <a:cs typeface="+mn-cs"/>
                        </a:rPr>
                        <a:t> baa-</a:t>
                      </a:r>
                      <a:r>
                        <a:rPr lang="en-GB" sz="1800" kern="1200" dirty="0" err="1">
                          <a:solidFill>
                            <a:schemeClr val="accent3"/>
                          </a:solidFill>
                          <a:latin typeface="Gill Sans Nova Light (Body)"/>
                          <a:ea typeface="+mn-ea"/>
                          <a:cs typeface="+mn-cs"/>
                        </a:rPr>
                        <a:t>rik</a:t>
                      </a:r>
                      <a:r>
                        <a:rPr lang="en-GB" sz="1800" kern="1200" dirty="0">
                          <a:solidFill>
                            <a:schemeClr val="accent3"/>
                          </a:solidFill>
                          <a:latin typeface="Gill Sans Nova Light (Body)"/>
                          <a:ea typeface="+mn-ea"/>
                          <a:cs typeface="+mn-cs"/>
                        </a:rPr>
                        <a:t> lee fee </a:t>
                      </a:r>
                      <a:r>
                        <a:rPr lang="en-GB" sz="1800" kern="1200" dirty="0" err="1">
                          <a:solidFill>
                            <a:schemeClr val="accent3"/>
                          </a:solidFill>
                          <a:latin typeface="Gill Sans Nova Light (Body)"/>
                          <a:ea typeface="+mn-ea"/>
                          <a:cs typeface="+mn-cs"/>
                        </a:rPr>
                        <a:t>riz-qee</a:t>
                      </a:r>
                      <a:r>
                        <a:rPr lang="en-GB" sz="1800" kern="1200" dirty="0">
                          <a:solidFill>
                            <a:schemeClr val="accent3"/>
                          </a:solidFill>
                          <a:latin typeface="Gill Sans Nova Light (Body)"/>
                          <a:ea typeface="+mn-ea"/>
                          <a:cs typeface="+mn-cs"/>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GB" sz="1800" kern="1200" dirty="0">
                          <a:solidFill>
                            <a:schemeClr val="accent3"/>
                          </a:solidFill>
                          <a:latin typeface="Gill Sans Nova Light (Body)"/>
                          <a:ea typeface="+mn-ea"/>
                          <a:cs typeface="+mn-cs"/>
                        </a:rPr>
                        <a:t>O Allah! Forgive my sins</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Gill Sans Nova Light (Body)"/>
                          <a:ea typeface="+mn-ea"/>
                          <a:cs typeface="+mn-cs"/>
                        </a:rPr>
                        <a:t>and give expansion (abundance) in my home and grant me blessings in my sustenance.</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r h="2097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mn-lt"/>
                          <a:ea typeface="+mn-ea"/>
                          <a:cs typeface="+mn-cs"/>
                        </a:rPr>
                        <a:t>Ash-</a:t>
                      </a:r>
                      <a:r>
                        <a:rPr lang="en-GB" sz="1800" kern="1200" dirty="0" err="1">
                          <a:solidFill>
                            <a:schemeClr val="accent3"/>
                          </a:solidFill>
                          <a:latin typeface="+mn-lt"/>
                          <a:ea typeface="+mn-ea"/>
                          <a:cs typeface="+mn-cs"/>
                        </a:rPr>
                        <a:t>hadu</a:t>
                      </a:r>
                      <a:r>
                        <a:rPr lang="en-GB" sz="1800" kern="1200" dirty="0">
                          <a:solidFill>
                            <a:schemeClr val="accent3"/>
                          </a:solidFill>
                          <a:latin typeface="+mn-lt"/>
                          <a:ea typeface="+mn-ea"/>
                          <a:cs typeface="+mn-cs"/>
                        </a:rPr>
                        <a:t> al-</a:t>
                      </a:r>
                      <a:r>
                        <a:rPr lang="en-GB" sz="1800" kern="1200" dirty="0" err="1">
                          <a:solidFill>
                            <a:schemeClr val="accent3"/>
                          </a:solidFill>
                          <a:latin typeface="+mn-lt"/>
                          <a:ea typeface="+mn-ea"/>
                          <a:cs typeface="+mn-cs"/>
                        </a:rPr>
                        <a:t>laa</a:t>
                      </a:r>
                      <a:r>
                        <a:rPr lang="en-GB" sz="1800" kern="1200" dirty="0">
                          <a:solidFill>
                            <a:schemeClr val="accent3"/>
                          </a:solidFill>
                          <a:latin typeface="+mn-lt"/>
                          <a:ea typeface="+mn-ea"/>
                          <a:cs typeface="+mn-cs"/>
                        </a:rPr>
                        <a:t> </a:t>
                      </a:r>
                      <a:r>
                        <a:rPr lang="en-GB" sz="1800" kern="1200" dirty="0" err="1">
                          <a:solidFill>
                            <a:schemeClr val="accent3"/>
                          </a:solidFill>
                          <a:latin typeface="+mn-lt"/>
                          <a:ea typeface="+mn-ea"/>
                          <a:cs typeface="+mn-cs"/>
                        </a:rPr>
                        <a:t>ilaha</a:t>
                      </a:r>
                      <a:r>
                        <a:rPr lang="en-GB" sz="1800" kern="1200" dirty="0">
                          <a:solidFill>
                            <a:schemeClr val="accent3"/>
                          </a:solidFill>
                          <a:latin typeface="+mn-lt"/>
                          <a:ea typeface="+mn-ea"/>
                          <a:cs typeface="+mn-cs"/>
                        </a:rPr>
                        <a:t> </a:t>
                      </a:r>
                      <a:r>
                        <a:rPr lang="en-GB" sz="1800" kern="1200" dirty="0" err="1">
                          <a:solidFill>
                            <a:schemeClr val="accent3"/>
                          </a:solidFill>
                          <a:latin typeface="+mn-lt"/>
                          <a:ea typeface="+mn-ea"/>
                          <a:cs typeface="+mn-cs"/>
                        </a:rPr>
                        <a:t>illallahu</a:t>
                      </a:r>
                      <a:endParaRPr lang="en-GB" sz="1800" kern="1200" dirty="0">
                        <a:solidFill>
                          <a:schemeClr val="accent3"/>
                        </a:solidFill>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err="1">
                          <a:solidFill>
                            <a:schemeClr val="accent3"/>
                          </a:solidFill>
                          <a:latin typeface="+mn-lt"/>
                          <a:ea typeface="+mn-ea"/>
                          <a:cs typeface="+mn-cs"/>
                        </a:rPr>
                        <a:t>Wahdahu</a:t>
                      </a:r>
                      <a:r>
                        <a:rPr lang="en-GB" sz="1800" kern="1200" dirty="0">
                          <a:solidFill>
                            <a:schemeClr val="accent3"/>
                          </a:solidFill>
                          <a:latin typeface="+mn-lt"/>
                          <a:ea typeface="+mn-ea"/>
                          <a:cs typeface="+mn-cs"/>
                        </a:rPr>
                        <a:t> la </a:t>
                      </a:r>
                      <a:r>
                        <a:rPr lang="en-GB" sz="1800" kern="1200" dirty="0" err="1">
                          <a:solidFill>
                            <a:schemeClr val="accent3"/>
                          </a:solidFill>
                          <a:latin typeface="+mn-lt"/>
                          <a:ea typeface="+mn-ea"/>
                          <a:cs typeface="+mn-cs"/>
                        </a:rPr>
                        <a:t>sharika</a:t>
                      </a:r>
                      <a:r>
                        <a:rPr lang="en-GB" sz="1800" kern="1200" dirty="0">
                          <a:solidFill>
                            <a:schemeClr val="accent3"/>
                          </a:solidFill>
                          <a:latin typeface="+mn-lt"/>
                          <a:ea typeface="+mn-ea"/>
                          <a:cs typeface="+mn-cs"/>
                        </a:rPr>
                        <a:t> </a:t>
                      </a:r>
                      <a:r>
                        <a:rPr lang="en-GB" sz="1800" kern="1200" dirty="0" err="1">
                          <a:solidFill>
                            <a:schemeClr val="accent3"/>
                          </a:solidFill>
                          <a:latin typeface="+mn-lt"/>
                          <a:ea typeface="+mn-ea"/>
                          <a:cs typeface="+mn-cs"/>
                        </a:rPr>
                        <a:t>lahu</a:t>
                      </a:r>
                      <a:endParaRPr lang="en-GB" sz="1800" kern="1200" dirty="0">
                        <a:solidFill>
                          <a:schemeClr val="accent3"/>
                        </a:solidFill>
                        <a:latin typeface="+mn-l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err="1">
                          <a:solidFill>
                            <a:schemeClr val="accent3"/>
                          </a:solidFill>
                          <a:latin typeface="+mn-lt"/>
                          <a:ea typeface="+mn-ea"/>
                          <a:cs typeface="+mn-cs"/>
                        </a:rPr>
                        <a:t>Wa</a:t>
                      </a:r>
                      <a:r>
                        <a:rPr lang="en-GB" sz="1800" kern="1200" dirty="0">
                          <a:solidFill>
                            <a:schemeClr val="accent3"/>
                          </a:solidFill>
                          <a:latin typeface="+mn-lt"/>
                          <a:ea typeface="+mn-ea"/>
                          <a:cs typeface="+mn-cs"/>
                        </a:rPr>
                        <a:t> ash-</a:t>
                      </a:r>
                      <a:r>
                        <a:rPr lang="en-GB" sz="1800" kern="1200" dirty="0" err="1">
                          <a:solidFill>
                            <a:schemeClr val="accent3"/>
                          </a:solidFill>
                          <a:latin typeface="+mn-lt"/>
                          <a:ea typeface="+mn-ea"/>
                          <a:cs typeface="+mn-cs"/>
                        </a:rPr>
                        <a:t>hadu</a:t>
                      </a:r>
                      <a:r>
                        <a:rPr lang="en-GB" sz="1800" kern="1200" dirty="0">
                          <a:solidFill>
                            <a:schemeClr val="accent3"/>
                          </a:solidFill>
                          <a:latin typeface="+mn-lt"/>
                          <a:ea typeface="+mn-ea"/>
                          <a:cs typeface="+mn-cs"/>
                        </a:rPr>
                        <a:t> anna Muhammadan</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err="1">
                          <a:solidFill>
                            <a:schemeClr val="accent3"/>
                          </a:solidFill>
                          <a:latin typeface="+mn-lt"/>
                          <a:ea typeface="+mn-ea"/>
                          <a:cs typeface="+mn-cs"/>
                        </a:rPr>
                        <a:t>Abduhu</a:t>
                      </a:r>
                      <a:r>
                        <a:rPr lang="en-GB" sz="1800" kern="1200" dirty="0">
                          <a:solidFill>
                            <a:schemeClr val="accent3"/>
                          </a:solidFill>
                          <a:latin typeface="+mn-lt"/>
                          <a:ea typeface="+mn-ea"/>
                          <a:cs typeface="+mn-cs"/>
                        </a:rPr>
                        <a:t> </a:t>
                      </a:r>
                      <a:r>
                        <a:rPr lang="en-GB" sz="1800" kern="1200" dirty="0" err="1">
                          <a:solidFill>
                            <a:schemeClr val="accent3"/>
                          </a:solidFill>
                          <a:latin typeface="+mn-lt"/>
                          <a:ea typeface="+mn-ea"/>
                          <a:cs typeface="+mn-cs"/>
                        </a:rPr>
                        <a:t>wa</a:t>
                      </a:r>
                      <a:r>
                        <a:rPr lang="en-GB" sz="1800" kern="1200" dirty="0">
                          <a:solidFill>
                            <a:schemeClr val="accent3"/>
                          </a:solidFill>
                          <a:latin typeface="+mn-lt"/>
                          <a:ea typeface="+mn-ea"/>
                          <a:cs typeface="+mn-cs"/>
                        </a:rPr>
                        <a:t> </a:t>
                      </a:r>
                      <a:r>
                        <a:rPr lang="en-GB" sz="1800" kern="1200" dirty="0" err="1">
                          <a:solidFill>
                            <a:schemeClr val="accent3"/>
                          </a:solidFill>
                          <a:latin typeface="+mn-lt"/>
                          <a:ea typeface="+mn-ea"/>
                          <a:cs typeface="+mn-cs"/>
                        </a:rPr>
                        <a:t>rasuluhu</a:t>
                      </a:r>
                      <a:r>
                        <a:rPr lang="en-GB" sz="1800" kern="1200" dirty="0">
                          <a:solidFill>
                            <a:schemeClr val="accent3"/>
                          </a:solidFill>
                          <a:latin typeface="+mn-lt"/>
                          <a:ea typeface="+mn-ea"/>
                          <a:cs typeface="+mn-cs"/>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mn-lt"/>
                          <a:ea typeface="+mn-ea"/>
                          <a:cs typeface="+mn-cs"/>
                        </a:rPr>
                        <a:t>I testify that there is none worthy of worship but Allah</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mn-lt"/>
                          <a:ea typeface="+mn-ea"/>
                          <a:cs typeface="+mn-cs"/>
                        </a:rPr>
                        <a:t>And He is one and He has no partner</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mn-lt"/>
                          <a:ea typeface="+mn-ea"/>
                          <a:cs typeface="+mn-cs"/>
                        </a:rPr>
                        <a:t>And I testify that Muhammad (</a:t>
                      </a:r>
                      <a:r>
                        <a:rPr lang="ar-AE" sz="1800" b="0" i="0" dirty="0">
                          <a:solidFill>
                            <a:schemeClr val="accent3"/>
                          </a:solidFill>
                          <a:effectLst/>
                          <a:latin typeface="Google Sans"/>
                        </a:rPr>
                        <a:t>ﷺ</a:t>
                      </a:r>
                      <a:r>
                        <a:rPr lang="en-GB" sz="1800" b="0" i="0" dirty="0">
                          <a:solidFill>
                            <a:schemeClr val="accent3"/>
                          </a:solidFill>
                          <a:effectLst/>
                          <a:latin typeface="Google Sans"/>
                        </a:rPr>
                        <a:t> -</a:t>
                      </a:r>
                      <a:r>
                        <a:rPr lang="en-GB" sz="1800" kern="1200" dirty="0" err="1">
                          <a:solidFill>
                            <a:schemeClr val="accent3"/>
                          </a:solidFill>
                          <a:latin typeface="+mn-lt"/>
                          <a:ea typeface="+mn-ea"/>
                          <a:cs typeface="+mn-cs"/>
                        </a:rPr>
                        <a:t>Sallallahu</a:t>
                      </a:r>
                      <a:r>
                        <a:rPr lang="en-GB" sz="1800" kern="1200" dirty="0">
                          <a:solidFill>
                            <a:schemeClr val="accent3"/>
                          </a:solidFill>
                          <a:latin typeface="+mn-lt"/>
                          <a:ea typeface="+mn-ea"/>
                          <a:cs typeface="+mn-cs"/>
                        </a:rPr>
                        <a:t>-</a:t>
                      </a:r>
                      <a:r>
                        <a:rPr lang="en-GB" sz="1800" kern="1200" dirty="0" err="1">
                          <a:solidFill>
                            <a:schemeClr val="accent3"/>
                          </a:solidFill>
                          <a:latin typeface="+mn-lt"/>
                          <a:ea typeface="+mn-ea"/>
                          <a:cs typeface="+mn-cs"/>
                        </a:rPr>
                        <a:t>Alaihi</a:t>
                      </a:r>
                      <a:r>
                        <a:rPr lang="en-GB" sz="1800" kern="1200" dirty="0">
                          <a:solidFill>
                            <a:schemeClr val="accent3"/>
                          </a:solidFill>
                          <a:latin typeface="+mn-lt"/>
                          <a:ea typeface="+mn-ea"/>
                          <a:cs typeface="+mn-cs"/>
                        </a:rPr>
                        <a:t>-</a:t>
                      </a:r>
                      <a:r>
                        <a:rPr lang="en-GB" sz="1800" kern="1200" dirty="0" err="1">
                          <a:solidFill>
                            <a:schemeClr val="accent3"/>
                          </a:solidFill>
                          <a:latin typeface="+mn-lt"/>
                          <a:ea typeface="+mn-ea"/>
                          <a:cs typeface="+mn-cs"/>
                        </a:rPr>
                        <a:t>Wa</a:t>
                      </a:r>
                      <a:r>
                        <a:rPr lang="en-GB" sz="1800" kern="1200" dirty="0">
                          <a:solidFill>
                            <a:schemeClr val="accent3"/>
                          </a:solidFill>
                          <a:latin typeface="+mn-lt"/>
                          <a:ea typeface="+mn-ea"/>
                          <a:cs typeface="+mn-cs"/>
                        </a:rPr>
                        <a:t>-Sallam)</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1200" dirty="0">
                          <a:solidFill>
                            <a:schemeClr val="accent3"/>
                          </a:solidFill>
                          <a:latin typeface="+mn-lt"/>
                          <a:ea typeface="+mn-ea"/>
                          <a:cs typeface="+mn-cs"/>
                        </a:rPr>
                        <a:t>is His servant and His messenger.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106518"/>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a:latin typeface="Baskerville Old Face (Headings)"/>
              </a:rPr>
              <a:t>Wudu Dua’s</a:t>
            </a:r>
          </a:p>
        </p:txBody>
      </p:sp>
      <p:pic>
        <p:nvPicPr>
          <p:cNvPr id="2" name="Picture 1">
            <a:extLst>
              <a:ext uri="{FF2B5EF4-FFF2-40B4-BE49-F238E27FC236}">
                <a16:creationId xmlns:a16="http://schemas.microsoft.com/office/drawing/2014/main" id="{1B28E82B-21CE-420D-4BC1-80819DACA856}"/>
              </a:ext>
            </a:extLst>
          </p:cNvPr>
          <p:cNvPicPr>
            <a:picLocks noChangeAspect="1"/>
          </p:cNvPicPr>
          <p:nvPr/>
        </p:nvPicPr>
        <p:blipFill>
          <a:blip r:embed="rId3">
            <a:biLevel thresh="50000"/>
          </a:blip>
          <a:stretch>
            <a:fillRect/>
          </a:stretch>
        </p:blipFill>
        <p:spPr>
          <a:xfrm rot="218934">
            <a:off x="2108417" y="1864316"/>
            <a:ext cx="2164057" cy="416929"/>
          </a:xfrm>
          <a:prstGeom prst="rect">
            <a:avLst/>
          </a:prstGeom>
        </p:spPr>
      </p:pic>
      <p:grpSp>
        <p:nvGrpSpPr>
          <p:cNvPr id="10" name="Group 9">
            <a:extLst>
              <a:ext uri="{FF2B5EF4-FFF2-40B4-BE49-F238E27FC236}">
                <a16:creationId xmlns:a16="http://schemas.microsoft.com/office/drawing/2014/main" id="{1BBA7841-AFC1-9171-EBD0-E1B979D76C0B}"/>
              </a:ext>
            </a:extLst>
          </p:cNvPr>
          <p:cNvGrpSpPr/>
          <p:nvPr/>
        </p:nvGrpSpPr>
        <p:grpSpPr>
          <a:xfrm>
            <a:off x="1957437" y="2900503"/>
            <a:ext cx="2638759" cy="828564"/>
            <a:chOff x="2318811" y="2242972"/>
            <a:chExt cx="2299372" cy="721997"/>
          </a:xfrm>
        </p:grpSpPr>
        <p:pic>
          <p:nvPicPr>
            <p:cNvPr id="11" name="Picture 10">
              <a:extLst>
                <a:ext uri="{FF2B5EF4-FFF2-40B4-BE49-F238E27FC236}">
                  <a16:creationId xmlns:a16="http://schemas.microsoft.com/office/drawing/2014/main" id="{BB49B2CB-8A24-8BD4-FA8C-E27F02F817D2}"/>
                </a:ext>
              </a:extLst>
            </p:cNvPr>
            <p:cNvPicPr>
              <a:picLocks noChangeAspect="1"/>
            </p:cNvPicPr>
            <p:nvPr/>
          </p:nvPicPr>
          <p:blipFill>
            <a:blip r:embed="rId4">
              <a:biLevel thresh="50000"/>
            </a:blip>
            <a:stretch>
              <a:fillRect/>
            </a:stretch>
          </p:blipFill>
          <p:spPr>
            <a:xfrm>
              <a:off x="2318811" y="2242972"/>
              <a:ext cx="2299372" cy="721997"/>
            </a:xfrm>
            <a:prstGeom prst="rect">
              <a:avLst/>
            </a:prstGeom>
          </p:spPr>
        </p:pic>
        <p:sp>
          <p:nvSpPr>
            <p:cNvPr id="12" name="Oval 11">
              <a:extLst>
                <a:ext uri="{FF2B5EF4-FFF2-40B4-BE49-F238E27FC236}">
                  <a16:creationId xmlns:a16="http://schemas.microsoft.com/office/drawing/2014/main" id="{D8B66FF6-FA67-CAB3-82DC-A269288D98D3}"/>
                </a:ext>
              </a:extLst>
            </p:cNvPr>
            <p:cNvSpPr/>
            <p:nvPr/>
          </p:nvSpPr>
          <p:spPr>
            <a:xfrm>
              <a:off x="3780471" y="2720340"/>
              <a:ext cx="45719" cy="45719"/>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4" name="Picture 3">
            <a:extLst>
              <a:ext uri="{FF2B5EF4-FFF2-40B4-BE49-F238E27FC236}">
                <a16:creationId xmlns:a16="http://schemas.microsoft.com/office/drawing/2014/main" id="{0ED2B0A9-BE58-CBD5-015D-448DC47C037A}"/>
              </a:ext>
            </a:extLst>
          </p:cNvPr>
          <p:cNvPicPr>
            <a:picLocks noChangeAspect="1"/>
          </p:cNvPicPr>
          <p:nvPr/>
        </p:nvPicPr>
        <p:blipFill>
          <a:blip r:embed="rId5"/>
          <a:stretch>
            <a:fillRect/>
          </a:stretch>
        </p:blipFill>
        <p:spPr>
          <a:xfrm>
            <a:off x="1515849" y="4612638"/>
            <a:ext cx="3349191" cy="1046496"/>
          </a:xfrm>
          <a:prstGeom prst="rect">
            <a:avLst/>
          </a:prstGeom>
        </p:spPr>
      </p:pic>
      <p:sp>
        <p:nvSpPr>
          <p:cNvPr id="15" name="TextBox 14">
            <a:extLst>
              <a:ext uri="{FF2B5EF4-FFF2-40B4-BE49-F238E27FC236}">
                <a16:creationId xmlns:a16="http://schemas.microsoft.com/office/drawing/2014/main" id="{FEBD54E0-11C1-ACAB-7F06-0E328590AD38}"/>
              </a:ext>
            </a:extLst>
          </p:cNvPr>
          <p:cNvSpPr txBox="1"/>
          <p:nvPr/>
        </p:nvSpPr>
        <p:spPr>
          <a:xfrm>
            <a:off x="11841145" y="6509032"/>
            <a:ext cx="426357" cy="369332"/>
          </a:xfrm>
          <a:prstGeom prst="rect">
            <a:avLst/>
          </a:prstGeom>
          <a:noFill/>
        </p:spPr>
        <p:txBody>
          <a:bodyPr wrap="square" rtlCol="0">
            <a:spAutoFit/>
          </a:bodyPr>
          <a:lstStyle/>
          <a:p>
            <a:r>
              <a:rPr lang="en-GB" dirty="0"/>
              <a:t>39</a:t>
            </a:r>
          </a:p>
        </p:txBody>
      </p:sp>
    </p:spTree>
    <p:extLst>
      <p:ext uri="{BB962C8B-B14F-4D97-AF65-F5344CB8AC3E}">
        <p14:creationId xmlns:p14="http://schemas.microsoft.com/office/powerpoint/2010/main" val="3837820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a:xfrm>
            <a:off x="1706468" y="908632"/>
            <a:ext cx="8695945" cy="1325880"/>
          </a:xfrm>
        </p:spPr>
        <p:txBody>
          <a:bodyPr/>
          <a:lstStyle/>
          <a:p>
            <a:r>
              <a:rPr lang="en-US">
                <a:latin typeface="Baskerville Old Face (Headings)"/>
              </a:rPr>
              <a:t>Introduction</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4294967295"/>
          </p:nvPr>
        </p:nvSpPr>
        <p:spPr>
          <a:xfrm>
            <a:off x="1519983" y="2016395"/>
            <a:ext cx="9152033" cy="4233798"/>
          </a:xfrm>
        </p:spPr>
        <p:txBody>
          <a:bodyPr vert="horz" lIns="91440" tIns="45721" rIns="91440" bIns="45721" rtlCol="0" anchor="t">
            <a:noAutofit/>
          </a:bodyPr>
          <a:lstStyle/>
          <a:p>
            <a:pPr marL="228600" indent="-228600"/>
            <a:r>
              <a:rPr lang="en-US" sz="2200" dirty="0"/>
              <a:t>From the teaching of Hanafi Madhhab (</a:t>
            </a:r>
            <a:r>
              <a:rPr lang="en-GB" sz="2200" b="1" dirty="0"/>
              <a:t>Book used</a:t>
            </a:r>
            <a:r>
              <a:rPr lang="en-GB" sz="2200" dirty="0"/>
              <a:t>: </a:t>
            </a:r>
            <a:r>
              <a:rPr lang="en-GB" sz="2200" dirty="0" err="1"/>
              <a:t>Ta’leemul</a:t>
            </a:r>
            <a:r>
              <a:rPr lang="en-GB" sz="2200" dirty="0"/>
              <a:t> Haq by Shabbir Ahmed E. Desai. See reference slide for full details). </a:t>
            </a:r>
            <a:endParaRPr lang="en-US" sz="2200" dirty="0"/>
          </a:p>
          <a:p>
            <a:pPr marL="228600" indent="-228600"/>
            <a:r>
              <a:rPr lang="en-US" sz="2200" dirty="0">
                <a:cs typeface="Gill Sans Light"/>
              </a:rPr>
              <a:t>There are some Hadiths reference in the notes section</a:t>
            </a:r>
          </a:p>
          <a:p>
            <a:pPr marL="228600" indent="-228600"/>
            <a:r>
              <a:rPr lang="en-US" sz="2200" dirty="0">
                <a:cs typeface="Gill Sans Light"/>
              </a:rPr>
              <a:t>There are hints, tips and additional notes, in the comment section</a:t>
            </a:r>
          </a:p>
          <a:p>
            <a:pPr marL="228600" indent="-228600"/>
            <a:r>
              <a:rPr lang="en-US" sz="2200" dirty="0"/>
              <a:t>Dua, Surah and </a:t>
            </a:r>
            <a:r>
              <a:rPr lang="en-GB" sz="2200" dirty="0"/>
              <a:t>Dhikr</a:t>
            </a:r>
            <a:r>
              <a:rPr lang="en-US" sz="2200" dirty="0"/>
              <a:t> in Arabic with English </a:t>
            </a:r>
            <a:r>
              <a:rPr lang="en-GB" sz="2200" dirty="0"/>
              <a:t>Transliteration &amp; Translation</a:t>
            </a:r>
            <a:r>
              <a:rPr lang="en-GB" sz="2200" b="1" dirty="0"/>
              <a:t> (Note: </a:t>
            </a:r>
            <a:r>
              <a:rPr lang="en-GB" sz="2200" dirty="0"/>
              <a:t>please follow the </a:t>
            </a:r>
            <a:r>
              <a:rPr lang="en-GB" sz="2200" dirty="0" err="1"/>
              <a:t>tajweed</a:t>
            </a:r>
            <a:r>
              <a:rPr lang="en-GB" sz="2200" dirty="0"/>
              <a:t> rule when reciting and stopping during Arabic recitation)</a:t>
            </a:r>
          </a:p>
          <a:p>
            <a:pPr marL="228600" indent="-228600"/>
            <a:r>
              <a:rPr lang="en-US" sz="2200" dirty="0"/>
              <a:t>Please use your own time to read and learn more on these subjects for in-depth knowledge</a:t>
            </a:r>
          </a:p>
          <a:p>
            <a:pPr marL="228600" indent="-228600"/>
            <a:r>
              <a:rPr lang="en-US" sz="2200" b="1" dirty="0"/>
              <a:t>Note: </a:t>
            </a:r>
            <a:r>
              <a:rPr lang="en-US" sz="2200" dirty="0"/>
              <a:t>Please</a:t>
            </a:r>
            <a:r>
              <a:rPr lang="en-US" sz="2200" b="1" dirty="0"/>
              <a:t> </a:t>
            </a:r>
            <a:r>
              <a:rPr lang="en-GB" sz="2200" dirty="0"/>
              <a:t>use</a:t>
            </a:r>
            <a:r>
              <a:rPr lang="en-US" sz="2200" dirty="0"/>
              <a:t> reliable sources and books (Teachers, Mufti / Scholars / Alim/a </a:t>
            </a:r>
            <a:r>
              <a:rPr lang="en-US" sz="2200" dirty="0" err="1"/>
              <a:t>etc</a:t>
            </a:r>
            <a:r>
              <a:rPr lang="en-US" sz="2200" dirty="0"/>
              <a:t>).</a:t>
            </a:r>
          </a:p>
        </p:txBody>
      </p:sp>
      <p:grpSp>
        <p:nvGrpSpPr>
          <p:cNvPr id="11" name="Group 10">
            <a:extLst>
              <a:ext uri="{FF2B5EF4-FFF2-40B4-BE49-F238E27FC236}">
                <a16:creationId xmlns:a16="http://schemas.microsoft.com/office/drawing/2014/main" id="{0E66EA30-E367-5160-CC80-340B369ACD08}"/>
              </a:ext>
            </a:extLst>
          </p:cNvPr>
          <p:cNvGrpSpPr/>
          <p:nvPr/>
        </p:nvGrpSpPr>
        <p:grpSpPr>
          <a:xfrm>
            <a:off x="7820129" y="2724150"/>
            <a:ext cx="2023118" cy="352425"/>
            <a:chOff x="8078313" y="2431529"/>
            <a:chExt cx="2324100" cy="352425"/>
          </a:xfrm>
        </p:grpSpPr>
        <p:pic>
          <p:nvPicPr>
            <p:cNvPr id="5" name="Picture 4">
              <a:extLst>
                <a:ext uri="{FF2B5EF4-FFF2-40B4-BE49-F238E27FC236}">
                  <a16:creationId xmlns:a16="http://schemas.microsoft.com/office/drawing/2014/main" id="{55B3A6AC-958C-4F3F-C627-ADEDD38DDE0A}"/>
                </a:ext>
              </a:extLst>
            </p:cNvPr>
            <p:cNvPicPr>
              <a:picLocks noChangeAspect="1"/>
            </p:cNvPicPr>
            <p:nvPr/>
          </p:nvPicPr>
          <p:blipFill>
            <a:blip r:embed="rId4"/>
            <a:stretch>
              <a:fillRect/>
            </a:stretch>
          </p:blipFill>
          <p:spPr>
            <a:xfrm>
              <a:off x="8078313" y="2431529"/>
              <a:ext cx="2324100" cy="352425"/>
            </a:xfrm>
            <a:prstGeom prst="rect">
              <a:avLst/>
            </a:prstGeom>
          </p:spPr>
        </p:pic>
        <p:sp>
          <p:nvSpPr>
            <p:cNvPr id="6" name="Oval 5">
              <a:extLst>
                <a:ext uri="{FF2B5EF4-FFF2-40B4-BE49-F238E27FC236}">
                  <a16:creationId xmlns:a16="http://schemas.microsoft.com/office/drawing/2014/main" id="{ACB5CBCC-CE55-1023-053B-EC2F3B2731DB}"/>
                </a:ext>
              </a:extLst>
            </p:cNvPr>
            <p:cNvSpPr/>
            <p:nvPr/>
          </p:nvSpPr>
          <p:spPr>
            <a:xfrm>
              <a:off x="8078313" y="2431529"/>
              <a:ext cx="646943" cy="352425"/>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oup 16">
            <a:extLst>
              <a:ext uri="{FF2B5EF4-FFF2-40B4-BE49-F238E27FC236}">
                <a16:creationId xmlns:a16="http://schemas.microsoft.com/office/drawing/2014/main" id="{CC76B1FC-3E13-F043-68A5-58DF8F9A366D}"/>
              </a:ext>
            </a:extLst>
          </p:cNvPr>
          <p:cNvGrpSpPr/>
          <p:nvPr/>
        </p:nvGrpSpPr>
        <p:grpSpPr>
          <a:xfrm>
            <a:off x="8971190" y="3173517"/>
            <a:ext cx="1431223" cy="392696"/>
            <a:chOff x="9136569" y="2890216"/>
            <a:chExt cx="1763238" cy="392696"/>
          </a:xfrm>
        </p:grpSpPr>
        <p:pic>
          <p:nvPicPr>
            <p:cNvPr id="15" name="Picture 14">
              <a:extLst>
                <a:ext uri="{FF2B5EF4-FFF2-40B4-BE49-F238E27FC236}">
                  <a16:creationId xmlns:a16="http://schemas.microsoft.com/office/drawing/2014/main" id="{925D67FC-A5BC-6CC9-B3A0-83F5A93A4A92}"/>
                </a:ext>
              </a:extLst>
            </p:cNvPr>
            <p:cNvPicPr>
              <a:picLocks noChangeAspect="1"/>
            </p:cNvPicPr>
            <p:nvPr/>
          </p:nvPicPr>
          <p:blipFill rotWithShape="1">
            <a:blip r:embed="rId5"/>
            <a:srcRect t="6787" r="2026" b="56035"/>
            <a:stretch/>
          </p:blipFill>
          <p:spPr>
            <a:xfrm>
              <a:off x="9204846" y="2930486"/>
              <a:ext cx="1694961" cy="352426"/>
            </a:xfrm>
            <a:prstGeom prst="rect">
              <a:avLst/>
            </a:prstGeom>
          </p:spPr>
        </p:pic>
        <p:sp>
          <p:nvSpPr>
            <p:cNvPr id="16" name="Oval 15">
              <a:extLst>
                <a:ext uri="{FF2B5EF4-FFF2-40B4-BE49-F238E27FC236}">
                  <a16:creationId xmlns:a16="http://schemas.microsoft.com/office/drawing/2014/main" id="{94796CF0-2A85-72DD-5EBC-6948E59EFF8C}"/>
                </a:ext>
              </a:extLst>
            </p:cNvPr>
            <p:cNvSpPr/>
            <p:nvPr/>
          </p:nvSpPr>
          <p:spPr>
            <a:xfrm>
              <a:off x="9136569" y="2890216"/>
              <a:ext cx="646943" cy="352425"/>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TextBox 7">
            <a:extLst>
              <a:ext uri="{FF2B5EF4-FFF2-40B4-BE49-F238E27FC236}">
                <a16:creationId xmlns:a16="http://schemas.microsoft.com/office/drawing/2014/main" id="{D7F01284-8A1C-7AD9-E678-77B593220C9A}"/>
              </a:ext>
            </a:extLst>
          </p:cNvPr>
          <p:cNvSpPr txBox="1"/>
          <p:nvPr/>
        </p:nvSpPr>
        <p:spPr>
          <a:xfrm>
            <a:off x="11625943" y="6380703"/>
            <a:ext cx="271305" cy="369332"/>
          </a:xfrm>
          <a:prstGeom prst="rect">
            <a:avLst/>
          </a:prstGeom>
          <a:noFill/>
        </p:spPr>
        <p:txBody>
          <a:bodyPr wrap="square" rtlCol="0">
            <a:spAutoFit/>
          </a:bodyPr>
          <a:lstStyle/>
          <a:p>
            <a:r>
              <a:rPr lang="en-GB" dirty="0"/>
              <a:t>4</a:t>
            </a:r>
          </a:p>
        </p:txBody>
      </p:sp>
    </p:spTree>
    <p:extLst>
      <p:ext uri="{BB962C8B-B14F-4D97-AF65-F5344CB8AC3E}">
        <p14:creationId xmlns:p14="http://schemas.microsoft.com/office/powerpoint/2010/main" val="2416185988"/>
      </p:ext>
    </p:extLst>
  </p:cSld>
  <p:clrMapOvr>
    <a:masterClrMapping/>
  </p:clrMapOvr>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3327844207"/>
              </p:ext>
            </p:extLst>
          </p:nvPr>
        </p:nvGraphicFramePr>
        <p:xfrm>
          <a:off x="1421702" y="1229172"/>
          <a:ext cx="10515600" cy="4621471"/>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422340">
                  <a:extLst>
                    <a:ext uri="{9D8B030D-6E8A-4147-A177-3AD203B41FA5}">
                      <a16:colId xmlns:a16="http://schemas.microsoft.com/office/drawing/2014/main" val="803654899"/>
                    </a:ext>
                  </a:extLst>
                </a:gridCol>
                <a:gridCol w="3588060">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25093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dirty="0">
                          <a:solidFill>
                            <a:schemeClr val="accent3"/>
                          </a:solidFill>
                          <a:latin typeface="Gill Sans Nova Light (Body)"/>
                        </a:rPr>
                        <a:t>Sub-</a:t>
                      </a:r>
                      <a:r>
                        <a:rPr lang="en-GB" sz="1800" dirty="0" err="1">
                          <a:solidFill>
                            <a:schemeClr val="accent3"/>
                          </a:solidFill>
                          <a:latin typeface="Gill Sans Nova Light (Body)"/>
                        </a:rPr>
                        <a:t>haa</a:t>
                      </a:r>
                      <a:r>
                        <a:rPr lang="en-GB" sz="1800" dirty="0">
                          <a:solidFill>
                            <a:schemeClr val="accent3"/>
                          </a:solidFill>
                          <a:latin typeface="Gill Sans Nova Light (Body)"/>
                        </a:rPr>
                        <a:t>-</a:t>
                      </a:r>
                      <a:r>
                        <a:rPr lang="en-GB" sz="1800" dirty="0" err="1">
                          <a:solidFill>
                            <a:schemeClr val="accent3"/>
                          </a:solidFill>
                          <a:latin typeface="Gill Sans Nova Light (Body)"/>
                        </a:rPr>
                        <a:t>na</a:t>
                      </a:r>
                      <a:r>
                        <a:rPr lang="en-GB" sz="1800" dirty="0">
                          <a:solidFill>
                            <a:schemeClr val="accent3"/>
                          </a:solidFill>
                          <a:latin typeface="Gill Sans Nova Light (Body)"/>
                        </a:rPr>
                        <a:t>-kal-</a:t>
                      </a:r>
                      <a:r>
                        <a:rPr lang="en-GB" sz="1800" dirty="0" err="1">
                          <a:solidFill>
                            <a:schemeClr val="accent3"/>
                          </a:solidFill>
                          <a:latin typeface="Gill Sans Nova Light (Body)"/>
                        </a:rPr>
                        <a:t>laa</a:t>
                      </a:r>
                      <a:r>
                        <a:rPr lang="en-GB" sz="1800" dirty="0">
                          <a:solidFill>
                            <a:schemeClr val="accent3"/>
                          </a:solidFill>
                          <a:latin typeface="Gill Sans Nova Light (Body)"/>
                        </a:rPr>
                        <a:t>-hum-ma-</a:t>
                      </a:r>
                      <a:r>
                        <a:rPr lang="en-GB" sz="1800" dirty="0" err="1">
                          <a:solidFill>
                            <a:schemeClr val="accent3"/>
                          </a:solidFill>
                          <a:latin typeface="Gill Sans Nova Light (Body)"/>
                        </a:rPr>
                        <a:t>wa</a:t>
                      </a:r>
                      <a:r>
                        <a:rPr lang="en-GB" sz="1800" dirty="0">
                          <a:solidFill>
                            <a:schemeClr val="accent3"/>
                          </a:solidFill>
                          <a:latin typeface="Gill Sans Nova Light (Body)"/>
                        </a:rPr>
                        <a:t> bi ham-di-ka</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dirty="0" err="1">
                          <a:solidFill>
                            <a:schemeClr val="accent3"/>
                          </a:solidFill>
                          <a:latin typeface="Gill Sans Nova Light (Body)"/>
                        </a:rPr>
                        <a:t>wa</a:t>
                      </a:r>
                      <a:r>
                        <a:rPr lang="en-GB" sz="1800" dirty="0">
                          <a:solidFill>
                            <a:schemeClr val="accent3"/>
                          </a:solidFill>
                          <a:latin typeface="Gill Sans Nova Light (Body)"/>
                        </a:rPr>
                        <a:t> ta-baa-</a:t>
                      </a:r>
                      <a:r>
                        <a:rPr lang="en-GB" sz="1800" dirty="0" err="1">
                          <a:solidFill>
                            <a:schemeClr val="accent3"/>
                          </a:solidFill>
                          <a:latin typeface="Gill Sans Nova Light (Body)"/>
                        </a:rPr>
                        <a:t>ra</a:t>
                      </a:r>
                      <a:r>
                        <a:rPr lang="en-GB" sz="1800" dirty="0">
                          <a:solidFill>
                            <a:schemeClr val="accent3"/>
                          </a:solidFill>
                          <a:latin typeface="Gill Sans Nova Light (Body)"/>
                        </a:rPr>
                        <a:t> kas-</a:t>
                      </a:r>
                      <a:r>
                        <a:rPr lang="en-GB" sz="1800" dirty="0" err="1">
                          <a:solidFill>
                            <a:schemeClr val="accent3"/>
                          </a:solidFill>
                          <a:latin typeface="Gill Sans Nova Light (Body)"/>
                        </a:rPr>
                        <a:t>muka</a:t>
                      </a:r>
                      <a:endParaRPr lang="en-GB" sz="1800" dirty="0">
                        <a:solidFill>
                          <a:schemeClr val="accent3"/>
                        </a:solidFill>
                        <a:latin typeface="Gill Sans Nova Light (Body)"/>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dirty="0" err="1">
                          <a:solidFill>
                            <a:schemeClr val="accent3"/>
                          </a:solidFill>
                          <a:latin typeface="Gill Sans Nova Light (Body)"/>
                        </a:rPr>
                        <a:t>wa</a:t>
                      </a:r>
                      <a:r>
                        <a:rPr lang="en-GB" sz="1800" dirty="0">
                          <a:solidFill>
                            <a:schemeClr val="accent3"/>
                          </a:solidFill>
                          <a:latin typeface="Gill Sans Nova Light (Body)"/>
                        </a:rPr>
                        <a:t>-ta-‘aa-</a:t>
                      </a:r>
                      <a:r>
                        <a:rPr lang="en-GB" sz="1800" dirty="0" err="1">
                          <a:solidFill>
                            <a:schemeClr val="accent3"/>
                          </a:solidFill>
                          <a:latin typeface="Gill Sans Nova Light (Body)"/>
                        </a:rPr>
                        <a:t>laa</a:t>
                      </a:r>
                      <a:r>
                        <a:rPr lang="en-GB" sz="1800" dirty="0">
                          <a:solidFill>
                            <a:schemeClr val="accent3"/>
                          </a:solidFill>
                          <a:latin typeface="Gill Sans Nova Light (Body)"/>
                        </a:rPr>
                        <a:t> </a:t>
                      </a:r>
                      <a:r>
                        <a:rPr lang="en-GB" sz="1800" dirty="0" err="1">
                          <a:solidFill>
                            <a:schemeClr val="accent3"/>
                          </a:solidFill>
                          <a:latin typeface="Gill Sans Nova Light (Body)"/>
                        </a:rPr>
                        <a:t>jad</a:t>
                      </a:r>
                      <a:r>
                        <a:rPr lang="en-GB" sz="1800" dirty="0">
                          <a:solidFill>
                            <a:schemeClr val="accent3"/>
                          </a:solidFill>
                          <a:latin typeface="Gill Sans Nova Light (Body)"/>
                        </a:rPr>
                        <a:t>-du-ka</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dirty="0" err="1">
                          <a:solidFill>
                            <a:schemeClr val="accent3"/>
                          </a:solidFill>
                          <a:latin typeface="Gill Sans Nova Light (Body)"/>
                        </a:rPr>
                        <a:t>wa</a:t>
                      </a:r>
                      <a:r>
                        <a:rPr lang="en-GB" sz="1800" dirty="0">
                          <a:solidFill>
                            <a:schemeClr val="accent3"/>
                          </a:solidFill>
                          <a:latin typeface="Gill Sans Nova Light (Body)"/>
                        </a:rPr>
                        <a:t> </a:t>
                      </a:r>
                      <a:r>
                        <a:rPr lang="en-GB" sz="1800" dirty="0" err="1">
                          <a:solidFill>
                            <a:schemeClr val="accent3"/>
                          </a:solidFill>
                          <a:latin typeface="Gill Sans Nova Light (Body)"/>
                        </a:rPr>
                        <a:t>laa</a:t>
                      </a:r>
                      <a:r>
                        <a:rPr lang="en-GB" sz="1800" dirty="0">
                          <a:solidFill>
                            <a:schemeClr val="accent3"/>
                          </a:solidFill>
                          <a:latin typeface="Gill Sans Nova Light (Body)"/>
                        </a:rPr>
                        <a:t> </a:t>
                      </a:r>
                      <a:r>
                        <a:rPr lang="en-GB" sz="1800" dirty="0" err="1">
                          <a:solidFill>
                            <a:schemeClr val="accent3"/>
                          </a:solidFill>
                          <a:latin typeface="Gill Sans Nova Light (Body)"/>
                        </a:rPr>
                        <a:t>ilaa</a:t>
                      </a:r>
                      <a:r>
                        <a:rPr lang="en-GB" sz="1800" dirty="0">
                          <a:solidFill>
                            <a:schemeClr val="accent3"/>
                          </a:solidFill>
                          <a:latin typeface="Gill Sans Nova Light (Body)"/>
                        </a:rPr>
                        <a:t>-ha </a:t>
                      </a:r>
                      <a:r>
                        <a:rPr lang="en-GB" sz="1800" dirty="0" err="1">
                          <a:solidFill>
                            <a:schemeClr val="accent3"/>
                          </a:solidFill>
                          <a:latin typeface="Gill Sans Nova Light (Body)"/>
                        </a:rPr>
                        <a:t>ghai-ruk</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dirty="0">
                          <a:solidFill>
                            <a:schemeClr val="accent3"/>
                          </a:solidFill>
                          <a:latin typeface="Gill Sans Nova Light (Body)"/>
                        </a:rPr>
                        <a:t>All glory be to You O Allah and praise be to You</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dirty="0">
                          <a:solidFill>
                            <a:schemeClr val="accent3"/>
                          </a:solidFill>
                          <a:latin typeface="Gill Sans Nova Light (Body)"/>
                        </a:rPr>
                        <a:t>Blessed is Your name</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dirty="0">
                          <a:solidFill>
                            <a:schemeClr val="accent3"/>
                          </a:solidFill>
                          <a:latin typeface="Gill Sans Nova Light (Body)"/>
                        </a:rPr>
                        <a:t>And exalted is Your Majesty</a:t>
                      </a: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dirty="0">
                          <a:solidFill>
                            <a:schemeClr val="accent3"/>
                          </a:solidFill>
                          <a:latin typeface="Gill Sans Nova Light (Body)"/>
                        </a:rPr>
                        <a:t>And there is none worthy of worship besides You.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863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dirty="0">
                          <a:solidFill>
                            <a:schemeClr val="accent3"/>
                          </a:solidFill>
                          <a:latin typeface="Gill Sans Nova Light (Body)"/>
                        </a:rPr>
                        <a:t>A-</a:t>
                      </a:r>
                      <a:r>
                        <a:rPr lang="en-GB" sz="1800" dirty="0" err="1">
                          <a:solidFill>
                            <a:schemeClr val="accent3"/>
                          </a:solidFill>
                          <a:latin typeface="Gill Sans Nova Light (Body)"/>
                        </a:rPr>
                        <a:t>oo</a:t>
                      </a:r>
                      <a:r>
                        <a:rPr lang="en-GB" sz="1800" dirty="0">
                          <a:solidFill>
                            <a:schemeClr val="accent3"/>
                          </a:solidFill>
                          <a:latin typeface="Gill Sans Nova Light (Body)"/>
                        </a:rPr>
                        <a:t>-</a:t>
                      </a:r>
                      <a:r>
                        <a:rPr lang="en-GB" sz="1800" dirty="0" err="1">
                          <a:solidFill>
                            <a:schemeClr val="accent3"/>
                          </a:solidFill>
                          <a:latin typeface="Gill Sans Nova Light (Body)"/>
                        </a:rPr>
                        <a:t>zhu</a:t>
                      </a:r>
                      <a:r>
                        <a:rPr lang="en-GB" sz="1800" dirty="0">
                          <a:solidFill>
                            <a:schemeClr val="accent3"/>
                          </a:solidFill>
                          <a:latin typeface="Gill Sans Nova Light (Body)"/>
                        </a:rPr>
                        <a:t>-</a:t>
                      </a:r>
                      <a:r>
                        <a:rPr lang="en-GB" sz="1800" dirty="0" err="1">
                          <a:solidFill>
                            <a:schemeClr val="accent3"/>
                          </a:solidFill>
                          <a:latin typeface="Gill Sans Nova Light (Body)"/>
                        </a:rPr>
                        <a:t>bil</a:t>
                      </a:r>
                      <a:r>
                        <a:rPr lang="en-GB" sz="1800" dirty="0">
                          <a:solidFill>
                            <a:schemeClr val="accent3"/>
                          </a:solidFill>
                          <a:latin typeface="Gill Sans Nova Light (Body)"/>
                        </a:rPr>
                        <a:t>-</a:t>
                      </a:r>
                      <a:r>
                        <a:rPr lang="en-GB" sz="1800" dirty="0" err="1">
                          <a:solidFill>
                            <a:schemeClr val="accent3"/>
                          </a:solidFill>
                          <a:latin typeface="Gill Sans Nova Light (Body)"/>
                        </a:rPr>
                        <a:t>laa</a:t>
                      </a:r>
                      <a:r>
                        <a:rPr lang="en-GB" sz="1800" dirty="0">
                          <a:solidFill>
                            <a:schemeClr val="accent3"/>
                          </a:solidFill>
                          <a:latin typeface="Gill Sans Nova Light (Body)"/>
                        </a:rPr>
                        <a:t>-hi mi-</a:t>
                      </a:r>
                      <a:r>
                        <a:rPr lang="en-GB" sz="1800" dirty="0" err="1">
                          <a:solidFill>
                            <a:schemeClr val="accent3"/>
                          </a:solidFill>
                          <a:latin typeface="Gill Sans Nova Light (Body)"/>
                        </a:rPr>
                        <a:t>nash</a:t>
                      </a:r>
                      <a:r>
                        <a:rPr lang="en-GB" sz="1800" dirty="0">
                          <a:solidFill>
                            <a:schemeClr val="accent3"/>
                          </a:solidFill>
                          <a:latin typeface="Gill Sans Nova Light (Body)"/>
                        </a:rPr>
                        <a:t>-shay-</a:t>
                      </a:r>
                      <a:r>
                        <a:rPr lang="en-GB" sz="1800" dirty="0" err="1">
                          <a:solidFill>
                            <a:schemeClr val="accent3"/>
                          </a:solidFill>
                          <a:latin typeface="Gill Sans Nova Light (Body)"/>
                        </a:rPr>
                        <a:t>taa</a:t>
                      </a:r>
                      <a:r>
                        <a:rPr lang="en-GB" sz="1800" dirty="0">
                          <a:solidFill>
                            <a:schemeClr val="accent3"/>
                          </a:solidFill>
                          <a:latin typeface="Gill Sans Nova Light (Body)"/>
                        </a:rPr>
                        <a:t>-</a:t>
                      </a:r>
                      <a:r>
                        <a:rPr lang="en-GB" sz="1800" dirty="0" err="1">
                          <a:solidFill>
                            <a:schemeClr val="accent3"/>
                          </a:solidFill>
                          <a:latin typeface="Gill Sans Nova Light (Body)"/>
                        </a:rPr>
                        <a:t>nir</a:t>
                      </a:r>
                      <a:r>
                        <a:rPr lang="en-GB" sz="1800" dirty="0">
                          <a:solidFill>
                            <a:schemeClr val="accent3"/>
                          </a:solidFill>
                          <a:latin typeface="Gill Sans Nova Light (Body)"/>
                        </a:rPr>
                        <a:t>- </a:t>
                      </a:r>
                      <a:r>
                        <a:rPr lang="en-GB" sz="1800" dirty="0" err="1">
                          <a:solidFill>
                            <a:schemeClr val="accent3"/>
                          </a:solidFill>
                          <a:latin typeface="Gill Sans Nova Light (Body)"/>
                        </a:rPr>
                        <a:t>ra-jeem</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GB" sz="1800">
                          <a:solidFill>
                            <a:schemeClr val="accent3"/>
                          </a:solidFill>
                          <a:latin typeface="Gill Sans Nova Light (Body)"/>
                        </a:rPr>
                        <a:t>I seek refuge in Allah from </a:t>
                      </a:r>
                      <a:r>
                        <a:rPr lang="en-GB" sz="1800" err="1">
                          <a:solidFill>
                            <a:schemeClr val="accent3"/>
                          </a:solidFill>
                          <a:latin typeface="Gill Sans Nova Light (Body)"/>
                        </a:rPr>
                        <a:t>Shaytaan</a:t>
                      </a:r>
                      <a:r>
                        <a:rPr lang="en-GB" sz="1800">
                          <a:solidFill>
                            <a:schemeClr val="accent3"/>
                          </a:solidFill>
                          <a:latin typeface="Gill Sans Nova Light (Body)"/>
                        </a:rPr>
                        <a:t> the accursed.</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8802421"/>
                  </a:ext>
                </a:extLst>
              </a:tr>
              <a:tr h="863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 typeface="+mj-lt"/>
                        <a:buNone/>
                        <a:tabLst/>
                        <a:defRPr/>
                      </a:pPr>
                      <a:r>
                        <a:rPr lang="en-GB" sz="1800" dirty="0">
                          <a:solidFill>
                            <a:schemeClr val="accent3"/>
                          </a:solidFill>
                          <a:latin typeface="Gill Sans Nova Light (Body)"/>
                        </a:rPr>
                        <a:t>Bis-mil-</a:t>
                      </a:r>
                      <a:r>
                        <a:rPr lang="en-GB" sz="1800" dirty="0" err="1">
                          <a:solidFill>
                            <a:schemeClr val="accent3"/>
                          </a:solidFill>
                          <a:latin typeface="Gill Sans Nova Light (Body)"/>
                        </a:rPr>
                        <a:t>laa</a:t>
                      </a:r>
                      <a:r>
                        <a:rPr lang="en-GB" sz="1800" dirty="0">
                          <a:solidFill>
                            <a:schemeClr val="accent3"/>
                          </a:solidFill>
                          <a:latin typeface="Gill Sans Nova Light (Body)"/>
                        </a:rPr>
                        <a:t>-hir-ra</a:t>
                      </a:r>
                      <a:r>
                        <a:rPr lang="en-GB" sz="1800" u="sng" dirty="0">
                          <a:solidFill>
                            <a:schemeClr val="accent3"/>
                          </a:solidFill>
                          <a:latin typeface="Gill Sans Nova Light (Body)"/>
                        </a:rPr>
                        <a:t>h</a:t>
                      </a:r>
                      <a:r>
                        <a:rPr lang="en-GB" sz="1800" dirty="0">
                          <a:solidFill>
                            <a:schemeClr val="accent3"/>
                          </a:solidFill>
                          <a:latin typeface="Gill Sans Nova Light (Body)"/>
                        </a:rPr>
                        <a:t>-maa-</a:t>
                      </a:r>
                      <a:r>
                        <a:rPr lang="en-GB" sz="1800" dirty="0" err="1">
                          <a:solidFill>
                            <a:schemeClr val="accent3"/>
                          </a:solidFill>
                          <a:latin typeface="Gill Sans Nova Light (Body)"/>
                        </a:rPr>
                        <a:t>nir</a:t>
                      </a:r>
                      <a:r>
                        <a:rPr lang="en-GB" sz="1800" dirty="0">
                          <a:solidFill>
                            <a:schemeClr val="accent3"/>
                          </a:solidFill>
                          <a:latin typeface="Gill Sans Nova Light (Body)"/>
                        </a:rPr>
                        <a:t>-</a:t>
                      </a:r>
                      <a:r>
                        <a:rPr lang="en-GB" sz="1800" dirty="0" err="1">
                          <a:solidFill>
                            <a:schemeClr val="accent3"/>
                          </a:solidFill>
                          <a:latin typeface="Gill Sans Nova Light (Body)"/>
                        </a:rPr>
                        <a:t>ra-</a:t>
                      </a:r>
                      <a:r>
                        <a:rPr lang="en-GB" sz="1800" u="sng" dirty="0" err="1">
                          <a:solidFill>
                            <a:schemeClr val="accent3"/>
                          </a:solidFill>
                          <a:latin typeface="Gill Sans Nova Light (Body)"/>
                        </a:rPr>
                        <a:t>h</a:t>
                      </a:r>
                      <a:r>
                        <a:rPr lang="en-GB" sz="1800" dirty="0" err="1">
                          <a:solidFill>
                            <a:schemeClr val="accent3"/>
                          </a:solidFill>
                          <a:latin typeface="Gill Sans Nova Light (Body)"/>
                        </a:rPr>
                        <a:t>eem</a:t>
                      </a:r>
                      <a:r>
                        <a:rPr lang="en-GB" sz="1800" dirty="0">
                          <a:solidFill>
                            <a:schemeClr val="accent3"/>
                          </a:solidFill>
                          <a:latin typeface="Gill Sans Nova Light (Body)"/>
                        </a:rPr>
                        <a:t>.</a:t>
                      </a:r>
                      <a:endParaRPr lang="en-GB" sz="1800" i="0" dirty="0">
                        <a:solidFill>
                          <a:schemeClr val="accent3"/>
                        </a:solidFill>
                        <a:effectLst/>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GB" sz="1800" dirty="0">
                          <a:solidFill>
                            <a:schemeClr val="accent3"/>
                          </a:solidFill>
                          <a:latin typeface="Gill Sans Nova Light (Body)"/>
                        </a:rPr>
                        <a:t>In the name of Allah, the most Gracious, the most Merciful.</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104793"/>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err="1">
                <a:latin typeface="Baskerville Old Face (Headings)"/>
              </a:rPr>
              <a:t>Thanaa</a:t>
            </a:r>
            <a:r>
              <a:rPr lang="en-US">
                <a:latin typeface="Baskerville Old Face (Headings)"/>
              </a:rPr>
              <a:t>, </a:t>
            </a:r>
            <a:r>
              <a:rPr lang="en-US" err="1">
                <a:latin typeface="Baskerville Old Face (Headings)"/>
              </a:rPr>
              <a:t>Ta’awwuz</a:t>
            </a:r>
            <a:r>
              <a:rPr lang="en-US">
                <a:latin typeface="Baskerville Old Face (Headings)"/>
              </a:rPr>
              <a:t> &amp;</a:t>
            </a:r>
            <a:r>
              <a:rPr lang="en-US" err="1">
                <a:latin typeface="Baskerville Old Face (Headings)"/>
              </a:rPr>
              <a:t>Tasmiyah</a:t>
            </a:r>
            <a:endParaRPr lang="en-US">
              <a:latin typeface="Baskerville Old Face (Headings)"/>
            </a:endParaRPr>
          </a:p>
        </p:txBody>
      </p:sp>
      <p:grpSp>
        <p:nvGrpSpPr>
          <p:cNvPr id="15" name="Group 14">
            <a:extLst>
              <a:ext uri="{FF2B5EF4-FFF2-40B4-BE49-F238E27FC236}">
                <a16:creationId xmlns:a16="http://schemas.microsoft.com/office/drawing/2014/main" id="{CF057154-2CA5-48F9-A15E-2B28C881CDE2}"/>
              </a:ext>
            </a:extLst>
          </p:cNvPr>
          <p:cNvGrpSpPr/>
          <p:nvPr/>
        </p:nvGrpSpPr>
        <p:grpSpPr>
          <a:xfrm>
            <a:off x="1521059" y="1736025"/>
            <a:ext cx="3328100" cy="2362281"/>
            <a:chOff x="1434088" y="1484502"/>
            <a:chExt cx="4481466" cy="3180938"/>
          </a:xfrm>
        </p:grpSpPr>
        <p:pic>
          <p:nvPicPr>
            <p:cNvPr id="4" name="Picture 3">
              <a:extLst>
                <a:ext uri="{FF2B5EF4-FFF2-40B4-BE49-F238E27FC236}">
                  <a16:creationId xmlns:a16="http://schemas.microsoft.com/office/drawing/2014/main" id="{D1CAC72C-FB74-8E5A-0357-D99C269CCB8B}"/>
                </a:ext>
              </a:extLst>
            </p:cNvPr>
            <p:cNvPicPr>
              <a:picLocks noChangeAspect="1"/>
            </p:cNvPicPr>
            <p:nvPr/>
          </p:nvPicPr>
          <p:blipFill>
            <a:blip r:embed="rId3"/>
            <a:srcRect l="64574" r="384"/>
            <a:stretch/>
          </p:blipFill>
          <p:spPr>
            <a:xfrm>
              <a:off x="1857077" y="1484502"/>
              <a:ext cx="3635489" cy="1207808"/>
            </a:xfrm>
            <a:prstGeom prst="rect">
              <a:avLst/>
            </a:prstGeom>
          </p:spPr>
        </p:pic>
        <p:pic>
          <p:nvPicPr>
            <p:cNvPr id="5" name="Picture 4">
              <a:extLst>
                <a:ext uri="{FF2B5EF4-FFF2-40B4-BE49-F238E27FC236}">
                  <a16:creationId xmlns:a16="http://schemas.microsoft.com/office/drawing/2014/main" id="{BFE5A533-7203-C394-3DBF-0BAE1141BADC}"/>
                </a:ext>
              </a:extLst>
            </p:cNvPr>
            <p:cNvPicPr>
              <a:picLocks noChangeAspect="1"/>
            </p:cNvPicPr>
            <p:nvPr/>
          </p:nvPicPr>
          <p:blipFill>
            <a:blip r:embed="rId3"/>
            <a:srcRect l="21570" r="35233"/>
            <a:stretch/>
          </p:blipFill>
          <p:spPr>
            <a:xfrm>
              <a:off x="1434088" y="2427526"/>
              <a:ext cx="4481466" cy="1207807"/>
            </a:xfrm>
            <a:prstGeom prst="rect">
              <a:avLst/>
            </a:prstGeom>
          </p:spPr>
        </p:pic>
        <p:pic>
          <p:nvPicPr>
            <p:cNvPr id="13" name="Picture 12">
              <a:extLst>
                <a:ext uri="{FF2B5EF4-FFF2-40B4-BE49-F238E27FC236}">
                  <a16:creationId xmlns:a16="http://schemas.microsoft.com/office/drawing/2014/main" id="{0E6657F4-FC7B-9E83-D46E-6216027B31ED}"/>
                </a:ext>
              </a:extLst>
            </p:cNvPr>
            <p:cNvPicPr>
              <a:picLocks noChangeAspect="1"/>
            </p:cNvPicPr>
            <p:nvPr/>
          </p:nvPicPr>
          <p:blipFill>
            <a:blip r:embed="rId3"/>
            <a:srcRect r="78099"/>
            <a:stretch/>
          </p:blipFill>
          <p:spPr>
            <a:xfrm>
              <a:off x="2428899" y="3457633"/>
              <a:ext cx="2272112" cy="1207807"/>
            </a:xfrm>
            <a:prstGeom prst="rect">
              <a:avLst/>
            </a:prstGeom>
          </p:spPr>
        </p:pic>
      </p:grpSp>
      <p:pic>
        <p:nvPicPr>
          <p:cNvPr id="18" name="Picture 17">
            <a:extLst>
              <a:ext uri="{FF2B5EF4-FFF2-40B4-BE49-F238E27FC236}">
                <a16:creationId xmlns:a16="http://schemas.microsoft.com/office/drawing/2014/main" id="{890662EB-CFA7-F4B5-9581-DFDD64B45047}"/>
              </a:ext>
            </a:extLst>
          </p:cNvPr>
          <p:cNvPicPr>
            <a:picLocks noChangeAspect="1"/>
          </p:cNvPicPr>
          <p:nvPr/>
        </p:nvPicPr>
        <p:blipFill>
          <a:blip r:embed="rId4"/>
          <a:srcRect l="6692"/>
          <a:stretch/>
        </p:blipFill>
        <p:spPr>
          <a:xfrm>
            <a:off x="1521059" y="4145916"/>
            <a:ext cx="3213903" cy="825472"/>
          </a:xfrm>
          <a:prstGeom prst="rect">
            <a:avLst/>
          </a:prstGeom>
        </p:spPr>
      </p:pic>
      <p:pic>
        <p:nvPicPr>
          <p:cNvPr id="21" name="Picture 20">
            <a:extLst>
              <a:ext uri="{FF2B5EF4-FFF2-40B4-BE49-F238E27FC236}">
                <a16:creationId xmlns:a16="http://schemas.microsoft.com/office/drawing/2014/main" id="{FBC0E6C4-BF5F-DDEC-CC70-AF9344C3BA17}"/>
              </a:ext>
            </a:extLst>
          </p:cNvPr>
          <p:cNvPicPr>
            <a:picLocks noChangeAspect="1"/>
          </p:cNvPicPr>
          <p:nvPr/>
        </p:nvPicPr>
        <p:blipFill>
          <a:blip r:embed="rId5"/>
          <a:srcRect l="5988" b="26396"/>
          <a:stretch/>
        </p:blipFill>
        <p:spPr>
          <a:xfrm>
            <a:off x="1859970" y="5065959"/>
            <a:ext cx="2536079" cy="712575"/>
          </a:xfrm>
          <a:prstGeom prst="rect">
            <a:avLst/>
          </a:prstGeom>
        </p:spPr>
      </p:pic>
      <p:sp>
        <p:nvSpPr>
          <p:cNvPr id="6" name="TextBox 5">
            <a:extLst>
              <a:ext uri="{FF2B5EF4-FFF2-40B4-BE49-F238E27FC236}">
                <a16:creationId xmlns:a16="http://schemas.microsoft.com/office/drawing/2014/main" id="{51FD20D3-1FA8-9ADC-8C1D-F9CE76BC8DEC}"/>
              </a:ext>
            </a:extLst>
          </p:cNvPr>
          <p:cNvSpPr txBox="1"/>
          <p:nvPr/>
        </p:nvSpPr>
        <p:spPr>
          <a:xfrm>
            <a:off x="11625943" y="6380703"/>
            <a:ext cx="426357" cy="369332"/>
          </a:xfrm>
          <a:prstGeom prst="rect">
            <a:avLst/>
          </a:prstGeom>
          <a:noFill/>
        </p:spPr>
        <p:txBody>
          <a:bodyPr wrap="square" rtlCol="0">
            <a:spAutoFit/>
          </a:bodyPr>
          <a:lstStyle/>
          <a:p>
            <a:r>
              <a:rPr lang="en-GB" dirty="0"/>
              <a:t>40</a:t>
            </a:r>
          </a:p>
        </p:txBody>
      </p:sp>
    </p:spTree>
    <p:extLst>
      <p:ext uri="{BB962C8B-B14F-4D97-AF65-F5344CB8AC3E}">
        <p14:creationId xmlns:p14="http://schemas.microsoft.com/office/powerpoint/2010/main" val="974639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3671814097"/>
              </p:ext>
            </p:extLst>
          </p:nvPr>
        </p:nvGraphicFramePr>
        <p:xfrm>
          <a:off x="1421702" y="1229171"/>
          <a:ext cx="10515600" cy="4788296"/>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821243">
                  <a:extLst>
                    <a:ext uri="{9D8B030D-6E8A-4147-A177-3AD203B41FA5}">
                      <a16:colId xmlns:a16="http://schemas.microsoft.com/office/drawing/2014/main" val="803654899"/>
                    </a:ext>
                  </a:extLst>
                </a:gridCol>
                <a:gridCol w="3189157">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34826"/>
                  </a:ext>
                </a:extLst>
              </a:tr>
              <a:tr h="629017">
                <a:tc rowSpan="7">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solidFill>
                          <a:latin typeface="Gill Sans Nova Light (Body)"/>
                        </a:rPr>
                        <a:t>Al-</a:t>
                      </a:r>
                      <a:r>
                        <a:rPr lang="en-GB" sz="1800" u="sng" dirty="0" err="1">
                          <a:solidFill>
                            <a:schemeClr val="accent3"/>
                          </a:solidFill>
                          <a:latin typeface="Gill Sans Nova Light (Body)"/>
                        </a:rPr>
                        <a:t>h</a:t>
                      </a:r>
                      <a:r>
                        <a:rPr lang="en-GB" sz="1800" dirty="0" err="1">
                          <a:solidFill>
                            <a:schemeClr val="accent3"/>
                          </a:solidFill>
                          <a:latin typeface="Gill Sans Nova Light (Body)"/>
                        </a:rPr>
                        <a:t>amdu</a:t>
                      </a:r>
                      <a:r>
                        <a:rPr lang="en-GB" sz="1800" dirty="0">
                          <a:solidFill>
                            <a:schemeClr val="accent3"/>
                          </a:solidFill>
                          <a:latin typeface="Gill Sans Nova Light (Body)"/>
                        </a:rPr>
                        <a:t>-</a:t>
                      </a:r>
                      <a:r>
                        <a:rPr lang="en-GB" sz="1800" dirty="0" err="1">
                          <a:solidFill>
                            <a:schemeClr val="accent3"/>
                          </a:solidFill>
                          <a:latin typeface="Gill Sans Nova Light (Body)"/>
                        </a:rPr>
                        <a:t>lil</a:t>
                      </a:r>
                      <a:r>
                        <a:rPr lang="en-GB" sz="1800" dirty="0">
                          <a:solidFill>
                            <a:schemeClr val="accent3"/>
                          </a:solidFill>
                          <a:latin typeface="Gill Sans Nova Light (Body)"/>
                        </a:rPr>
                        <a:t>-</a:t>
                      </a:r>
                      <a:r>
                        <a:rPr lang="en-GB" sz="1800" dirty="0" err="1">
                          <a:solidFill>
                            <a:schemeClr val="accent3"/>
                          </a:solidFill>
                          <a:latin typeface="Gill Sans Nova Light (Body)"/>
                        </a:rPr>
                        <a:t>laa</a:t>
                      </a:r>
                      <a:r>
                        <a:rPr lang="en-GB" sz="1800" dirty="0">
                          <a:solidFill>
                            <a:schemeClr val="accent3"/>
                          </a:solidFill>
                          <a:latin typeface="Gill Sans Nova Light (Body)"/>
                        </a:rPr>
                        <a:t>-hi </a:t>
                      </a:r>
                      <a:r>
                        <a:rPr lang="en-GB" sz="1800" dirty="0" err="1">
                          <a:solidFill>
                            <a:schemeClr val="accent3"/>
                          </a:solidFill>
                          <a:latin typeface="Gill Sans Nova Light (Body)"/>
                        </a:rPr>
                        <a:t>rab-bil</a:t>
                      </a:r>
                      <a:r>
                        <a:rPr lang="en-GB" sz="1800" dirty="0">
                          <a:solidFill>
                            <a:schemeClr val="accent3"/>
                          </a:solidFill>
                          <a:latin typeface="Gill Sans Nova Light (Body)"/>
                        </a:rPr>
                        <a:t> ‘aa-la-</a:t>
                      </a:r>
                      <a:r>
                        <a:rPr lang="en-GB" sz="1800" dirty="0" err="1">
                          <a:solidFill>
                            <a:schemeClr val="accent3"/>
                          </a:solidFill>
                          <a:latin typeface="Gill Sans Nova Light (Body)"/>
                        </a:rPr>
                        <a:t>meen</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All praise is due to Allah, Lord of the worlds.</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9979966"/>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solidFill>
                            <a:schemeClr val="accent3"/>
                          </a:solidFill>
                          <a:latin typeface="Gill Sans Nova Light (Body)"/>
                        </a:rPr>
                        <a:t>Ar</a:t>
                      </a:r>
                      <a:r>
                        <a:rPr lang="en-GB" sz="1800" dirty="0">
                          <a:solidFill>
                            <a:schemeClr val="accent3"/>
                          </a:solidFill>
                          <a:latin typeface="Gill Sans Nova Light (Body)"/>
                        </a:rPr>
                        <a:t>-ra</a:t>
                      </a:r>
                      <a:r>
                        <a:rPr lang="en-GB" sz="1800" u="sng" dirty="0">
                          <a:solidFill>
                            <a:schemeClr val="accent3"/>
                          </a:solidFill>
                          <a:latin typeface="Gill Sans Nova Light (Body)"/>
                        </a:rPr>
                        <a:t>h</a:t>
                      </a:r>
                      <a:r>
                        <a:rPr lang="en-GB" sz="1800" dirty="0">
                          <a:solidFill>
                            <a:schemeClr val="accent3"/>
                          </a:solidFill>
                          <a:latin typeface="Gill Sans Nova Light (Body)"/>
                        </a:rPr>
                        <a:t>-maa-</a:t>
                      </a:r>
                      <a:r>
                        <a:rPr lang="en-GB" sz="1800" dirty="0" err="1">
                          <a:solidFill>
                            <a:schemeClr val="accent3"/>
                          </a:solidFill>
                          <a:latin typeface="Gill Sans Nova Light (Body)"/>
                        </a:rPr>
                        <a:t>nir</a:t>
                      </a:r>
                      <a:r>
                        <a:rPr lang="en-GB" sz="1800" dirty="0">
                          <a:solidFill>
                            <a:schemeClr val="accent3"/>
                          </a:solidFill>
                          <a:latin typeface="Gill Sans Nova Light (Body)"/>
                        </a:rPr>
                        <a:t>-</a:t>
                      </a:r>
                      <a:r>
                        <a:rPr lang="en-GB" sz="1800" dirty="0" err="1">
                          <a:solidFill>
                            <a:schemeClr val="accent3"/>
                          </a:solidFill>
                          <a:latin typeface="Gill Sans Nova Light (Body)"/>
                        </a:rPr>
                        <a:t>ra-</a:t>
                      </a:r>
                      <a:r>
                        <a:rPr lang="en-GB" sz="1800" u="sng" dirty="0" err="1">
                          <a:solidFill>
                            <a:schemeClr val="accent3"/>
                          </a:solidFill>
                          <a:latin typeface="Gill Sans Nova Light (Body)"/>
                        </a:rPr>
                        <a:t>h</a:t>
                      </a:r>
                      <a:r>
                        <a:rPr lang="en-GB" sz="1800" dirty="0" err="1">
                          <a:solidFill>
                            <a:schemeClr val="accent3"/>
                          </a:solidFill>
                          <a:latin typeface="Gill Sans Nova Light (Body)"/>
                        </a:rPr>
                        <a:t>eem</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dirty="0">
                          <a:solidFill>
                            <a:schemeClr val="accent3"/>
                          </a:solidFill>
                          <a:latin typeface="Gill Sans Nova Light (Body)"/>
                        </a:rPr>
                        <a:t>The Entirely Merciful, the Especially Merciful.</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522408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solidFill>
                          <a:latin typeface="Gill Sans Nova Light (Body)"/>
                        </a:rPr>
                        <a:t>Maa-li-ki-yaw-mid-</a:t>
                      </a:r>
                      <a:r>
                        <a:rPr lang="en-GB" sz="1800" dirty="0" err="1">
                          <a:solidFill>
                            <a:schemeClr val="accent3"/>
                          </a:solidFill>
                          <a:latin typeface="Gill Sans Nova Light (Body)"/>
                        </a:rPr>
                        <a:t>deen</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Sovereign (Master) of the Day of Judgement.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2562492"/>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solidFill>
                            <a:schemeClr val="accent3"/>
                          </a:solidFill>
                          <a:latin typeface="Gill Sans Nova Light (Body)"/>
                        </a:rPr>
                        <a:t>Iy</a:t>
                      </a:r>
                      <a:r>
                        <a:rPr lang="en-GB" sz="1800" dirty="0">
                          <a:solidFill>
                            <a:schemeClr val="accent3"/>
                          </a:solidFill>
                          <a:latin typeface="Gill Sans Nova Light (Body)"/>
                        </a:rPr>
                        <a:t>-</a:t>
                      </a:r>
                      <a:r>
                        <a:rPr lang="en-GB" sz="1800" dirty="0" err="1">
                          <a:solidFill>
                            <a:schemeClr val="accent3"/>
                          </a:solidFill>
                          <a:latin typeface="Gill Sans Nova Light (Body)"/>
                        </a:rPr>
                        <a:t>yaa</a:t>
                      </a:r>
                      <a:r>
                        <a:rPr lang="en-GB" sz="1800" dirty="0">
                          <a:solidFill>
                            <a:schemeClr val="accent3"/>
                          </a:solidFill>
                          <a:latin typeface="Gill Sans Nova Light (Body)"/>
                        </a:rPr>
                        <a:t>-ka-</a:t>
                      </a:r>
                      <a:r>
                        <a:rPr lang="en-GB" sz="1800" dirty="0" err="1">
                          <a:solidFill>
                            <a:schemeClr val="accent3"/>
                          </a:solidFill>
                          <a:latin typeface="Gill Sans Nova Light (Body)"/>
                        </a:rPr>
                        <a:t>na</a:t>
                      </a:r>
                      <a:r>
                        <a:rPr lang="en-GB" sz="1800" dirty="0">
                          <a:solidFill>
                            <a:schemeClr val="accent3"/>
                          </a:solidFill>
                          <a:latin typeface="Gill Sans Nova Light (Body)"/>
                        </a:rPr>
                        <a:t>’-</a:t>
                      </a:r>
                      <a:r>
                        <a:rPr lang="en-GB" sz="1800" dirty="0" err="1">
                          <a:solidFill>
                            <a:schemeClr val="accent3"/>
                          </a:solidFill>
                          <a:latin typeface="Gill Sans Nova Light (Body)"/>
                        </a:rPr>
                        <a:t>bu</a:t>
                      </a:r>
                      <a:r>
                        <a:rPr lang="en-GB" sz="1800" dirty="0">
                          <a:solidFill>
                            <a:schemeClr val="accent3"/>
                          </a:solidFill>
                          <a:latin typeface="Gill Sans Nova Light (Body)"/>
                        </a:rPr>
                        <a:t>-du </a:t>
                      </a:r>
                      <a:r>
                        <a:rPr lang="en-GB" sz="1800" dirty="0" err="1">
                          <a:solidFill>
                            <a:schemeClr val="accent3"/>
                          </a:solidFill>
                          <a:latin typeface="Gill Sans Nova Light (Body)"/>
                        </a:rPr>
                        <a:t>wa</a:t>
                      </a:r>
                      <a:r>
                        <a:rPr lang="en-GB" sz="1800" dirty="0">
                          <a:solidFill>
                            <a:schemeClr val="accent3"/>
                          </a:solidFill>
                          <a:latin typeface="Gill Sans Nova Light (Body)"/>
                        </a:rPr>
                        <a:t> </a:t>
                      </a:r>
                      <a:r>
                        <a:rPr lang="en-GB" sz="1800" dirty="0" err="1">
                          <a:solidFill>
                            <a:schemeClr val="accent3"/>
                          </a:solidFill>
                          <a:latin typeface="Gill Sans Nova Light (Body)"/>
                        </a:rPr>
                        <a:t>iy</a:t>
                      </a:r>
                      <a:r>
                        <a:rPr lang="en-GB" sz="1800" dirty="0">
                          <a:solidFill>
                            <a:schemeClr val="accent3"/>
                          </a:solidFill>
                          <a:latin typeface="Gill Sans Nova Light (Body)"/>
                        </a:rPr>
                        <a:t>-</a:t>
                      </a:r>
                      <a:r>
                        <a:rPr lang="en-GB" sz="1800" dirty="0" err="1">
                          <a:solidFill>
                            <a:schemeClr val="accent3"/>
                          </a:solidFill>
                          <a:latin typeface="Gill Sans Nova Light (Body)"/>
                        </a:rPr>
                        <a:t>yaa</a:t>
                      </a:r>
                      <a:r>
                        <a:rPr lang="en-GB" sz="1800" dirty="0">
                          <a:solidFill>
                            <a:schemeClr val="accent3"/>
                          </a:solidFill>
                          <a:latin typeface="Gill Sans Nova Light (Body)"/>
                        </a:rPr>
                        <a:t>-ka </a:t>
                      </a:r>
                      <a:r>
                        <a:rPr lang="en-GB" sz="1800" dirty="0" err="1">
                          <a:solidFill>
                            <a:schemeClr val="accent3"/>
                          </a:solidFill>
                          <a:latin typeface="Gill Sans Nova Light (Body)"/>
                        </a:rPr>
                        <a:t>nas</a:t>
                      </a:r>
                      <a:r>
                        <a:rPr lang="en-GB" sz="1800" dirty="0">
                          <a:solidFill>
                            <a:schemeClr val="accent3"/>
                          </a:solidFill>
                          <a:latin typeface="Gill Sans Nova Light (Body)"/>
                        </a:rPr>
                        <a:t>-ta ‘</a:t>
                      </a:r>
                      <a:r>
                        <a:rPr lang="en-GB" sz="1800" dirty="0" err="1">
                          <a:solidFill>
                            <a:schemeClr val="accent3"/>
                          </a:solidFill>
                          <a:latin typeface="Gill Sans Nova Light (Body)"/>
                        </a:rPr>
                        <a:t>een</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It is You we worship and You we ask for help.</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30235"/>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solidFill>
                            <a:schemeClr val="accent3"/>
                          </a:solidFill>
                          <a:latin typeface="Gill Sans Nova Light (Body)"/>
                        </a:rPr>
                        <a:t>Ih</a:t>
                      </a:r>
                      <a:r>
                        <a:rPr lang="en-GB" sz="1800" dirty="0">
                          <a:solidFill>
                            <a:schemeClr val="accent3"/>
                          </a:solidFill>
                          <a:latin typeface="Gill Sans Nova Light (Body)"/>
                        </a:rPr>
                        <a:t>-di-</a:t>
                      </a:r>
                      <a:r>
                        <a:rPr lang="en-GB" sz="1800" dirty="0" err="1">
                          <a:solidFill>
                            <a:schemeClr val="accent3"/>
                          </a:solidFill>
                          <a:latin typeface="Gill Sans Nova Light (Body)"/>
                        </a:rPr>
                        <a:t>na</a:t>
                      </a:r>
                      <a:r>
                        <a:rPr lang="en-GB" sz="1800" u="sng" dirty="0" err="1">
                          <a:solidFill>
                            <a:schemeClr val="accent3"/>
                          </a:solidFill>
                          <a:latin typeface="Gill Sans Nova Light (Body)"/>
                        </a:rPr>
                        <a:t>s</a:t>
                      </a:r>
                      <a:r>
                        <a:rPr lang="en-GB" sz="1800" dirty="0">
                          <a:solidFill>
                            <a:schemeClr val="accent3"/>
                          </a:solidFill>
                          <a:latin typeface="Gill Sans Nova Light (Body)"/>
                        </a:rPr>
                        <a:t>-</a:t>
                      </a:r>
                      <a:r>
                        <a:rPr lang="en-GB" sz="1800" u="sng" dirty="0" err="1">
                          <a:solidFill>
                            <a:schemeClr val="accent3"/>
                          </a:solidFill>
                          <a:latin typeface="Gill Sans Nova Light (Body)"/>
                        </a:rPr>
                        <a:t>s</a:t>
                      </a:r>
                      <a:r>
                        <a:rPr lang="en-GB" sz="1800" dirty="0" err="1">
                          <a:solidFill>
                            <a:schemeClr val="accent3"/>
                          </a:solidFill>
                          <a:latin typeface="Gill Sans Nova Light (Body)"/>
                        </a:rPr>
                        <a:t>iraa-</a:t>
                      </a:r>
                      <a:r>
                        <a:rPr lang="en-GB" sz="1800" u="sng" dirty="0" err="1">
                          <a:solidFill>
                            <a:schemeClr val="accent3"/>
                          </a:solidFill>
                          <a:latin typeface="Gill Sans Nova Light (Body)"/>
                        </a:rPr>
                        <a:t>t</a:t>
                      </a:r>
                      <a:r>
                        <a:rPr lang="en-GB" sz="1800" dirty="0" err="1">
                          <a:solidFill>
                            <a:schemeClr val="accent3"/>
                          </a:solidFill>
                          <a:latin typeface="Gill Sans Nova Light (Body)"/>
                        </a:rPr>
                        <a:t>al</a:t>
                      </a:r>
                      <a:r>
                        <a:rPr lang="en-GB" sz="1800" dirty="0">
                          <a:solidFill>
                            <a:schemeClr val="accent3"/>
                          </a:solidFill>
                          <a:latin typeface="Gill Sans Nova Light (Body)"/>
                        </a:rPr>
                        <a:t> </a:t>
                      </a:r>
                      <a:r>
                        <a:rPr lang="en-GB" sz="1800" dirty="0" err="1">
                          <a:solidFill>
                            <a:schemeClr val="accent3"/>
                          </a:solidFill>
                          <a:latin typeface="Gill Sans Nova Light (Body)"/>
                        </a:rPr>
                        <a:t>mus</a:t>
                      </a:r>
                      <a:r>
                        <a:rPr lang="en-GB" sz="1800" dirty="0">
                          <a:solidFill>
                            <a:schemeClr val="accent3"/>
                          </a:solidFill>
                          <a:latin typeface="Gill Sans Nova Light (Body)"/>
                        </a:rPr>
                        <a:t>-ta </a:t>
                      </a:r>
                      <a:r>
                        <a:rPr lang="en-GB" sz="1800" dirty="0" err="1">
                          <a:solidFill>
                            <a:schemeClr val="accent3"/>
                          </a:solidFill>
                          <a:latin typeface="Gill Sans Nova Light (Body)"/>
                        </a:rPr>
                        <a:t>qeem</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Guide us to the straight path, </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3642535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u="sng" dirty="0">
                          <a:solidFill>
                            <a:schemeClr val="accent3"/>
                          </a:solidFill>
                          <a:latin typeface="Gill Sans Nova Light (Body)"/>
                        </a:rPr>
                        <a:t>S</a:t>
                      </a:r>
                      <a:r>
                        <a:rPr lang="en-GB" sz="1800" dirty="0">
                          <a:solidFill>
                            <a:schemeClr val="accent3"/>
                          </a:solidFill>
                          <a:latin typeface="Gill Sans Nova Light (Body)"/>
                        </a:rPr>
                        <a:t>ira-</a:t>
                      </a:r>
                      <a:r>
                        <a:rPr lang="en-GB" sz="1800" u="sng" dirty="0" err="1">
                          <a:solidFill>
                            <a:schemeClr val="accent3"/>
                          </a:solidFill>
                          <a:latin typeface="Gill Sans Nova Light (Body)"/>
                        </a:rPr>
                        <a:t>t</a:t>
                      </a:r>
                      <a:r>
                        <a:rPr lang="en-GB" sz="1800" dirty="0" err="1">
                          <a:solidFill>
                            <a:schemeClr val="accent3"/>
                          </a:solidFill>
                          <a:latin typeface="Gill Sans Nova Light (Body)"/>
                        </a:rPr>
                        <a:t>al</a:t>
                      </a:r>
                      <a:r>
                        <a:rPr lang="en-GB" sz="1800" dirty="0">
                          <a:solidFill>
                            <a:schemeClr val="accent3"/>
                          </a:solidFill>
                          <a:latin typeface="Gill Sans Nova Light (Body)"/>
                        </a:rPr>
                        <a:t>-la-</a:t>
                      </a:r>
                      <a:r>
                        <a:rPr lang="en-GB" sz="1800" dirty="0" err="1">
                          <a:solidFill>
                            <a:schemeClr val="accent3"/>
                          </a:solidFill>
                          <a:latin typeface="Gill Sans Nova Light (Body)"/>
                        </a:rPr>
                        <a:t>zhee</a:t>
                      </a:r>
                      <a:r>
                        <a:rPr lang="en-GB" sz="1800" dirty="0">
                          <a:solidFill>
                            <a:schemeClr val="accent3"/>
                          </a:solidFill>
                          <a:latin typeface="Gill Sans Nova Light (Body)"/>
                        </a:rPr>
                        <a:t>-</a:t>
                      </a:r>
                      <a:r>
                        <a:rPr lang="en-GB" sz="1800" dirty="0" err="1">
                          <a:solidFill>
                            <a:schemeClr val="accent3"/>
                          </a:solidFill>
                          <a:latin typeface="Gill Sans Nova Light (Body)"/>
                        </a:rPr>
                        <a:t>na</a:t>
                      </a:r>
                      <a:r>
                        <a:rPr lang="en-GB" sz="1800" dirty="0">
                          <a:solidFill>
                            <a:schemeClr val="accent3"/>
                          </a:solidFill>
                          <a:latin typeface="Gill Sans Nova Light (Body)"/>
                        </a:rPr>
                        <a:t> an- ‘</a:t>
                      </a:r>
                      <a:r>
                        <a:rPr lang="en-GB" sz="1800" dirty="0" err="1">
                          <a:solidFill>
                            <a:schemeClr val="accent3"/>
                          </a:solidFill>
                          <a:latin typeface="Gill Sans Nova Light (Body)"/>
                        </a:rPr>
                        <a:t>amta</a:t>
                      </a:r>
                      <a:r>
                        <a:rPr lang="en-GB" sz="1800" dirty="0">
                          <a:solidFill>
                            <a:schemeClr val="accent3"/>
                          </a:solidFill>
                          <a:latin typeface="Gill Sans Nova Light (Body)"/>
                        </a:rPr>
                        <a:t> ‘</a:t>
                      </a:r>
                      <a:r>
                        <a:rPr lang="en-GB" sz="1800" dirty="0" err="1">
                          <a:solidFill>
                            <a:schemeClr val="accent3"/>
                          </a:solidFill>
                          <a:latin typeface="Gill Sans Nova Light (Body)"/>
                        </a:rPr>
                        <a:t>alay</a:t>
                      </a:r>
                      <a:r>
                        <a:rPr lang="en-GB" sz="1800" dirty="0">
                          <a:solidFill>
                            <a:schemeClr val="accent3"/>
                          </a:solidFill>
                          <a:latin typeface="Gill Sans Nova Light (Body)"/>
                        </a:rPr>
                        <a:t>-him,</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The path of those upon whom You have bestowed favour,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8802421"/>
                  </a:ext>
                </a:extLst>
              </a:tr>
              <a:tr h="90333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solidFill>
                            <a:schemeClr val="accent3"/>
                          </a:solidFill>
                          <a:latin typeface="Gill Sans Nova Light (Body)"/>
                        </a:rPr>
                        <a:t>ghai-ril</a:t>
                      </a:r>
                      <a:r>
                        <a:rPr lang="en-GB" sz="1800" dirty="0">
                          <a:solidFill>
                            <a:schemeClr val="accent3"/>
                          </a:solidFill>
                          <a:latin typeface="Gill Sans Nova Light (Body)"/>
                        </a:rPr>
                        <a:t> </a:t>
                      </a:r>
                      <a:r>
                        <a:rPr lang="en-GB" sz="1800" dirty="0" err="1">
                          <a:solidFill>
                            <a:schemeClr val="accent3"/>
                          </a:solidFill>
                          <a:latin typeface="Gill Sans Nova Light (Body)"/>
                        </a:rPr>
                        <a:t>magh</a:t>
                      </a:r>
                      <a:r>
                        <a:rPr lang="en-GB" sz="1800" dirty="0">
                          <a:solidFill>
                            <a:schemeClr val="accent3"/>
                          </a:solidFill>
                          <a:latin typeface="Gill Sans Nova Light (Body)"/>
                        </a:rPr>
                        <a:t>-duh-bi </a:t>
                      </a:r>
                      <a:r>
                        <a:rPr lang="en-GB" sz="1800" dirty="0" err="1">
                          <a:solidFill>
                            <a:schemeClr val="accent3"/>
                          </a:solidFill>
                          <a:latin typeface="Gill Sans Nova Light (Body)"/>
                        </a:rPr>
                        <a:t>alay</a:t>
                      </a:r>
                      <a:r>
                        <a:rPr lang="en-GB" sz="1800" dirty="0">
                          <a:solidFill>
                            <a:schemeClr val="accent3"/>
                          </a:solidFill>
                          <a:latin typeface="Gill Sans Nova Light (Body)"/>
                        </a:rPr>
                        <a:t>-him </a:t>
                      </a:r>
                      <a:r>
                        <a:rPr lang="en-GB" sz="1800" dirty="0" err="1">
                          <a:solidFill>
                            <a:schemeClr val="accent3"/>
                          </a:solidFill>
                          <a:latin typeface="Gill Sans Nova Light (Body)"/>
                        </a:rPr>
                        <a:t>wa-ladh-dhaal-leen</a:t>
                      </a:r>
                      <a:r>
                        <a:rPr lang="en-GB" sz="1800" dirty="0">
                          <a:solidFill>
                            <a:schemeClr val="accent3"/>
                          </a:solidFill>
                          <a:latin typeface="Gill Sans Nova Light (Body)"/>
                        </a:rPr>
                        <a:t>. (say softly “Aameen”)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dirty="0">
                          <a:solidFill>
                            <a:schemeClr val="accent3"/>
                          </a:solidFill>
                          <a:latin typeface="Gill Sans Nova Light (Body)"/>
                        </a:rPr>
                        <a:t>Not of those who have evoked Your anger or of those who are astray.</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0801664"/>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GB"/>
              <a:t>Surah al-</a:t>
            </a:r>
            <a:r>
              <a:rPr lang="en-GB" err="1"/>
              <a:t>Fatihah</a:t>
            </a:r>
            <a:endParaRPr lang="en-US"/>
          </a:p>
        </p:txBody>
      </p:sp>
      <p:grpSp>
        <p:nvGrpSpPr>
          <p:cNvPr id="24" name="Group 23">
            <a:extLst>
              <a:ext uri="{FF2B5EF4-FFF2-40B4-BE49-F238E27FC236}">
                <a16:creationId xmlns:a16="http://schemas.microsoft.com/office/drawing/2014/main" id="{1094F422-ED1E-0E1D-C374-2754459003F0}"/>
              </a:ext>
            </a:extLst>
          </p:cNvPr>
          <p:cNvGrpSpPr/>
          <p:nvPr/>
        </p:nvGrpSpPr>
        <p:grpSpPr>
          <a:xfrm>
            <a:off x="1459802" y="1896588"/>
            <a:ext cx="3458820" cy="3275487"/>
            <a:chOff x="838198" y="517413"/>
            <a:chExt cx="6667500" cy="6314094"/>
          </a:xfrm>
        </p:grpSpPr>
        <p:pic>
          <p:nvPicPr>
            <p:cNvPr id="3" name="Picture 2">
              <a:extLst>
                <a:ext uri="{FF2B5EF4-FFF2-40B4-BE49-F238E27FC236}">
                  <a16:creationId xmlns:a16="http://schemas.microsoft.com/office/drawing/2014/main" id="{1BFA37D6-7BBD-1ED3-0F1D-50E8F5634B63}"/>
                </a:ext>
              </a:extLst>
            </p:cNvPr>
            <p:cNvPicPr>
              <a:picLocks noChangeAspect="1"/>
            </p:cNvPicPr>
            <p:nvPr/>
          </p:nvPicPr>
          <p:blipFill>
            <a:blip r:embed="rId4"/>
            <a:srcRect b="21227"/>
            <a:stretch/>
          </p:blipFill>
          <p:spPr>
            <a:xfrm>
              <a:off x="1557337" y="517413"/>
              <a:ext cx="4981575" cy="930387"/>
            </a:xfrm>
            <a:prstGeom prst="rect">
              <a:avLst/>
            </a:prstGeom>
          </p:spPr>
        </p:pic>
        <p:pic>
          <p:nvPicPr>
            <p:cNvPr id="5" name="Picture 4">
              <a:extLst>
                <a:ext uri="{FF2B5EF4-FFF2-40B4-BE49-F238E27FC236}">
                  <a16:creationId xmlns:a16="http://schemas.microsoft.com/office/drawing/2014/main" id="{58A2A395-E4FF-6725-6841-B194CA611C02}"/>
                </a:ext>
              </a:extLst>
            </p:cNvPr>
            <p:cNvPicPr>
              <a:picLocks noChangeAspect="1"/>
            </p:cNvPicPr>
            <p:nvPr/>
          </p:nvPicPr>
          <p:blipFill>
            <a:blip r:embed="rId5"/>
            <a:srcRect l="3047" t="13049" b="19587"/>
            <a:stretch/>
          </p:blipFill>
          <p:spPr>
            <a:xfrm>
              <a:off x="838198" y="1439189"/>
              <a:ext cx="6667500" cy="930387"/>
            </a:xfrm>
            <a:prstGeom prst="rect">
              <a:avLst/>
            </a:prstGeom>
          </p:spPr>
        </p:pic>
        <p:pic>
          <p:nvPicPr>
            <p:cNvPr id="15" name="Picture 14">
              <a:extLst>
                <a:ext uri="{FF2B5EF4-FFF2-40B4-BE49-F238E27FC236}">
                  <a16:creationId xmlns:a16="http://schemas.microsoft.com/office/drawing/2014/main" id="{09473B49-A965-06D9-8624-AE60A3D87786}"/>
                </a:ext>
              </a:extLst>
            </p:cNvPr>
            <p:cNvPicPr>
              <a:picLocks noChangeAspect="1"/>
            </p:cNvPicPr>
            <p:nvPr/>
          </p:nvPicPr>
          <p:blipFill>
            <a:blip r:embed="rId6"/>
            <a:srcRect t="12275"/>
            <a:stretch/>
          </p:blipFill>
          <p:spPr>
            <a:xfrm>
              <a:off x="1433511" y="2744784"/>
              <a:ext cx="5295900" cy="860649"/>
            </a:xfrm>
            <a:prstGeom prst="rect">
              <a:avLst/>
            </a:prstGeom>
          </p:spPr>
        </p:pic>
        <p:pic>
          <p:nvPicPr>
            <p:cNvPr id="17" name="Picture 16">
              <a:extLst>
                <a:ext uri="{FF2B5EF4-FFF2-40B4-BE49-F238E27FC236}">
                  <a16:creationId xmlns:a16="http://schemas.microsoft.com/office/drawing/2014/main" id="{DCCE88CB-7A86-9ADB-E458-09DB453BCF34}"/>
                </a:ext>
              </a:extLst>
            </p:cNvPr>
            <p:cNvPicPr>
              <a:picLocks noChangeAspect="1"/>
            </p:cNvPicPr>
            <p:nvPr/>
          </p:nvPicPr>
          <p:blipFill>
            <a:blip r:embed="rId7"/>
            <a:srcRect t="15062"/>
            <a:stretch/>
          </p:blipFill>
          <p:spPr>
            <a:xfrm>
              <a:off x="1504947" y="3758367"/>
              <a:ext cx="5334000" cy="930386"/>
            </a:xfrm>
            <a:prstGeom prst="rect">
              <a:avLst/>
            </a:prstGeom>
          </p:spPr>
        </p:pic>
        <p:pic>
          <p:nvPicPr>
            <p:cNvPr id="21" name="Picture 20">
              <a:extLst>
                <a:ext uri="{FF2B5EF4-FFF2-40B4-BE49-F238E27FC236}">
                  <a16:creationId xmlns:a16="http://schemas.microsoft.com/office/drawing/2014/main" id="{7E69FEC4-BB4F-D2E1-FFF0-4E609F1A06DE}"/>
                </a:ext>
              </a:extLst>
            </p:cNvPr>
            <p:cNvPicPr>
              <a:picLocks noChangeAspect="1"/>
            </p:cNvPicPr>
            <p:nvPr/>
          </p:nvPicPr>
          <p:blipFill>
            <a:blip r:embed="rId8"/>
            <a:srcRect t="5045" b="11622"/>
            <a:stretch/>
          </p:blipFill>
          <p:spPr>
            <a:xfrm>
              <a:off x="1557339" y="4742483"/>
              <a:ext cx="5172071" cy="942123"/>
            </a:xfrm>
            <a:prstGeom prst="rect">
              <a:avLst/>
            </a:prstGeom>
          </p:spPr>
        </p:pic>
        <p:pic>
          <p:nvPicPr>
            <p:cNvPr id="23" name="Picture 22">
              <a:extLst>
                <a:ext uri="{FF2B5EF4-FFF2-40B4-BE49-F238E27FC236}">
                  <a16:creationId xmlns:a16="http://schemas.microsoft.com/office/drawing/2014/main" id="{3B89F212-4B5B-6D32-1AB7-565E66F1A72E}"/>
                </a:ext>
              </a:extLst>
            </p:cNvPr>
            <p:cNvPicPr>
              <a:picLocks noChangeAspect="1"/>
            </p:cNvPicPr>
            <p:nvPr/>
          </p:nvPicPr>
          <p:blipFill>
            <a:blip r:embed="rId9"/>
            <a:srcRect t="9042" b="20043"/>
            <a:stretch/>
          </p:blipFill>
          <p:spPr>
            <a:xfrm>
              <a:off x="1019170" y="5911940"/>
              <a:ext cx="6305553" cy="919567"/>
            </a:xfrm>
            <a:prstGeom prst="rect">
              <a:avLst/>
            </a:prstGeom>
          </p:spPr>
        </p:pic>
      </p:grpSp>
      <p:pic>
        <p:nvPicPr>
          <p:cNvPr id="6" name="Picture 5">
            <a:extLst>
              <a:ext uri="{FF2B5EF4-FFF2-40B4-BE49-F238E27FC236}">
                <a16:creationId xmlns:a16="http://schemas.microsoft.com/office/drawing/2014/main" id="{4FC8C0C3-441F-035D-B964-F055EA88A721}"/>
              </a:ext>
            </a:extLst>
          </p:cNvPr>
          <p:cNvPicPr>
            <a:picLocks noChangeAspect="1"/>
          </p:cNvPicPr>
          <p:nvPr/>
        </p:nvPicPr>
        <p:blipFill>
          <a:blip r:embed="rId10"/>
          <a:stretch>
            <a:fillRect/>
          </a:stretch>
        </p:blipFill>
        <p:spPr>
          <a:xfrm>
            <a:off x="2801378" y="5383374"/>
            <a:ext cx="759969" cy="390255"/>
          </a:xfrm>
          <a:prstGeom prst="rect">
            <a:avLst/>
          </a:prstGeom>
        </p:spPr>
      </p:pic>
      <p:sp>
        <p:nvSpPr>
          <p:cNvPr id="10" name="TextBox 9">
            <a:extLst>
              <a:ext uri="{FF2B5EF4-FFF2-40B4-BE49-F238E27FC236}">
                <a16:creationId xmlns:a16="http://schemas.microsoft.com/office/drawing/2014/main" id="{40BAEA94-F7E0-0D5C-805A-3F7BFC3205EB}"/>
              </a:ext>
            </a:extLst>
          </p:cNvPr>
          <p:cNvSpPr txBox="1"/>
          <p:nvPr/>
        </p:nvSpPr>
        <p:spPr>
          <a:xfrm>
            <a:off x="11625943" y="6380703"/>
            <a:ext cx="426357" cy="369332"/>
          </a:xfrm>
          <a:prstGeom prst="rect">
            <a:avLst/>
          </a:prstGeom>
          <a:noFill/>
        </p:spPr>
        <p:txBody>
          <a:bodyPr wrap="square" rtlCol="0">
            <a:spAutoFit/>
          </a:bodyPr>
          <a:lstStyle/>
          <a:p>
            <a:r>
              <a:rPr lang="en-GB" dirty="0"/>
              <a:t>41</a:t>
            </a:r>
          </a:p>
        </p:txBody>
      </p:sp>
    </p:spTree>
    <p:extLst>
      <p:ext uri="{BB962C8B-B14F-4D97-AF65-F5344CB8AC3E}">
        <p14:creationId xmlns:p14="http://schemas.microsoft.com/office/powerpoint/2010/main" val="2025935068"/>
      </p:ext>
    </p:extLst>
  </p:cSld>
  <p:clrMapOvr>
    <a:masterClrMapping/>
  </p:clrMapOvr>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1820247867"/>
              </p:ext>
            </p:extLst>
          </p:nvPr>
        </p:nvGraphicFramePr>
        <p:xfrm>
          <a:off x="1421702" y="1229171"/>
          <a:ext cx="10515600" cy="5030811"/>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707943">
                  <a:extLst>
                    <a:ext uri="{9D8B030D-6E8A-4147-A177-3AD203B41FA5}">
                      <a16:colId xmlns:a16="http://schemas.microsoft.com/office/drawing/2014/main" val="803654899"/>
                    </a:ext>
                  </a:extLst>
                </a:gridCol>
                <a:gridCol w="3302457">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534826"/>
                  </a:ext>
                </a:extLst>
              </a:tr>
              <a:tr h="671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kern="1200">
                        <a:solidFill>
                          <a:schemeClr val="accent3"/>
                        </a:solidFill>
                        <a:effectLst/>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dirty="0">
                          <a:solidFill>
                            <a:schemeClr val="accent3"/>
                          </a:solidFill>
                          <a:effectLst/>
                          <a:latin typeface="Gill Sans Nova Light (Body)"/>
                        </a:rPr>
                        <a:t>Al-</a:t>
                      </a:r>
                      <a:r>
                        <a:rPr lang="en-GB" sz="1800" b="0" i="0" dirty="0" err="1">
                          <a:solidFill>
                            <a:schemeClr val="accent3"/>
                          </a:solidFill>
                          <a:effectLst/>
                          <a:latin typeface="Gill Sans Nova Light (Body)"/>
                        </a:rPr>
                        <a:t>laa</a:t>
                      </a:r>
                      <a:r>
                        <a:rPr lang="en-GB" sz="1800" b="0" i="0" dirty="0">
                          <a:solidFill>
                            <a:schemeClr val="accent3"/>
                          </a:solidFill>
                          <a:effectLst/>
                          <a:latin typeface="Gill Sans Nova Light (Body)"/>
                        </a:rPr>
                        <a:t>-hu- </a:t>
                      </a:r>
                      <a:r>
                        <a:rPr lang="en-GB" sz="1800" b="0" i="0" dirty="0" err="1">
                          <a:solidFill>
                            <a:schemeClr val="accent3"/>
                          </a:solidFill>
                          <a:effectLst/>
                          <a:latin typeface="Gill Sans Nova Light (Body)"/>
                        </a:rPr>
                        <a:t>akbar</a:t>
                      </a:r>
                      <a:r>
                        <a:rPr lang="en-GB" sz="1800" b="0" i="0" dirty="0">
                          <a:solidFill>
                            <a:schemeClr val="accent3"/>
                          </a:solidFill>
                          <a:effectLst/>
                          <a:latin typeface="Gill Sans Nova Light (Body)"/>
                        </a:rPr>
                        <a:t>.</a:t>
                      </a:r>
                      <a:endParaRPr lang="en-GB" sz="1800" b="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GB" sz="1800">
                          <a:solidFill>
                            <a:schemeClr val="accent3"/>
                          </a:solidFill>
                          <a:latin typeface="Gill Sans Nova Light (Body)"/>
                        </a:rPr>
                        <a:t>Allah is the greatest.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59979966"/>
                  </a:ext>
                </a:extLst>
              </a:tr>
              <a:tr h="6718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kern="1200" dirty="0">
                        <a:solidFill>
                          <a:schemeClr val="accent3"/>
                        </a:solidFill>
                        <a:effectLst/>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chemeClr val="accent3"/>
                          </a:solidFill>
                          <a:latin typeface="Gill Sans Nova Light (Body)"/>
                        </a:rPr>
                        <a:t>Sub-</a:t>
                      </a:r>
                      <a:r>
                        <a:rPr lang="en-GB" sz="1800" b="0" u="sng" dirty="0" err="1">
                          <a:solidFill>
                            <a:schemeClr val="accent3"/>
                          </a:solidFill>
                          <a:latin typeface="Gill Sans Nova Light (Body)"/>
                        </a:rPr>
                        <a:t>h</a:t>
                      </a:r>
                      <a:r>
                        <a:rPr lang="en-GB" sz="1800" b="0" u="none" dirty="0" err="1">
                          <a:solidFill>
                            <a:schemeClr val="accent3"/>
                          </a:solidFill>
                          <a:latin typeface="Gill Sans Nova Light (Body)"/>
                        </a:rPr>
                        <a:t>aa</a:t>
                      </a:r>
                      <a:r>
                        <a:rPr lang="en-GB" sz="1800" b="0" u="none" dirty="0">
                          <a:solidFill>
                            <a:schemeClr val="accent3"/>
                          </a:solidFill>
                          <a:latin typeface="Gill Sans Nova Light (Body)"/>
                        </a:rPr>
                        <a:t>-</a:t>
                      </a:r>
                      <a:r>
                        <a:rPr lang="en-GB" sz="1800" b="0" u="none" dirty="0" err="1">
                          <a:solidFill>
                            <a:schemeClr val="accent3"/>
                          </a:solidFill>
                          <a:latin typeface="Gill Sans Nova Light (Body)"/>
                        </a:rPr>
                        <a:t>na</a:t>
                      </a:r>
                      <a:r>
                        <a:rPr lang="en-GB" sz="1800" b="0" u="none" dirty="0">
                          <a:solidFill>
                            <a:schemeClr val="accent3"/>
                          </a:solidFill>
                          <a:latin typeface="Gill Sans Nova Light (Body)"/>
                        </a:rPr>
                        <a:t> </a:t>
                      </a:r>
                      <a:r>
                        <a:rPr lang="en-GB" sz="1800" b="0" u="none" dirty="0" err="1">
                          <a:solidFill>
                            <a:schemeClr val="accent3"/>
                          </a:solidFill>
                          <a:latin typeface="Gill Sans Nova Light (Body)"/>
                        </a:rPr>
                        <a:t>rab-biyal</a:t>
                      </a:r>
                      <a:r>
                        <a:rPr lang="en-GB" sz="1800" b="0" u="none" dirty="0">
                          <a:solidFill>
                            <a:schemeClr val="accent3"/>
                          </a:solidFill>
                          <a:latin typeface="Gill Sans Nova Light (Body)"/>
                        </a:rPr>
                        <a:t> ‘a-</a:t>
                      </a:r>
                      <a:r>
                        <a:rPr lang="en-GB" sz="1800" b="0" u="none" dirty="0" err="1">
                          <a:solidFill>
                            <a:schemeClr val="accent3"/>
                          </a:solidFill>
                          <a:latin typeface="Gill Sans Nova Light (Body)"/>
                        </a:rPr>
                        <a:t>zeem</a:t>
                      </a:r>
                      <a:r>
                        <a:rPr lang="en-GB" sz="1800" b="0" u="none" dirty="0">
                          <a:solidFill>
                            <a:schemeClr val="accent3"/>
                          </a:solidFill>
                          <a:latin typeface="Gill Sans Nova Light (Body)"/>
                        </a:rPr>
                        <a:t>.</a:t>
                      </a:r>
                      <a:endParaRPr lang="en-GB" sz="1800" b="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dirty="0">
                          <a:solidFill>
                            <a:schemeClr val="accent3"/>
                          </a:solidFill>
                          <a:latin typeface="Gill Sans Nova Light (Body)"/>
                        </a:rPr>
                        <a:t>Glory to my Lord, the Great .</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5130235"/>
                  </a:ext>
                </a:extLst>
              </a:tr>
              <a:tr h="785565">
                <a:tc>
                  <a:txBody>
                    <a:bodyPr/>
                    <a:lstStyle/>
                    <a:p>
                      <a:pPr marL="0" marR="0" lvl="0" indent="0" algn="l">
                        <a:lnSpc>
                          <a:spcPct val="100000"/>
                        </a:lnSpc>
                        <a:spcBef>
                          <a:spcPts val="0"/>
                        </a:spcBef>
                        <a:spcAft>
                          <a:spcPts val="0"/>
                        </a:spcAft>
                        <a:buNone/>
                      </a:pPr>
                      <a:endParaRPr lang="en-US" sz="2600"/>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rPr>
                        <a:t>Sa-mi-‘al-</a:t>
                      </a:r>
                      <a:r>
                        <a:rPr lang="en-GB" sz="1800" b="0" u="sng" err="1">
                          <a:solidFill>
                            <a:schemeClr val="accent3"/>
                          </a:solidFill>
                          <a:latin typeface="Gill Sans Nova Light (Body)"/>
                        </a:rPr>
                        <a:t>l</a:t>
                      </a:r>
                      <a:r>
                        <a:rPr lang="en-GB" sz="1800" b="0" err="1">
                          <a:solidFill>
                            <a:schemeClr val="accent3"/>
                          </a:solidFill>
                          <a:latin typeface="Gill Sans Nova Light (Body)"/>
                        </a:rPr>
                        <a:t>aa</a:t>
                      </a:r>
                      <a:r>
                        <a:rPr lang="en-GB" sz="1800" b="0">
                          <a:solidFill>
                            <a:schemeClr val="accent3"/>
                          </a:solidFill>
                          <a:latin typeface="Gill Sans Nova Light (Body)"/>
                        </a:rPr>
                        <a:t>-hu-li-man-</a:t>
                      </a:r>
                      <a:r>
                        <a:rPr lang="en-GB" sz="1800" b="0" u="sng">
                          <a:solidFill>
                            <a:schemeClr val="accent3"/>
                          </a:solidFill>
                          <a:latin typeface="Gill Sans Nova Light (Body)"/>
                        </a:rPr>
                        <a:t>h</a:t>
                      </a:r>
                      <a:r>
                        <a:rPr lang="en-GB" sz="1800" b="0" u="none">
                          <a:solidFill>
                            <a:schemeClr val="accent3"/>
                          </a:solidFill>
                          <a:latin typeface="Gill Sans Nova Light (Body)"/>
                        </a:rPr>
                        <a:t>a-mi-dah,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a:solidFill>
                            <a:schemeClr val="accent3"/>
                          </a:solidFill>
                          <a:latin typeface="Gill Sans Nova Light (Body)"/>
                        </a:rPr>
                        <a:t>Rab-</a:t>
                      </a:r>
                      <a:r>
                        <a:rPr lang="en-GB" sz="1800" b="0" err="1">
                          <a:solidFill>
                            <a:schemeClr val="accent3"/>
                          </a:solidFill>
                          <a:latin typeface="Gill Sans Nova Light (Body)"/>
                        </a:rPr>
                        <a:t>ba</a:t>
                      </a:r>
                      <a:r>
                        <a:rPr lang="en-GB" sz="1800" b="0">
                          <a:solidFill>
                            <a:schemeClr val="accent3"/>
                          </a:solidFill>
                          <a:latin typeface="Gill Sans Nova Light (Body)"/>
                        </a:rPr>
                        <a:t>-</a:t>
                      </a:r>
                      <a:r>
                        <a:rPr lang="en-GB" sz="1800" b="0" err="1">
                          <a:solidFill>
                            <a:schemeClr val="accent3"/>
                          </a:solidFill>
                          <a:latin typeface="Gill Sans Nova Light (Body)"/>
                        </a:rPr>
                        <a:t>naa</a:t>
                      </a:r>
                      <a:r>
                        <a:rPr lang="en-GB" sz="1800" b="0">
                          <a:solidFill>
                            <a:schemeClr val="accent3"/>
                          </a:solidFill>
                          <a:latin typeface="Gill Sans Nova Light (Body)"/>
                        </a:rPr>
                        <a:t> la-kal </a:t>
                      </a:r>
                      <a:r>
                        <a:rPr lang="en-GB" sz="1800" b="0" err="1">
                          <a:solidFill>
                            <a:schemeClr val="accent3"/>
                          </a:solidFill>
                          <a:latin typeface="Gill Sans Nova Light (Body)"/>
                        </a:rPr>
                        <a:t>hamd</a:t>
                      </a:r>
                      <a:r>
                        <a:rPr lang="en-GB" sz="1800" b="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sz="1800">
                          <a:solidFill>
                            <a:schemeClr val="accent3"/>
                          </a:solidFill>
                          <a:latin typeface="Gill Sans Nova Light (Body)"/>
                        </a:rPr>
                        <a:t>Allah has heard all who praise Him,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Our Lord, Praise be to You.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5532560"/>
                  </a:ext>
                </a:extLst>
              </a:tr>
              <a:tr h="629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100" b="0" i="0" kern="1200">
                        <a:solidFill>
                          <a:schemeClr val="accent3"/>
                        </a:solidFill>
                        <a:effectLst/>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chemeClr val="accent3"/>
                          </a:solidFill>
                          <a:latin typeface="Gill Sans Nova Light (Body)"/>
                        </a:rPr>
                        <a:t>Sub-</a:t>
                      </a:r>
                      <a:r>
                        <a:rPr lang="en-GB" sz="1800" b="0" dirty="0" err="1">
                          <a:solidFill>
                            <a:schemeClr val="accent3"/>
                          </a:solidFill>
                          <a:latin typeface="Gill Sans Nova Light (Body)"/>
                        </a:rPr>
                        <a:t>haana</a:t>
                      </a:r>
                      <a:r>
                        <a:rPr lang="en-GB" sz="1800" b="0" dirty="0">
                          <a:solidFill>
                            <a:schemeClr val="accent3"/>
                          </a:solidFill>
                          <a:latin typeface="Gill Sans Nova Light (Body)"/>
                        </a:rPr>
                        <a:t> rabbi-</a:t>
                      </a:r>
                      <a:r>
                        <a:rPr lang="en-GB" sz="1800" b="0" dirty="0" err="1">
                          <a:solidFill>
                            <a:schemeClr val="accent3"/>
                          </a:solidFill>
                          <a:latin typeface="Gill Sans Nova Light (Body)"/>
                        </a:rPr>
                        <a:t>yal</a:t>
                      </a:r>
                      <a:r>
                        <a:rPr lang="en-GB" sz="1800" b="0" dirty="0">
                          <a:solidFill>
                            <a:schemeClr val="accent3"/>
                          </a:solidFill>
                          <a:latin typeface="Gill Sans Nova Light (Body)"/>
                        </a:rPr>
                        <a:t> </a:t>
                      </a:r>
                      <a:r>
                        <a:rPr lang="en-GB" sz="1800" b="0" dirty="0" err="1">
                          <a:solidFill>
                            <a:schemeClr val="accent3"/>
                          </a:solidFill>
                          <a:latin typeface="Gill Sans Nova Light (Body)"/>
                        </a:rPr>
                        <a:t>a‘laa</a:t>
                      </a:r>
                      <a:r>
                        <a:rPr lang="en-GB" sz="1800" b="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Glory to my Lord, the Most High.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3106518"/>
                  </a:ext>
                </a:extLst>
              </a:tr>
              <a:tr h="629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accent3"/>
                          </a:solidFill>
                          <a:latin typeface="Gill Sans Nova Light (Body)"/>
                          <a:ea typeface="+mn-ea"/>
                          <a:cs typeface="+mn-cs"/>
                        </a:rPr>
                        <a:t>Rab-</a:t>
                      </a:r>
                      <a:r>
                        <a:rPr lang="en-GB" sz="1800" b="0" kern="1200" dirty="0" err="1">
                          <a:solidFill>
                            <a:schemeClr val="accent3"/>
                          </a:solidFill>
                          <a:latin typeface="Gill Sans Nova Light (Body)"/>
                          <a:ea typeface="+mn-ea"/>
                          <a:cs typeface="+mn-cs"/>
                        </a:rPr>
                        <a:t>bigh</a:t>
                      </a:r>
                      <a:r>
                        <a:rPr lang="en-GB" sz="1800" b="0" kern="1200" dirty="0">
                          <a:solidFill>
                            <a:schemeClr val="accent3"/>
                          </a:solidFill>
                          <a:latin typeface="Gill Sans Nova Light (Body)"/>
                          <a:ea typeface="+mn-ea"/>
                          <a:cs typeface="+mn-cs"/>
                        </a:rPr>
                        <a:t>-fir-lii.</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My Lord forgive 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94520409"/>
                  </a:ext>
                </a:extLst>
              </a:tr>
              <a:tr h="629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a:solidFill>
                            <a:schemeClr val="accent3"/>
                          </a:solidFill>
                          <a:latin typeface="Gill Sans Nova Light (Body)"/>
                          <a:ea typeface="+mn-ea"/>
                          <a:cs typeface="+mn-cs"/>
                        </a:rPr>
                        <a:t>As-</a:t>
                      </a:r>
                      <a:r>
                        <a:rPr lang="en-GB" sz="1800" b="0" kern="1200" err="1">
                          <a:solidFill>
                            <a:schemeClr val="accent3"/>
                          </a:solidFill>
                          <a:latin typeface="Gill Sans Nova Light (Body)"/>
                          <a:ea typeface="+mn-ea"/>
                          <a:cs typeface="+mn-cs"/>
                        </a:rPr>
                        <a:t>sa</a:t>
                      </a:r>
                      <a:r>
                        <a:rPr lang="en-GB" sz="1800" b="0" kern="1200">
                          <a:solidFill>
                            <a:schemeClr val="accent3"/>
                          </a:solidFill>
                          <a:latin typeface="Gill Sans Nova Light (Body)"/>
                          <a:ea typeface="+mn-ea"/>
                          <a:cs typeface="+mn-cs"/>
                        </a:rPr>
                        <a:t>-</a:t>
                      </a:r>
                      <a:r>
                        <a:rPr lang="en-GB" sz="1800" b="0" kern="1200" err="1">
                          <a:solidFill>
                            <a:schemeClr val="accent3"/>
                          </a:solidFill>
                          <a:latin typeface="Gill Sans Nova Light (Body)"/>
                          <a:ea typeface="+mn-ea"/>
                          <a:cs typeface="+mn-cs"/>
                        </a:rPr>
                        <a:t>laa</a:t>
                      </a:r>
                      <a:r>
                        <a:rPr lang="en-GB" sz="1800" b="0" kern="1200">
                          <a:solidFill>
                            <a:schemeClr val="accent3"/>
                          </a:solidFill>
                          <a:latin typeface="Gill Sans Nova Light (Body)"/>
                          <a:ea typeface="+mn-ea"/>
                          <a:cs typeface="+mn-cs"/>
                        </a:rPr>
                        <a:t>-mu ‘a-lay-</a:t>
                      </a:r>
                      <a:r>
                        <a:rPr lang="en-GB" sz="1800" b="0" kern="1200" err="1">
                          <a:solidFill>
                            <a:schemeClr val="accent3"/>
                          </a:solidFill>
                          <a:latin typeface="Gill Sans Nova Light (Body)"/>
                          <a:ea typeface="+mn-ea"/>
                          <a:cs typeface="+mn-cs"/>
                        </a:rPr>
                        <a:t>kum</a:t>
                      </a:r>
                      <a:r>
                        <a:rPr lang="en-GB" sz="1800" b="0" kern="1200">
                          <a:solidFill>
                            <a:schemeClr val="accent3"/>
                          </a:solidFill>
                          <a:latin typeface="Gill Sans Nova Light (Body)"/>
                          <a:ea typeface="+mn-ea"/>
                          <a:cs typeface="+mn-cs"/>
                        </a:rPr>
                        <a:t> </a:t>
                      </a:r>
                      <a:r>
                        <a:rPr lang="en-GB" sz="1800" b="0" kern="1200" err="1">
                          <a:solidFill>
                            <a:schemeClr val="accent3"/>
                          </a:solidFill>
                          <a:latin typeface="Gill Sans Nova Light (Body)"/>
                          <a:ea typeface="+mn-ea"/>
                          <a:cs typeface="+mn-cs"/>
                        </a:rPr>
                        <a:t>wa</a:t>
                      </a:r>
                      <a:r>
                        <a:rPr lang="en-GB" sz="1800" b="0" kern="1200">
                          <a:solidFill>
                            <a:schemeClr val="accent3"/>
                          </a:solidFill>
                          <a:latin typeface="Gill Sans Nova Light (Body)"/>
                          <a:ea typeface="+mn-ea"/>
                          <a:cs typeface="+mn-cs"/>
                        </a:rPr>
                        <a:t> rah-ma-</a:t>
                      </a:r>
                      <a:r>
                        <a:rPr lang="en-GB" sz="1800" b="0" kern="1200" err="1">
                          <a:solidFill>
                            <a:schemeClr val="accent3"/>
                          </a:solidFill>
                          <a:latin typeface="Gill Sans Nova Light (Body)"/>
                          <a:ea typeface="+mn-ea"/>
                          <a:cs typeface="+mn-cs"/>
                        </a:rPr>
                        <a:t>tul</a:t>
                      </a:r>
                      <a:r>
                        <a:rPr lang="en-GB" sz="1800" b="0" kern="1200">
                          <a:solidFill>
                            <a:schemeClr val="accent3"/>
                          </a:solidFill>
                          <a:latin typeface="Gill Sans Nova Light (Body)"/>
                          <a:ea typeface="+mn-ea"/>
                          <a:cs typeface="+mn-cs"/>
                        </a:rPr>
                        <a:t>-</a:t>
                      </a:r>
                      <a:r>
                        <a:rPr lang="en-GB" sz="1800" b="0" kern="1200" err="1">
                          <a:solidFill>
                            <a:schemeClr val="accent3"/>
                          </a:solidFill>
                          <a:latin typeface="Gill Sans Nova Light (Body)"/>
                          <a:ea typeface="+mn-ea"/>
                          <a:cs typeface="+mn-cs"/>
                        </a:rPr>
                        <a:t>laah</a:t>
                      </a:r>
                      <a:r>
                        <a:rPr lang="en-GB" sz="1800" b="0" kern="1200">
                          <a:solidFill>
                            <a:schemeClr val="accent3"/>
                          </a:solidFill>
                          <a:latin typeface="Gill Sans Nova Light (Body)"/>
                          <a:ea typeface="+mn-ea"/>
                          <a:cs typeface="+mn-cs"/>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1" b="0" i="0" kern="1200" dirty="0">
                          <a:solidFill>
                            <a:schemeClr val="accent3"/>
                          </a:solidFill>
                          <a:effectLst/>
                          <a:latin typeface="+mn-lt"/>
                          <a:ea typeface="+mn-ea"/>
                          <a:cs typeface="+mn-cs"/>
                        </a:rPr>
                        <a:t>May the peace and mercy of Allah be upon you.</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93802524"/>
                  </a:ext>
                </a:extLst>
              </a:tr>
              <a:tr h="6290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a:solidFill>
                            <a:schemeClr val="accent3"/>
                          </a:solidFill>
                          <a:latin typeface="Gill Sans Nova Light (Body)"/>
                          <a:ea typeface="+mn-ea"/>
                          <a:cs typeface="+mn-cs"/>
                        </a:rPr>
                        <a:t>As-</a:t>
                      </a:r>
                      <a:r>
                        <a:rPr lang="en-GB" sz="1800" b="0" kern="1200" err="1">
                          <a:solidFill>
                            <a:schemeClr val="accent3"/>
                          </a:solidFill>
                          <a:latin typeface="Gill Sans Nova Light (Body)"/>
                          <a:ea typeface="+mn-ea"/>
                          <a:cs typeface="+mn-cs"/>
                        </a:rPr>
                        <a:t>tagh</a:t>
                      </a:r>
                      <a:r>
                        <a:rPr lang="en-GB" sz="1800" b="0" kern="1200">
                          <a:solidFill>
                            <a:schemeClr val="accent3"/>
                          </a:solidFill>
                          <a:latin typeface="Gill Sans Nova Light (Body)"/>
                          <a:ea typeface="+mn-ea"/>
                          <a:cs typeface="+mn-cs"/>
                        </a:rPr>
                        <a:t>-</a:t>
                      </a:r>
                      <a:r>
                        <a:rPr lang="en-GB" sz="1800" b="0" kern="1200" err="1">
                          <a:solidFill>
                            <a:schemeClr val="accent3"/>
                          </a:solidFill>
                          <a:latin typeface="Gill Sans Nova Light (Body)"/>
                          <a:ea typeface="+mn-ea"/>
                          <a:cs typeface="+mn-cs"/>
                        </a:rPr>
                        <a:t>firul-lah</a:t>
                      </a:r>
                      <a:r>
                        <a:rPr lang="en-GB" sz="1800" b="0" kern="1200">
                          <a:solidFill>
                            <a:schemeClr val="accent3"/>
                          </a:solidFill>
                          <a:latin typeface="Gill Sans Nova Light (Body)"/>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kern="120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accent3"/>
                          </a:solidFill>
                          <a:latin typeface="Gill Sans Nova Light (Body)"/>
                          <a:ea typeface="+mn-ea"/>
                          <a:cs typeface="+mn-cs"/>
                        </a:rPr>
                        <a:t>I seek forgiveness from Allah.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74850081"/>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GB" sz="4400"/>
              <a:t>Dhikr recited in Salah</a:t>
            </a:r>
            <a:r>
              <a:rPr lang="en-US">
                <a:latin typeface="Baskerville Old Face (Headings)"/>
              </a:rPr>
              <a:t> </a:t>
            </a:r>
          </a:p>
        </p:txBody>
      </p:sp>
      <p:pic>
        <p:nvPicPr>
          <p:cNvPr id="6" name="Picture 5">
            <a:extLst>
              <a:ext uri="{FF2B5EF4-FFF2-40B4-BE49-F238E27FC236}">
                <a16:creationId xmlns:a16="http://schemas.microsoft.com/office/drawing/2014/main" id="{BF8E8734-7487-AB54-8C19-FD3DF0168ECD}"/>
              </a:ext>
            </a:extLst>
          </p:cNvPr>
          <p:cNvPicPr>
            <a:picLocks noChangeAspect="1"/>
          </p:cNvPicPr>
          <p:nvPr/>
        </p:nvPicPr>
        <p:blipFill>
          <a:blip r:embed="rId4"/>
          <a:srcRect t="10672"/>
          <a:stretch/>
        </p:blipFill>
        <p:spPr>
          <a:xfrm>
            <a:off x="1847849" y="2348443"/>
            <a:ext cx="2383776" cy="539538"/>
          </a:xfrm>
          <a:prstGeom prst="rect">
            <a:avLst/>
          </a:prstGeom>
        </p:spPr>
      </p:pic>
      <p:pic>
        <p:nvPicPr>
          <p:cNvPr id="23" name="Picture 22">
            <a:extLst>
              <a:ext uri="{FF2B5EF4-FFF2-40B4-BE49-F238E27FC236}">
                <a16:creationId xmlns:a16="http://schemas.microsoft.com/office/drawing/2014/main" id="{52430943-2321-2BBB-4C63-39761AEDFA1B}"/>
              </a:ext>
            </a:extLst>
          </p:cNvPr>
          <p:cNvPicPr>
            <a:picLocks noChangeAspect="1"/>
          </p:cNvPicPr>
          <p:nvPr/>
        </p:nvPicPr>
        <p:blipFill>
          <a:blip r:embed="rId5"/>
          <a:srcRect t="10233" b="15394"/>
          <a:stretch/>
        </p:blipFill>
        <p:spPr>
          <a:xfrm>
            <a:off x="2352546" y="4408415"/>
            <a:ext cx="1524130" cy="565091"/>
          </a:xfrm>
          <a:prstGeom prst="rect">
            <a:avLst/>
          </a:prstGeom>
        </p:spPr>
      </p:pic>
      <p:pic>
        <p:nvPicPr>
          <p:cNvPr id="28" name="Picture 27">
            <a:extLst>
              <a:ext uri="{FF2B5EF4-FFF2-40B4-BE49-F238E27FC236}">
                <a16:creationId xmlns:a16="http://schemas.microsoft.com/office/drawing/2014/main" id="{F2C88905-009A-26FD-3EA7-6F937CF77EA8}"/>
              </a:ext>
            </a:extLst>
          </p:cNvPr>
          <p:cNvPicPr>
            <a:picLocks noChangeAspect="1"/>
          </p:cNvPicPr>
          <p:nvPr/>
        </p:nvPicPr>
        <p:blipFill>
          <a:blip r:embed="rId6"/>
          <a:srcRect l="3672" t="15148"/>
          <a:stretch/>
        </p:blipFill>
        <p:spPr>
          <a:xfrm>
            <a:off x="1847849" y="5048889"/>
            <a:ext cx="2701187" cy="541838"/>
          </a:xfrm>
          <a:prstGeom prst="rect">
            <a:avLst/>
          </a:prstGeom>
        </p:spPr>
      </p:pic>
      <p:pic>
        <p:nvPicPr>
          <p:cNvPr id="31" name="Picture 30">
            <a:extLst>
              <a:ext uri="{FF2B5EF4-FFF2-40B4-BE49-F238E27FC236}">
                <a16:creationId xmlns:a16="http://schemas.microsoft.com/office/drawing/2014/main" id="{FC8B7FF1-5142-1E08-91BA-C644F1ABB78B}"/>
              </a:ext>
            </a:extLst>
          </p:cNvPr>
          <p:cNvPicPr>
            <a:picLocks noChangeAspect="1"/>
          </p:cNvPicPr>
          <p:nvPr/>
        </p:nvPicPr>
        <p:blipFill>
          <a:blip r:embed="rId7"/>
          <a:stretch>
            <a:fillRect/>
          </a:stretch>
        </p:blipFill>
        <p:spPr>
          <a:xfrm>
            <a:off x="2574728" y="1666594"/>
            <a:ext cx="1015146" cy="580859"/>
          </a:xfrm>
          <a:prstGeom prst="rect">
            <a:avLst/>
          </a:prstGeom>
        </p:spPr>
      </p:pic>
      <p:pic>
        <p:nvPicPr>
          <p:cNvPr id="3" name="Picture 2">
            <a:extLst>
              <a:ext uri="{FF2B5EF4-FFF2-40B4-BE49-F238E27FC236}">
                <a16:creationId xmlns:a16="http://schemas.microsoft.com/office/drawing/2014/main" id="{D12122F7-2336-FBDF-22F3-5F42ED6C9DA9}"/>
              </a:ext>
            </a:extLst>
          </p:cNvPr>
          <p:cNvPicPr>
            <a:picLocks noChangeAspect="1"/>
          </p:cNvPicPr>
          <p:nvPr/>
        </p:nvPicPr>
        <p:blipFill>
          <a:blip r:embed="rId8"/>
          <a:srcRect t="15063"/>
          <a:stretch/>
        </p:blipFill>
        <p:spPr>
          <a:xfrm>
            <a:off x="2405064" y="5656052"/>
            <a:ext cx="1471612" cy="539449"/>
          </a:xfrm>
          <a:prstGeom prst="rect">
            <a:avLst/>
          </a:prstGeom>
        </p:spPr>
      </p:pic>
      <p:sp>
        <p:nvSpPr>
          <p:cNvPr id="2" name="Rectangle: Rounded Corners 1">
            <a:extLst>
              <a:ext uri="{FF2B5EF4-FFF2-40B4-BE49-F238E27FC236}">
                <a16:creationId xmlns:a16="http://schemas.microsoft.com/office/drawing/2014/main" id="{5562A01C-4937-6031-0E8C-FD5BA8B31607}"/>
              </a:ext>
            </a:extLst>
          </p:cNvPr>
          <p:cNvSpPr/>
          <p:nvPr/>
        </p:nvSpPr>
        <p:spPr>
          <a:xfrm>
            <a:off x="1880947" y="288219"/>
            <a:ext cx="228599" cy="183133"/>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91AEB70E-069A-D5F7-BF90-5BE942DD53E5}"/>
              </a:ext>
            </a:extLst>
          </p:cNvPr>
          <p:cNvPicPr>
            <a:picLocks noChangeAspect="1"/>
          </p:cNvPicPr>
          <p:nvPr/>
        </p:nvPicPr>
        <p:blipFill>
          <a:blip r:embed="rId9"/>
          <a:srcRect t="15535" b="8287"/>
          <a:stretch/>
        </p:blipFill>
        <p:spPr>
          <a:xfrm>
            <a:off x="2109546" y="3767355"/>
            <a:ext cx="1985963" cy="565677"/>
          </a:xfrm>
          <a:prstGeom prst="rect">
            <a:avLst/>
          </a:prstGeom>
        </p:spPr>
      </p:pic>
      <p:grpSp>
        <p:nvGrpSpPr>
          <p:cNvPr id="16" name="Group 15">
            <a:extLst>
              <a:ext uri="{FF2B5EF4-FFF2-40B4-BE49-F238E27FC236}">
                <a16:creationId xmlns:a16="http://schemas.microsoft.com/office/drawing/2014/main" id="{AB018651-C637-E205-5AFA-8302B4FFA9ED}"/>
              </a:ext>
            </a:extLst>
          </p:cNvPr>
          <p:cNvGrpSpPr/>
          <p:nvPr/>
        </p:nvGrpSpPr>
        <p:grpSpPr>
          <a:xfrm>
            <a:off x="1501473" y="3097008"/>
            <a:ext cx="3393938" cy="461797"/>
            <a:chOff x="482738" y="3115864"/>
            <a:chExt cx="4098787" cy="557702"/>
          </a:xfrm>
        </p:grpSpPr>
        <p:pic>
          <p:nvPicPr>
            <p:cNvPr id="10" name="Picture 9">
              <a:extLst>
                <a:ext uri="{FF2B5EF4-FFF2-40B4-BE49-F238E27FC236}">
                  <a16:creationId xmlns:a16="http://schemas.microsoft.com/office/drawing/2014/main" id="{E0B313D6-8768-0E8B-9B07-57ADADD1C55C}"/>
                </a:ext>
              </a:extLst>
            </p:cNvPr>
            <p:cNvPicPr>
              <a:picLocks noChangeAspect="1"/>
            </p:cNvPicPr>
            <p:nvPr/>
          </p:nvPicPr>
          <p:blipFill>
            <a:blip r:embed="rId10"/>
            <a:srcRect t="20403" b="9206"/>
            <a:stretch>
              <a:fillRect/>
            </a:stretch>
          </p:blipFill>
          <p:spPr>
            <a:xfrm>
              <a:off x="2109546" y="3115864"/>
              <a:ext cx="2471979" cy="557702"/>
            </a:xfrm>
            <a:prstGeom prst="rect">
              <a:avLst/>
            </a:prstGeom>
          </p:spPr>
        </p:pic>
        <p:pic>
          <p:nvPicPr>
            <p:cNvPr id="12" name="Picture 11">
              <a:extLst>
                <a:ext uri="{FF2B5EF4-FFF2-40B4-BE49-F238E27FC236}">
                  <a16:creationId xmlns:a16="http://schemas.microsoft.com/office/drawing/2014/main" id="{0740A590-A063-5F26-4182-483DD0AEBA79}"/>
                </a:ext>
              </a:extLst>
            </p:cNvPr>
            <p:cNvPicPr>
              <a:picLocks noChangeAspect="1"/>
            </p:cNvPicPr>
            <p:nvPr/>
          </p:nvPicPr>
          <p:blipFill>
            <a:blip r:embed="rId11"/>
            <a:stretch>
              <a:fillRect/>
            </a:stretch>
          </p:blipFill>
          <p:spPr>
            <a:xfrm>
              <a:off x="482738" y="3125468"/>
              <a:ext cx="1719908" cy="496658"/>
            </a:xfrm>
            <a:prstGeom prst="rect">
              <a:avLst/>
            </a:prstGeom>
          </p:spPr>
        </p:pic>
        <p:pic>
          <p:nvPicPr>
            <p:cNvPr id="15" name="Picture 14">
              <a:extLst>
                <a:ext uri="{FF2B5EF4-FFF2-40B4-BE49-F238E27FC236}">
                  <a16:creationId xmlns:a16="http://schemas.microsoft.com/office/drawing/2014/main" id="{F016F9B8-CAE3-FF42-9AA3-5DCB8E4D900F}"/>
                </a:ext>
              </a:extLst>
            </p:cNvPr>
            <p:cNvPicPr>
              <a:picLocks noChangeAspect="1"/>
            </p:cNvPicPr>
            <p:nvPr/>
          </p:nvPicPr>
          <p:blipFill>
            <a:blip r:embed="rId12"/>
            <a:stretch>
              <a:fillRect/>
            </a:stretch>
          </p:blipFill>
          <p:spPr>
            <a:xfrm>
              <a:off x="2202646" y="3394715"/>
              <a:ext cx="149900" cy="199866"/>
            </a:xfrm>
            <a:prstGeom prst="rect">
              <a:avLst/>
            </a:prstGeom>
          </p:spPr>
        </p:pic>
      </p:grpSp>
      <p:sp>
        <p:nvSpPr>
          <p:cNvPr id="11" name="TextBox 10">
            <a:extLst>
              <a:ext uri="{FF2B5EF4-FFF2-40B4-BE49-F238E27FC236}">
                <a16:creationId xmlns:a16="http://schemas.microsoft.com/office/drawing/2014/main" id="{C9146CE2-EF96-6342-09F5-B4566203104E}"/>
              </a:ext>
            </a:extLst>
          </p:cNvPr>
          <p:cNvSpPr txBox="1"/>
          <p:nvPr/>
        </p:nvSpPr>
        <p:spPr>
          <a:xfrm>
            <a:off x="11625943" y="6380703"/>
            <a:ext cx="426357" cy="369332"/>
          </a:xfrm>
          <a:prstGeom prst="rect">
            <a:avLst/>
          </a:prstGeom>
          <a:noFill/>
        </p:spPr>
        <p:txBody>
          <a:bodyPr wrap="square" rtlCol="0">
            <a:spAutoFit/>
          </a:bodyPr>
          <a:lstStyle/>
          <a:p>
            <a:r>
              <a:rPr lang="en-GB" dirty="0"/>
              <a:t>42</a:t>
            </a:r>
          </a:p>
        </p:txBody>
      </p:sp>
    </p:spTree>
    <p:extLst>
      <p:ext uri="{BB962C8B-B14F-4D97-AF65-F5344CB8AC3E}">
        <p14:creationId xmlns:p14="http://schemas.microsoft.com/office/powerpoint/2010/main" val="708118951"/>
      </p:ext>
    </p:extLst>
  </p:cSld>
  <p:clrMapOvr>
    <a:masterClrMapping/>
  </p:clrMapOvr>
  <p:extLst>
    <p:ext uri="{6950BFC3-D8DA-4A85-94F7-54DA5524770B}">
      <p188:commentRel xmlns:p188="http://schemas.microsoft.com/office/powerpoint/2018/8/main" r:id="rId3"/>
    </p:ext>
  </p:extLs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2890095430"/>
              </p:ext>
            </p:extLst>
          </p:nvPr>
        </p:nvGraphicFramePr>
        <p:xfrm>
          <a:off x="1421702" y="1229169"/>
          <a:ext cx="10515600" cy="443359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598802045"/>
                    </a:ext>
                  </a:extLst>
                </a:gridCol>
                <a:gridCol w="3821243">
                  <a:extLst>
                    <a:ext uri="{9D8B030D-6E8A-4147-A177-3AD203B41FA5}">
                      <a16:colId xmlns:a16="http://schemas.microsoft.com/office/drawing/2014/main" val="803654899"/>
                    </a:ext>
                  </a:extLst>
                </a:gridCol>
                <a:gridCol w="3189157">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903337">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a:solidFill>
                            <a:schemeClr val="accent3"/>
                          </a:solidFill>
                          <a:effectLst/>
                          <a:latin typeface="Gill Sans Nova Light (Body)"/>
                        </a:rPr>
                        <a:t>At-ta-</a:t>
                      </a:r>
                      <a:r>
                        <a:rPr lang="en-GB" sz="1800" i="0" dirty="0" err="1">
                          <a:solidFill>
                            <a:schemeClr val="accent3"/>
                          </a:solidFill>
                          <a:effectLst/>
                          <a:latin typeface="Gill Sans Nova Light (Body)"/>
                        </a:rPr>
                        <a:t>hiy</a:t>
                      </a:r>
                      <a:r>
                        <a:rPr lang="en-GB" sz="1800" i="0" dirty="0">
                          <a:solidFill>
                            <a:schemeClr val="accent3"/>
                          </a:solidFill>
                          <a:effectLst/>
                          <a:latin typeface="Gill Sans Nova Light (Body)"/>
                        </a:rPr>
                        <a:t>-</a:t>
                      </a:r>
                      <a:r>
                        <a:rPr lang="en-GB" sz="1800" i="0" dirty="0" err="1">
                          <a:solidFill>
                            <a:schemeClr val="accent3"/>
                          </a:solidFill>
                          <a:effectLst/>
                          <a:latin typeface="Gill Sans Nova Light (Body)"/>
                        </a:rPr>
                        <a:t>yaa</a:t>
                      </a:r>
                      <a:r>
                        <a:rPr lang="en-GB" sz="1800" i="0" dirty="0">
                          <a:solidFill>
                            <a:schemeClr val="accent3"/>
                          </a:solidFill>
                          <a:effectLst/>
                          <a:latin typeface="Gill Sans Nova Light (Body)"/>
                        </a:rPr>
                        <a:t>-to </a:t>
                      </a:r>
                      <a:r>
                        <a:rPr lang="en-GB" sz="1800" i="0" dirty="0" err="1">
                          <a:solidFill>
                            <a:schemeClr val="accent3"/>
                          </a:solidFill>
                          <a:effectLst/>
                          <a:latin typeface="Gill Sans Nova Light (Body)"/>
                        </a:rPr>
                        <a:t>lil</a:t>
                      </a:r>
                      <a:r>
                        <a:rPr lang="en-GB" sz="1800" i="0" dirty="0">
                          <a:solidFill>
                            <a:schemeClr val="accent3"/>
                          </a:solidFill>
                          <a:effectLst/>
                          <a:latin typeface="Gill Sans Nova Light (Body)"/>
                        </a:rPr>
                        <a:t>-</a:t>
                      </a:r>
                      <a:r>
                        <a:rPr lang="en-GB" sz="1800" i="0" dirty="0" err="1">
                          <a:solidFill>
                            <a:schemeClr val="accent3"/>
                          </a:solidFill>
                          <a:effectLst/>
                          <a:latin typeface="Gill Sans Nova Light (Body)"/>
                        </a:rPr>
                        <a:t>laa</a:t>
                      </a:r>
                      <a:r>
                        <a:rPr lang="en-GB" sz="1800" i="0" dirty="0">
                          <a:solidFill>
                            <a:schemeClr val="accent3"/>
                          </a:solidFill>
                          <a:effectLst/>
                          <a:latin typeface="Gill Sans Nova Light (Body)"/>
                        </a:rPr>
                        <a:t>-hi was-</a:t>
                      </a:r>
                      <a:r>
                        <a:rPr lang="en-GB" sz="1800" i="0" dirty="0" err="1">
                          <a:solidFill>
                            <a:schemeClr val="accent3"/>
                          </a:solidFill>
                          <a:effectLst/>
                          <a:latin typeface="Gill Sans Nova Light (Body)"/>
                        </a:rPr>
                        <a:t>sa</a:t>
                      </a:r>
                      <a:r>
                        <a:rPr lang="en-GB" sz="1800" i="0" dirty="0">
                          <a:solidFill>
                            <a:schemeClr val="accent3"/>
                          </a:solidFill>
                          <a:effectLst/>
                          <a:latin typeface="Gill Sans Nova Light (Body)"/>
                        </a:rPr>
                        <a:t>-la-</a:t>
                      </a:r>
                      <a:r>
                        <a:rPr lang="en-GB" sz="1800" i="0" dirty="0" err="1">
                          <a:solidFill>
                            <a:schemeClr val="accent3"/>
                          </a:solidFill>
                          <a:effectLst/>
                          <a:latin typeface="Gill Sans Nova Light (Body)"/>
                        </a:rPr>
                        <a:t>waa</a:t>
                      </a:r>
                      <a:r>
                        <a:rPr lang="en-GB" sz="1800" i="0" dirty="0">
                          <a:solidFill>
                            <a:schemeClr val="accent3"/>
                          </a:solidFill>
                          <a:effectLst/>
                          <a:latin typeface="Gill Sans Nova Light (Body)"/>
                        </a:rPr>
                        <a:t> </a:t>
                      </a:r>
                      <a:r>
                        <a:rPr lang="en-GB" sz="1800" i="0" dirty="0" err="1">
                          <a:solidFill>
                            <a:schemeClr val="accent3"/>
                          </a:solidFill>
                          <a:effectLst/>
                          <a:latin typeface="Gill Sans Nova Light (Body)"/>
                        </a:rPr>
                        <a:t>tu</a:t>
                      </a:r>
                      <a:r>
                        <a:rPr lang="en-GB" sz="1800" i="0" dirty="0">
                          <a:solidFill>
                            <a:schemeClr val="accent3"/>
                          </a:solidFill>
                          <a:effectLst/>
                          <a:latin typeface="Gill Sans Nova Light (Body)"/>
                        </a:rPr>
                        <a:t> wat-</a:t>
                      </a:r>
                      <a:r>
                        <a:rPr lang="en-GB" sz="1800" i="0" dirty="0" err="1">
                          <a:solidFill>
                            <a:schemeClr val="accent3"/>
                          </a:solidFill>
                          <a:effectLst/>
                          <a:latin typeface="Gill Sans Nova Light (Body)"/>
                        </a:rPr>
                        <a:t>tay</a:t>
                      </a:r>
                      <a:r>
                        <a:rPr lang="en-GB" sz="1800" i="0" dirty="0">
                          <a:solidFill>
                            <a:schemeClr val="accent3"/>
                          </a:solidFill>
                          <a:effectLst/>
                          <a:latin typeface="Gill Sans Nova Light (Body)"/>
                        </a:rPr>
                        <a:t>-</a:t>
                      </a:r>
                      <a:r>
                        <a:rPr lang="en-GB" sz="1800" i="0" dirty="0" err="1">
                          <a:solidFill>
                            <a:schemeClr val="accent3"/>
                          </a:solidFill>
                          <a:effectLst/>
                          <a:latin typeface="Gill Sans Nova Light (Body)"/>
                        </a:rPr>
                        <a:t>yi</a:t>
                      </a:r>
                      <a:r>
                        <a:rPr lang="en-GB" sz="1800" i="0" dirty="0">
                          <a:solidFill>
                            <a:schemeClr val="accent3"/>
                          </a:solidFill>
                          <a:effectLst/>
                          <a:latin typeface="Gill Sans Nova Light (Body)"/>
                        </a:rPr>
                        <a:t>-baa-t,</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All prayers and worship through words, action and sanctity are for Allah only</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a</a:t>
                      </a:r>
                      <a:r>
                        <a:rPr lang="en-GB" sz="1800" i="0">
                          <a:solidFill>
                            <a:schemeClr val="accent3"/>
                          </a:solidFill>
                          <a:effectLst/>
                          <a:latin typeface="Gill Sans Nova Light (Body)"/>
                        </a:rPr>
                        <a:t>s-</a:t>
                      </a:r>
                      <a:r>
                        <a:rPr lang="en-GB" sz="1800" i="0" err="1">
                          <a:solidFill>
                            <a:schemeClr val="accent3"/>
                          </a:solidFill>
                          <a:effectLst/>
                          <a:latin typeface="Gill Sans Nova Light (Body)"/>
                        </a:rPr>
                        <a:t>sa</a:t>
                      </a:r>
                      <a:r>
                        <a:rPr lang="en-GB" sz="1800" i="0">
                          <a:solidFill>
                            <a:schemeClr val="accent3"/>
                          </a:solidFill>
                          <a:effectLst/>
                          <a:latin typeface="Gill Sans Nova Light (Body)"/>
                        </a:rPr>
                        <a:t>-</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-mu ’a-</a:t>
                      </a:r>
                      <a:r>
                        <a:rPr lang="en-GB" sz="1800" i="0" err="1">
                          <a:solidFill>
                            <a:schemeClr val="accent3"/>
                          </a:solidFill>
                          <a:effectLst/>
                          <a:latin typeface="Gill Sans Nova Light (Body)"/>
                        </a:rPr>
                        <a:t>lai</a:t>
                      </a:r>
                      <a:r>
                        <a:rPr lang="en-GB" sz="1800" i="0">
                          <a:solidFill>
                            <a:schemeClr val="accent3"/>
                          </a:solidFill>
                          <a:effectLst/>
                          <a:latin typeface="Gill Sans Nova Light (Body)"/>
                        </a:rPr>
                        <a:t>-ka ay-</a:t>
                      </a:r>
                      <a:r>
                        <a:rPr lang="en-GB" sz="1800" i="0" err="1">
                          <a:solidFill>
                            <a:schemeClr val="accent3"/>
                          </a:solidFill>
                          <a:effectLst/>
                          <a:latin typeface="Gill Sans Nova Light (Body)"/>
                        </a:rPr>
                        <a:t>yu</a:t>
                      </a:r>
                      <a:r>
                        <a:rPr lang="en-GB" sz="1800" i="0">
                          <a:solidFill>
                            <a:schemeClr val="accent3"/>
                          </a:solidFill>
                          <a:effectLst/>
                          <a:latin typeface="Gill Sans Nova Light (Body)"/>
                        </a:rPr>
                        <a:t>-</a:t>
                      </a:r>
                      <a:r>
                        <a:rPr lang="en-GB" sz="1800" i="0" err="1">
                          <a:solidFill>
                            <a:schemeClr val="accent3"/>
                          </a:solidFill>
                          <a:effectLst/>
                          <a:latin typeface="Gill Sans Nova Light (Body)"/>
                        </a:rPr>
                        <a:t>han-na-biy-yu</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Peace be upon you O Prophet </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err="1">
                          <a:solidFill>
                            <a:schemeClr val="accent3"/>
                          </a:solidFill>
                          <a:effectLst/>
                          <a:latin typeface="Gill Sans Nova Light (Body)"/>
                        </a:rPr>
                        <a:t>wa</a:t>
                      </a:r>
                      <a:r>
                        <a:rPr lang="en-GB" sz="1800" dirty="0">
                          <a:solidFill>
                            <a:schemeClr val="accent3"/>
                          </a:solidFill>
                          <a:latin typeface="Gill Sans Nova Light (Body)"/>
                        </a:rPr>
                        <a:t>-</a:t>
                      </a:r>
                      <a:r>
                        <a:rPr lang="en-GB" sz="1800" i="0" dirty="0">
                          <a:solidFill>
                            <a:schemeClr val="accent3"/>
                          </a:solidFill>
                          <a:effectLst/>
                          <a:latin typeface="Gill Sans Nova Light (Body)"/>
                        </a:rPr>
                        <a:t>rah-ma-</a:t>
                      </a:r>
                      <a:r>
                        <a:rPr lang="en-GB" sz="1800" i="0" dirty="0" err="1">
                          <a:solidFill>
                            <a:schemeClr val="accent3"/>
                          </a:solidFill>
                          <a:effectLst/>
                          <a:latin typeface="Gill Sans Nova Light (Body)"/>
                        </a:rPr>
                        <a:t>tul</a:t>
                      </a:r>
                      <a:r>
                        <a:rPr lang="en-GB" sz="1800" i="0" dirty="0">
                          <a:solidFill>
                            <a:schemeClr val="accent3"/>
                          </a:solidFill>
                          <a:effectLst/>
                          <a:latin typeface="Gill Sans Nova Light (Body)"/>
                        </a:rPr>
                        <a:t>-</a:t>
                      </a:r>
                      <a:r>
                        <a:rPr lang="en-GB" sz="1800" i="0" dirty="0" err="1">
                          <a:solidFill>
                            <a:schemeClr val="accent3"/>
                          </a:solidFill>
                          <a:effectLst/>
                          <a:latin typeface="Gill Sans Nova Light (Body)"/>
                        </a:rPr>
                        <a:t>laa</a:t>
                      </a:r>
                      <a:r>
                        <a:rPr lang="en-GB" sz="1800" i="0" dirty="0">
                          <a:solidFill>
                            <a:schemeClr val="accent3"/>
                          </a:solidFill>
                          <a:effectLst/>
                          <a:latin typeface="Gill Sans Nova Light (Body)"/>
                        </a:rPr>
                        <a:t>-hi </a:t>
                      </a:r>
                      <a:r>
                        <a:rPr lang="en-GB" sz="1800" i="0" dirty="0" err="1">
                          <a:solidFill>
                            <a:schemeClr val="accent3"/>
                          </a:solidFill>
                          <a:effectLst/>
                          <a:latin typeface="Gill Sans Nova Light (Body)"/>
                        </a:rPr>
                        <a:t>wa</a:t>
                      </a:r>
                      <a:r>
                        <a:rPr lang="en-GB" sz="1800" dirty="0" err="1">
                          <a:solidFill>
                            <a:schemeClr val="accent3"/>
                          </a:solidFill>
                          <a:latin typeface="Gill Sans Nova Light (Body)"/>
                        </a:rPr>
                        <a:t>-</a:t>
                      </a:r>
                      <a:r>
                        <a:rPr lang="en-GB" sz="1800" i="0" dirty="0" err="1">
                          <a:solidFill>
                            <a:schemeClr val="accent3"/>
                          </a:solidFill>
                          <a:effectLst/>
                          <a:latin typeface="Gill Sans Nova Light (Body)"/>
                        </a:rPr>
                        <a:t>ba-ra-kaaa-tuh</a:t>
                      </a:r>
                      <a:r>
                        <a:rPr lang="en-GB" sz="1800" i="0" dirty="0">
                          <a:solidFill>
                            <a:schemeClr val="accent3"/>
                          </a:solidFill>
                          <a:effectLst/>
                          <a:latin typeface="Gill Sans Nova Light (Body)"/>
                        </a:rPr>
                        <a:t>. </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dirty="0">
                          <a:solidFill>
                            <a:schemeClr val="accent3"/>
                          </a:solidFill>
                          <a:latin typeface="Gill Sans Nova Light (Body)"/>
                        </a:rPr>
                        <a:t>And mercy of Allah and His blessings.</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90333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chemeClr val="accent3"/>
                          </a:solidFill>
                          <a:effectLst/>
                          <a:latin typeface="Gill Sans Nova Light (Body)"/>
                        </a:rPr>
                        <a:t>As-</a:t>
                      </a:r>
                      <a:r>
                        <a:rPr lang="en-GB" sz="1800" i="0" err="1">
                          <a:solidFill>
                            <a:schemeClr val="accent3"/>
                          </a:solidFill>
                          <a:effectLst/>
                          <a:latin typeface="Gill Sans Nova Light (Body)"/>
                        </a:rPr>
                        <a:t>sa</a:t>
                      </a:r>
                      <a:r>
                        <a:rPr lang="en-GB" sz="1800" i="0">
                          <a:solidFill>
                            <a:schemeClr val="accent3"/>
                          </a:solidFill>
                          <a:effectLst/>
                          <a:latin typeface="Gill Sans Nova Light (Body)"/>
                        </a:rPr>
                        <a:t>-</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-mu-’a-lay-</a:t>
                      </a:r>
                      <a:r>
                        <a:rPr lang="en-GB" sz="1800" i="0" err="1">
                          <a:solidFill>
                            <a:schemeClr val="accent3"/>
                          </a:solidFill>
                          <a:effectLst/>
                          <a:latin typeface="Gill Sans Nova Light (Body)"/>
                        </a:rPr>
                        <a:t>naa</a:t>
                      </a:r>
                      <a:r>
                        <a:rPr lang="en-GB" sz="1800" i="0">
                          <a:solidFill>
                            <a:schemeClr val="accent3"/>
                          </a:solidFill>
                          <a:effectLst/>
                          <a:latin typeface="Gill Sans Nova Light (Body)"/>
                        </a:rPr>
                        <a:t> </a:t>
                      </a:r>
                      <a:r>
                        <a:rPr lang="en-GB" sz="1800" i="0" err="1">
                          <a:solidFill>
                            <a:schemeClr val="accent3"/>
                          </a:solidFill>
                          <a:effectLst/>
                          <a:latin typeface="Gill Sans Nova Light (Body)"/>
                        </a:rPr>
                        <a:t>wa</a:t>
                      </a:r>
                      <a:r>
                        <a:rPr lang="en-GB" sz="1800" i="0">
                          <a:solidFill>
                            <a:schemeClr val="accent3"/>
                          </a:solidFill>
                          <a:effectLst/>
                          <a:latin typeface="Gill Sans Nova Light (Body)"/>
                        </a:rPr>
                        <a:t> ‘a-</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 ‘</a:t>
                      </a:r>
                      <a:r>
                        <a:rPr lang="en-GB" sz="1800">
                          <a:solidFill>
                            <a:schemeClr val="accent3"/>
                          </a:solidFill>
                          <a:latin typeface="Gill Sans Nova Light (Body)"/>
                        </a:rPr>
                        <a:t>I-</a:t>
                      </a:r>
                      <a:r>
                        <a:rPr lang="en-GB" sz="1800" i="0">
                          <a:solidFill>
                            <a:schemeClr val="accent3"/>
                          </a:solidFill>
                          <a:effectLst/>
                          <a:latin typeface="Gill Sans Nova Light (Body)"/>
                        </a:rPr>
                        <a:t>baa-</a:t>
                      </a:r>
                      <a:r>
                        <a:rPr lang="en-GB" sz="1800" i="0" err="1">
                          <a:solidFill>
                            <a:schemeClr val="accent3"/>
                          </a:solidFill>
                          <a:effectLst/>
                          <a:latin typeface="Gill Sans Nova Light (Body)"/>
                        </a:rPr>
                        <a:t>dil</a:t>
                      </a:r>
                      <a:r>
                        <a:rPr lang="en-GB" sz="1800" i="0">
                          <a:solidFill>
                            <a:schemeClr val="accent3"/>
                          </a:solidFill>
                          <a:effectLst/>
                          <a:latin typeface="Gill Sans Nova Light (Body)"/>
                        </a:rPr>
                        <a:t>-</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-his </a:t>
                      </a:r>
                      <a:r>
                        <a:rPr lang="en-GB" sz="1800" i="0" err="1">
                          <a:solidFill>
                            <a:schemeClr val="accent3"/>
                          </a:solidFill>
                          <a:effectLst/>
                          <a:latin typeface="Gill Sans Nova Light (Body)"/>
                        </a:rPr>
                        <a:t>saa</a:t>
                      </a:r>
                      <a:r>
                        <a:rPr lang="en-GB" sz="1800" i="0">
                          <a:solidFill>
                            <a:schemeClr val="accent3"/>
                          </a:solidFill>
                          <a:effectLst/>
                          <a:latin typeface="Gill Sans Nova Light (Body)"/>
                        </a:rPr>
                        <a:t>-li-</a:t>
                      </a:r>
                      <a:r>
                        <a:rPr lang="en-GB" sz="1800" i="0" err="1">
                          <a:solidFill>
                            <a:schemeClr val="accent3"/>
                          </a:solidFill>
                          <a:effectLst/>
                          <a:latin typeface="Gill Sans Nova Light (Body)"/>
                        </a:rPr>
                        <a:t>heen</a:t>
                      </a:r>
                      <a:r>
                        <a:rPr lang="en-GB" sz="1800" i="0">
                          <a:solidFill>
                            <a:schemeClr val="accent3"/>
                          </a:solidFill>
                          <a:effectLst/>
                          <a:latin typeface="Gill Sans Nova Light (Body)"/>
                        </a:rPr>
                        <a:t>.</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Peace be upon us and on those who are righteous servant of Allah.</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30235"/>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chemeClr val="accent3"/>
                          </a:solidFill>
                          <a:latin typeface="Gill Sans Nova Light (Body)"/>
                        </a:rPr>
                        <a:t>Ash-ha-du al-</a:t>
                      </a:r>
                      <a:r>
                        <a:rPr lang="en-GB" sz="1800" err="1">
                          <a:solidFill>
                            <a:schemeClr val="accent3"/>
                          </a:solidFill>
                          <a:latin typeface="Gill Sans Nova Light (Body)"/>
                        </a:rPr>
                        <a:t>laa</a:t>
                      </a:r>
                      <a:r>
                        <a:rPr lang="en-GB" sz="1800">
                          <a:solidFill>
                            <a:schemeClr val="accent3"/>
                          </a:solidFill>
                          <a:latin typeface="Gill Sans Nova Light (Body)"/>
                        </a:rPr>
                        <a:t>-</a:t>
                      </a:r>
                      <a:r>
                        <a:rPr lang="en-GB" sz="1800" err="1">
                          <a:solidFill>
                            <a:schemeClr val="accent3"/>
                          </a:solidFill>
                          <a:latin typeface="Gill Sans Nova Light (Body)"/>
                        </a:rPr>
                        <a:t>ilaa</a:t>
                      </a:r>
                      <a:r>
                        <a:rPr lang="en-GB" sz="1800">
                          <a:solidFill>
                            <a:schemeClr val="accent3"/>
                          </a:solidFill>
                          <a:latin typeface="Gill Sans Nova Light (Body)"/>
                        </a:rPr>
                        <a:t>-ha il-</a:t>
                      </a:r>
                      <a:r>
                        <a:rPr lang="en-GB" sz="1800" err="1">
                          <a:solidFill>
                            <a:schemeClr val="accent3"/>
                          </a:solidFill>
                          <a:latin typeface="Gill Sans Nova Light (Body)"/>
                        </a:rPr>
                        <a:t>lal</a:t>
                      </a:r>
                      <a:r>
                        <a:rPr lang="en-GB" sz="1800">
                          <a:solidFill>
                            <a:schemeClr val="accent3"/>
                          </a:solidFill>
                          <a:latin typeface="Gill Sans Nova Light (Body)"/>
                        </a:rPr>
                        <a:t>-</a:t>
                      </a:r>
                      <a:r>
                        <a:rPr lang="en-GB" sz="1800" err="1">
                          <a:solidFill>
                            <a:schemeClr val="accent3"/>
                          </a:solidFill>
                          <a:latin typeface="Gill Sans Nova Light (Body)"/>
                        </a:rPr>
                        <a:t>laa</a:t>
                      </a:r>
                      <a:r>
                        <a:rPr lang="en-GB" sz="1800">
                          <a:solidFill>
                            <a:schemeClr val="accent3"/>
                          </a:solidFill>
                          <a:latin typeface="Gill Sans Nova Light (Body)"/>
                        </a:rPr>
                        <a:t>-hu</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3"/>
                          </a:solidFill>
                          <a:latin typeface="Gill Sans Nova Light (Body)"/>
                          <a:ea typeface="+mn-ea"/>
                          <a:cs typeface="+mn-cs"/>
                        </a:rPr>
                        <a:t>I bear witness that none is worthy of worship besides Allah</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err="1">
                          <a:solidFill>
                            <a:schemeClr val="accent3"/>
                          </a:solidFill>
                          <a:latin typeface="Gill Sans Nova Light (Body)"/>
                        </a:rPr>
                        <a:t>wa</a:t>
                      </a:r>
                      <a:r>
                        <a:rPr lang="en-GB" sz="1800">
                          <a:solidFill>
                            <a:schemeClr val="accent3"/>
                          </a:solidFill>
                          <a:latin typeface="Gill Sans Nova Light (Body)"/>
                        </a:rPr>
                        <a:t> ash-ha-du an-</a:t>
                      </a:r>
                      <a:r>
                        <a:rPr lang="en-GB" sz="1800" err="1">
                          <a:solidFill>
                            <a:schemeClr val="accent3"/>
                          </a:solidFill>
                          <a:latin typeface="Gill Sans Nova Light (Body)"/>
                        </a:rPr>
                        <a:t>na</a:t>
                      </a:r>
                      <a:r>
                        <a:rPr lang="en-GB" sz="1800">
                          <a:solidFill>
                            <a:schemeClr val="accent3"/>
                          </a:solidFill>
                          <a:latin typeface="Gill Sans Nova Light (Body)"/>
                        </a:rPr>
                        <a:t> Mu-ham-ma-dan ‘ab-du-hu </a:t>
                      </a:r>
                      <a:r>
                        <a:rPr lang="en-GB" sz="1800" err="1">
                          <a:solidFill>
                            <a:schemeClr val="accent3"/>
                          </a:solidFill>
                          <a:latin typeface="Gill Sans Nova Light (Body)"/>
                        </a:rPr>
                        <a:t>wa</a:t>
                      </a:r>
                      <a:r>
                        <a:rPr lang="en-GB" sz="1800">
                          <a:solidFill>
                            <a:schemeClr val="accent3"/>
                          </a:solidFill>
                          <a:latin typeface="Gill Sans Nova Light (Body)"/>
                        </a:rPr>
                        <a:t> </a:t>
                      </a:r>
                      <a:r>
                        <a:rPr lang="en-GB" sz="1800" err="1">
                          <a:solidFill>
                            <a:schemeClr val="accent3"/>
                          </a:solidFill>
                          <a:latin typeface="Gill Sans Nova Light (Body)"/>
                        </a:rPr>
                        <a:t>ra-soo-luh</a:t>
                      </a:r>
                      <a:r>
                        <a:rPr lang="en-GB" sz="1800">
                          <a:solidFill>
                            <a:schemeClr val="accent3"/>
                          </a:solidFill>
                          <a:latin typeface="Gill Sans Nova Light (Body)"/>
                        </a:rPr>
                        <a:t>.</a:t>
                      </a:r>
                      <a:endParaRPr lang="en-GB" sz="1800">
                        <a:solidFill>
                          <a:schemeClr val="accent3"/>
                        </a:solidFill>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solidFill>
                          <a:latin typeface="Gill Sans Nova Light (Body)"/>
                        </a:rPr>
                        <a:t>and Muhammad is His slave and Messenger.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8802421"/>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GB" err="1"/>
              <a:t>Tashahhud</a:t>
            </a:r>
            <a:endParaRPr lang="en-US"/>
          </a:p>
        </p:txBody>
      </p:sp>
      <p:grpSp>
        <p:nvGrpSpPr>
          <p:cNvPr id="4" name="Group 3">
            <a:extLst>
              <a:ext uri="{FF2B5EF4-FFF2-40B4-BE49-F238E27FC236}">
                <a16:creationId xmlns:a16="http://schemas.microsoft.com/office/drawing/2014/main" id="{00522A68-522F-9952-E6CA-4C9948683776}"/>
              </a:ext>
            </a:extLst>
          </p:cNvPr>
          <p:cNvGrpSpPr/>
          <p:nvPr/>
        </p:nvGrpSpPr>
        <p:grpSpPr>
          <a:xfrm>
            <a:off x="1488378" y="2444013"/>
            <a:ext cx="3359848" cy="2482743"/>
            <a:chOff x="1421702" y="2296801"/>
            <a:chExt cx="3491087" cy="2562634"/>
          </a:xfrm>
        </p:grpSpPr>
        <p:pic>
          <p:nvPicPr>
            <p:cNvPr id="14" name="Picture 13">
              <a:extLst>
                <a:ext uri="{FF2B5EF4-FFF2-40B4-BE49-F238E27FC236}">
                  <a16:creationId xmlns:a16="http://schemas.microsoft.com/office/drawing/2014/main" id="{6CA1E8AE-0B4A-3AE1-5CCA-546FFA562934}"/>
                </a:ext>
              </a:extLst>
            </p:cNvPr>
            <p:cNvPicPr>
              <a:picLocks noChangeAspect="1"/>
            </p:cNvPicPr>
            <p:nvPr/>
          </p:nvPicPr>
          <p:blipFill>
            <a:blip r:embed="rId3"/>
            <a:stretch>
              <a:fillRect/>
            </a:stretch>
          </p:blipFill>
          <p:spPr>
            <a:xfrm>
              <a:off x="1772550" y="2296801"/>
              <a:ext cx="2693030" cy="330540"/>
            </a:xfrm>
            <a:prstGeom prst="rect">
              <a:avLst/>
            </a:prstGeom>
          </p:spPr>
        </p:pic>
        <p:pic>
          <p:nvPicPr>
            <p:cNvPr id="18" name="Picture 17">
              <a:extLst>
                <a:ext uri="{FF2B5EF4-FFF2-40B4-BE49-F238E27FC236}">
                  <a16:creationId xmlns:a16="http://schemas.microsoft.com/office/drawing/2014/main" id="{5011843E-A9C9-BD14-548A-D06E4E16C38D}"/>
                </a:ext>
              </a:extLst>
            </p:cNvPr>
            <p:cNvPicPr>
              <a:picLocks noChangeAspect="1"/>
            </p:cNvPicPr>
            <p:nvPr/>
          </p:nvPicPr>
          <p:blipFill>
            <a:blip r:embed="rId4"/>
            <a:stretch>
              <a:fillRect/>
            </a:stretch>
          </p:blipFill>
          <p:spPr>
            <a:xfrm>
              <a:off x="1772550" y="3419098"/>
              <a:ext cx="2884396" cy="358375"/>
            </a:xfrm>
            <a:prstGeom prst="rect">
              <a:avLst/>
            </a:prstGeom>
          </p:spPr>
        </p:pic>
        <p:pic>
          <p:nvPicPr>
            <p:cNvPr id="20" name="Picture 19">
              <a:extLst>
                <a:ext uri="{FF2B5EF4-FFF2-40B4-BE49-F238E27FC236}">
                  <a16:creationId xmlns:a16="http://schemas.microsoft.com/office/drawing/2014/main" id="{1FAC6B87-D002-8859-371F-9B9CE8237825}"/>
                </a:ext>
              </a:extLst>
            </p:cNvPr>
            <p:cNvPicPr>
              <a:picLocks noChangeAspect="1"/>
            </p:cNvPicPr>
            <p:nvPr/>
          </p:nvPicPr>
          <p:blipFill>
            <a:blip r:embed="rId5"/>
            <a:stretch>
              <a:fillRect/>
            </a:stretch>
          </p:blipFill>
          <p:spPr>
            <a:xfrm>
              <a:off x="2214425" y="3949231"/>
              <a:ext cx="1809271" cy="393168"/>
            </a:xfrm>
            <a:prstGeom prst="rect">
              <a:avLst/>
            </a:prstGeom>
          </p:spPr>
        </p:pic>
        <p:pic>
          <p:nvPicPr>
            <p:cNvPr id="22" name="Picture 21">
              <a:extLst>
                <a:ext uri="{FF2B5EF4-FFF2-40B4-BE49-F238E27FC236}">
                  <a16:creationId xmlns:a16="http://schemas.microsoft.com/office/drawing/2014/main" id="{E2479DDC-AA59-B03A-DA6D-972032C48186}"/>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contrast="12000"/>
                      </a14:imgEffect>
                    </a14:imgLayer>
                  </a14:imgProps>
                </a:ext>
              </a:extLst>
            </a:blip>
            <a:srcRect t="10653" b="29976"/>
            <a:stretch/>
          </p:blipFill>
          <p:spPr>
            <a:xfrm>
              <a:off x="1875651" y="4475262"/>
              <a:ext cx="2486821" cy="384173"/>
            </a:xfrm>
            <a:prstGeom prst="rect">
              <a:avLst/>
            </a:prstGeom>
          </p:spPr>
        </p:pic>
        <p:pic>
          <p:nvPicPr>
            <p:cNvPr id="3" name="Picture 2">
              <a:extLst>
                <a:ext uri="{FF2B5EF4-FFF2-40B4-BE49-F238E27FC236}">
                  <a16:creationId xmlns:a16="http://schemas.microsoft.com/office/drawing/2014/main" id="{65B8E4E3-CD64-E11C-E0A1-1EFADA3E168D}"/>
                </a:ext>
              </a:extLst>
            </p:cNvPr>
            <p:cNvPicPr>
              <a:picLocks noChangeAspect="1"/>
            </p:cNvPicPr>
            <p:nvPr/>
          </p:nvPicPr>
          <p:blipFill>
            <a:blip r:embed="rId8"/>
            <a:stretch>
              <a:fillRect/>
            </a:stretch>
          </p:blipFill>
          <p:spPr>
            <a:xfrm>
              <a:off x="1421702" y="2804105"/>
              <a:ext cx="3491087" cy="482130"/>
            </a:xfrm>
            <a:prstGeom prst="rect">
              <a:avLst/>
            </a:prstGeom>
          </p:spPr>
        </p:pic>
      </p:grpSp>
      <p:sp>
        <p:nvSpPr>
          <p:cNvPr id="6" name="TextBox 5">
            <a:extLst>
              <a:ext uri="{FF2B5EF4-FFF2-40B4-BE49-F238E27FC236}">
                <a16:creationId xmlns:a16="http://schemas.microsoft.com/office/drawing/2014/main" id="{E9661DF3-E634-8FD7-975F-7BAF712D4DBE}"/>
              </a:ext>
            </a:extLst>
          </p:cNvPr>
          <p:cNvSpPr txBox="1"/>
          <p:nvPr/>
        </p:nvSpPr>
        <p:spPr>
          <a:xfrm>
            <a:off x="11625943" y="6380703"/>
            <a:ext cx="426357" cy="369332"/>
          </a:xfrm>
          <a:prstGeom prst="rect">
            <a:avLst/>
          </a:prstGeom>
          <a:noFill/>
        </p:spPr>
        <p:txBody>
          <a:bodyPr wrap="square" rtlCol="0">
            <a:spAutoFit/>
          </a:bodyPr>
          <a:lstStyle/>
          <a:p>
            <a:r>
              <a:rPr lang="en-GB" dirty="0"/>
              <a:t>43</a:t>
            </a:r>
          </a:p>
        </p:txBody>
      </p:sp>
    </p:spTree>
    <p:extLst>
      <p:ext uri="{BB962C8B-B14F-4D97-AF65-F5344CB8AC3E}">
        <p14:creationId xmlns:p14="http://schemas.microsoft.com/office/powerpoint/2010/main" val="107036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2732462536"/>
              </p:ext>
            </p:extLst>
          </p:nvPr>
        </p:nvGraphicFramePr>
        <p:xfrm>
          <a:off x="1421702" y="1067249"/>
          <a:ext cx="10515601" cy="5399140"/>
        </p:xfrm>
        <a:graphic>
          <a:graphicData uri="http://schemas.openxmlformats.org/drawingml/2006/table">
            <a:tbl>
              <a:tblPr firstRow="1" bandRow="1">
                <a:tableStyleId>{5C22544A-7EE6-4342-B048-85BDC9FD1C3A}</a:tableStyleId>
              </a:tblPr>
              <a:tblGrid>
                <a:gridCol w="3426523">
                  <a:extLst>
                    <a:ext uri="{9D8B030D-6E8A-4147-A177-3AD203B41FA5}">
                      <a16:colId xmlns:a16="http://schemas.microsoft.com/office/drawing/2014/main" val="2598802045"/>
                    </a:ext>
                  </a:extLst>
                </a:gridCol>
                <a:gridCol w="3392133">
                  <a:extLst>
                    <a:ext uri="{9D8B030D-6E8A-4147-A177-3AD203B41FA5}">
                      <a16:colId xmlns:a16="http://schemas.microsoft.com/office/drawing/2014/main" val="803654899"/>
                    </a:ext>
                  </a:extLst>
                </a:gridCol>
                <a:gridCol w="3696945">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kern="1200">
                          <a:solidFill>
                            <a:schemeClr val="lt1"/>
                          </a:solidFill>
                          <a:latin typeface="Gill Sans Nova Light (Body)"/>
                          <a:ea typeface="+mn-ea"/>
                          <a:cs typeface="+mn-cs"/>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629017">
                <a:tc rowSpan="10">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2000" b="1" kern="1200">
                        <a:solidFill>
                          <a:schemeClr val="lt1"/>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a:solidFill>
                            <a:schemeClr val="accent3"/>
                          </a:solidFill>
                          <a:effectLst/>
                          <a:latin typeface="Gill Sans Nova Light (Body)"/>
                        </a:rPr>
                        <a:t>Al-</a:t>
                      </a:r>
                      <a:r>
                        <a:rPr lang="en-GB" sz="1800" i="0" dirty="0" err="1">
                          <a:solidFill>
                            <a:schemeClr val="accent3"/>
                          </a:solidFill>
                          <a:effectLst/>
                          <a:latin typeface="Gill Sans Nova Light (Body)"/>
                        </a:rPr>
                        <a:t>laa</a:t>
                      </a:r>
                      <a:r>
                        <a:rPr lang="en-GB" sz="1800" i="0" dirty="0">
                          <a:solidFill>
                            <a:schemeClr val="accent3"/>
                          </a:solidFill>
                          <a:effectLst/>
                          <a:latin typeface="Gill Sans Nova Light (Body)"/>
                        </a:rPr>
                        <a:t>-hum-ma </a:t>
                      </a:r>
                      <a:r>
                        <a:rPr lang="en-GB" sz="1800" i="0" dirty="0" err="1">
                          <a:solidFill>
                            <a:schemeClr val="accent3"/>
                          </a:solidFill>
                          <a:effectLst/>
                          <a:latin typeface="Gill Sans Nova Light (Body)"/>
                        </a:rPr>
                        <a:t>sal</a:t>
                      </a:r>
                      <a:r>
                        <a:rPr lang="en-GB" sz="1800" i="0" dirty="0">
                          <a:solidFill>
                            <a:schemeClr val="accent3"/>
                          </a:solidFill>
                          <a:effectLst/>
                          <a:latin typeface="Gill Sans Nova Light (Body)"/>
                        </a:rPr>
                        <a:t>-li ‘a-</a:t>
                      </a:r>
                      <a:r>
                        <a:rPr lang="en-GB" sz="1800" i="0" dirty="0" err="1">
                          <a:solidFill>
                            <a:schemeClr val="accent3"/>
                          </a:solidFill>
                          <a:effectLst/>
                          <a:latin typeface="Gill Sans Nova Light (Body)"/>
                        </a:rPr>
                        <a:t>laa</a:t>
                      </a:r>
                      <a:r>
                        <a:rPr lang="en-GB" sz="1800" i="0" dirty="0">
                          <a:solidFill>
                            <a:schemeClr val="accent3"/>
                          </a:solidFill>
                          <a:effectLst/>
                          <a:latin typeface="Gill Sans Nova Light (Body)"/>
                        </a:rPr>
                        <a:t> Mu-ham-</a:t>
                      </a:r>
                      <a:r>
                        <a:rPr lang="en-GB" sz="1800" i="0" dirty="0" err="1">
                          <a:solidFill>
                            <a:schemeClr val="accent3"/>
                          </a:solidFill>
                          <a:effectLst/>
                          <a:latin typeface="Gill Sans Nova Light (Body)"/>
                        </a:rPr>
                        <a:t>madiw</a:t>
                      </a:r>
                      <a:r>
                        <a:rPr lang="en-GB" sz="1800" i="0" dirty="0">
                          <a:solidFill>
                            <a:schemeClr val="accent3"/>
                          </a:solidFill>
                          <a:effectLst/>
                          <a:latin typeface="Gill Sans Nova Light (Body)"/>
                        </a:rPr>
                        <a:t> </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dirty="0">
                          <a:solidFill>
                            <a:schemeClr val="accent3"/>
                          </a:solidFill>
                          <a:latin typeface="Gill Sans Nova Light (Body)"/>
                        </a:rPr>
                        <a:t>O’ Allah! Shower Your mercy upon Muhammad (</a:t>
                      </a:r>
                      <a:r>
                        <a:rPr lang="ar-AE" sz="1800" b="0" i="0" dirty="0">
                          <a:solidFill>
                            <a:schemeClr val="accent3"/>
                          </a:solidFill>
                          <a:effectLst/>
                          <a:latin typeface="Google Sans"/>
                        </a:rPr>
                        <a:t>ﷺ</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err="1">
                          <a:solidFill>
                            <a:schemeClr val="accent3"/>
                          </a:solidFill>
                          <a:effectLst/>
                          <a:latin typeface="Gill Sans Nova Light (Body)"/>
                        </a:rPr>
                        <a:t>wa</a:t>
                      </a:r>
                      <a:r>
                        <a:rPr lang="en-GB" sz="1800" i="0" dirty="0">
                          <a:solidFill>
                            <a:schemeClr val="accent3"/>
                          </a:solidFill>
                          <a:effectLst/>
                          <a:latin typeface="Gill Sans Nova Light (Body)"/>
                        </a:rPr>
                        <a:t> ‘a-</a:t>
                      </a:r>
                      <a:r>
                        <a:rPr lang="en-GB" sz="1800" i="0" dirty="0" err="1">
                          <a:solidFill>
                            <a:schemeClr val="accent3"/>
                          </a:solidFill>
                          <a:effectLst/>
                          <a:latin typeface="Gill Sans Nova Light (Body)"/>
                        </a:rPr>
                        <a:t>laa</a:t>
                      </a:r>
                      <a:r>
                        <a:rPr lang="en-GB" sz="1800" i="0" dirty="0">
                          <a:solidFill>
                            <a:schemeClr val="accent3"/>
                          </a:solidFill>
                          <a:effectLst/>
                          <a:latin typeface="Gill Sans Nova Light (Body)"/>
                        </a:rPr>
                        <a:t> aa-li Muham-mad. </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dirty="0">
                          <a:solidFill>
                            <a:schemeClr val="accent3"/>
                          </a:solidFill>
                          <a:latin typeface="Gill Sans Nova Light (Body)"/>
                        </a:rPr>
                        <a:t>And the followers of Muhammad (</a:t>
                      </a:r>
                      <a:r>
                        <a:rPr lang="ar-AE" sz="1800" b="0" i="0" dirty="0">
                          <a:solidFill>
                            <a:schemeClr val="accent3"/>
                          </a:solidFill>
                          <a:effectLst/>
                          <a:latin typeface="Google Sans"/>
                        </a:rPr>
                        <a:t>ﷺ</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a:solidFill>
                            <a:schemeClr val="accent3"/>
                          </a:solidFill>
                          <a:effectLst/>
                          <a:latin typeface="Gill Sans Nova Light (Body)"/>
                        </a:rPr>
                        <a:t>ka-maa </a:t>
                      </a:r>
                      <a:r>
                        <a:rPr lang="en-GB" sz="1800" i="0" dirty="0" err="1">
                          <a:solidFill>
                            <a:schemeClr val="accent3"/>
                          </a:solidFill>
                          <a:effectLst/>
                          <a:latin typeface="Gill Sans Nova Light (Body)"/>
                        </a:rPr>
                        <a:t>sal</a:t>
                      </a:r>
                      <a:r>
                        <a:rPr lang="en-GB" sz="1800" i="0" dirty="0">
                          <a:solidFill>
                            <a:schemeClr val="accent3"/>
                          </a:solidFill>
                          <a:effectLst/>
                          <a:latin typeface="Gill Sans Nova Light (Body)"/>
                        </a:rPr>
                        <a:t>-lay-ta </a:t>
                      </a:r>
                      <a:r>
                        <a:rPr lang="en-GB" sz="1800" dirty="0">
                          <a:solidFill>
                            <a:schemeClr val="accent3"/>
                          </a:solidFill>
                          <a:latin typeface="Gill Sans Nova Light (Body)"/>
                        </a:rPr>
                        <a:t>‘</a:t>
                      </a:r>
                      <a:r>
                        <a:rPr lang="en-GB" sz="1800" i="0" dirty="0">
                          <a:solidFill>
                            <a:schemeClr val="accent3"/>
                          </a:solidFill>
                          <a:effectLst/>
                          <a:latin typeface="Gill Sans Nova Light (Body)"/>
                        </a:rPr>
                        <a:t>a-</a:t>
                      </a:r>
                      <a:r>
                        <a:rPr lang="en-GB" sz="1800" i="0" dirty="0" err="1">
                          <a:solidFill>
                            <a:schemeClr val="accent3"/>
                          </a:solidFill>
                          <a:effectLst/>
                          <a:latin typeface="Gill Sans Nova Light (Body)"/>
                        </a:rPr>
                        <a:t>laa</a:t>
                      </a:r>
                      <a:r>
                        <a:rPr lang="en-GB" sz="1800" i="0" dirty="0">
                          <a:solidFill>
                            <a:schemeClr val="accent3"/>
                          </a:solidFill>
                          <a:effectLst/>
                          <a:latin typeface="Gill Sans Nova Light (Body)"/>
                        </a:rPr>
                        <a:t> </a:t>
                      </a:r>
                      <a:r>
                        <a:rPr lang="en-GB" sz="1800" dirty="0">
                          <a:solidFill>
                            <a:schemeClr val="accent3"/>
                          </a:solidFill>
                          <a:latin typeface="Gill Sans Nova Light (Body)"/>
                        </a:rPr>
                        <a:t>I</a:t>
                      </a:r>
                      <a:r>
                        <a:rPr lang="en-GB" sz="1800" i="0" dirty="0">
                          <a:solidFill>
                            <a:schemeClr val="accent3"/>
                          </a:solidFill>
                          <a:effectLst/>
                          <a:latin typeface="Gill Sans Nova Light (Body)"/>
                        </a:rPr>
                        <a:t>bra-</a:t>
                      </a:r>
                      <a:r>
                        <a:rPr lang="en-GB" sz="1800" i="0" dirty="0" err="1">
                          <a:solidFill>
                            <a:schemeClr val="accent3"/>
                          </a:solidFill>
                          <a:effectLst/>
                          <a:latin typeface="Gill Sans Nova Light (Body)"/>
                        </a:rPr>
                        <a:t>heema</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dirty="0">
                          <a:solidFill>
                            <a:schemeClr val="accent3"/>
                          </a:solidFill>
                          <a:latin typeface="Gill Sans Nova Light (Body)"/>
                        </a:rPr>
                        <a:t>As You showered Your mercy upon Ibraheem </a:t>
                      </a:r>
                      <a:r>
                        <a:rPr lang="en-GB" sz="900" dirty="0">
                          <a:solidFill>
                            <a:schemeClr val="accent3"/>
                          </a:solidFill>
                          <a:latin typeface="Gill Sans Nova Light (Body)"/>
                        </a:rPr>
                        <a:t>(</a:t>
                      </a:r>
                      <a:r>
                        <a:rPr lang="ar-AE" sz="900" b="0" i="0" kern="1200" dirty="0">
                          <a:solidFill>
                            <a:schemeClr val="accent3"/>
                          </a:solidFill>
                          <a:effectLst/>
                          <a:latin typeface="+mn-lt"/>
                          <a:ea typeface="+mn-ea"/>
                          <a:cs typeface="+mn-cs"/>
                        </a:rPr>
                        <a:t>عَلَيْهِ ٱلسَّلَامُ</a:t>
                      </a:r>
                      <a:r>
                        <a:rPr lang="en-GB" sz="900" b="0" i="0" kern="1200" dirty="0">
                          <a:solidFill>
                            <a:schemeClr val="accent3"/>
                          </a:solidFill>
                          <a:effectLst/>
                          <a:latin typeface="+mn-lt"/>
                          <a:ea typeface="+mn-ea"/>
                          <a:cs typeface="+mn-cs"/>
                        </a:rPr>
                        <a:t>)</a:t>
                      </a:r>
                      <a:endParaRPr lang="en-GB" sz="9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err="1">
                          <a:solidFill>
                            <a:schemeClr val="accent3"/>
                          </a:solidFill>
                          <a:effectLst/>
                          <a:latin typeface="Gill Sans Nova Light (Body)"/>
                        </a:rPr>
                        <a:t>wa</a:t>
                      </a:r>
                      <a:r>
                        <a:rPr lang="en-GB" sz="1800" i="0" dirty="0">
                          <a:solidFill>
                            <a:schemeClr val="accent3"/>
                          </a:solidFill>
                          <a:effectLst/>
                          <a:latin typeface="Gill Sans Nova Light (Body)"/>
                        </a:rPr>
                        <a:t> ‘a-</a:t>
                      </a:r>
                      <a:r>
                        <a:rPr lang="en-GB" sz="1800" i="0" dirty="0" err="1">
                          <a:solidFill>
                            <a:schemeClr val="accent3"/>
                          </a:solidFill>
                          <a:effectLst/>
                          <a:latin typeface="Gill Sans Nova Light (Body)"/>
                        </a:rPr>
                        <a:t>laa</a:t>
                      </a:r>
                      <a:r>
                        <a:rPr lang="en-GB" sz="1800" i="0" dirty="0">
                          <a:solidFill>
                            <a:schemeClr val="accent3"/>
                          </a:solidFill>
                          <a:effectLst/>
                          <a:latin typeface="Gill Sans Nova Light (Body)"/>
                        </a:rPr>
                        <a:t> aa-li Ibra-</a:t>
                      </a:r>
                      <a:r>
                        <a:rPr lang="en-GB" sz="1800" i="0" dirty="0" err="1">
                          <a:solidFill>
                            <a:schemeClr val="accent3"/>
                          </a:solidFill>
                          <a:effectLst/>
                          <a:latin typeface="Gill Sans Nova Light (Body)"/>
                        </a:rPr>
                        <a:t>heema</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And the followers of Ibraheem </a:t>
                      </a:r>
                      <a:r>
                        <a:rPr lang="en-GB" sz="900">
                          <a:solidFill>
                            <a:schemeClr val="accent3"/>
                          </a:solidFill>
                          <a:latin typeface="Gill Sans Nova Light (Body)"/>
                        </a:rPr>
                        <a:t>(</a:t>
                      </a:r>
                      <a:r>
                        <a:rPr lang="ar-AE" sz="900" b="0" i="0" kern="1200">
                          <a:solidFill>
                            <a:schemeClr val="accent3"/>
                          </a:solidFill>
                          <a:effectLst/>
                          <a:latin typeface="+mn-lt"/>
                          <a:ea typeface="+mn-ea"/>
                          <a:cs typeface="+mn-cs"/>
                        </a:rPr>
                        <a:t>عَلَيْهِ </a:t>
                      </a:r>
                      <a:r>
                        <a:rPr lang="ar-AE" sz="900" b="0" i="0" kern="1200" err="1">
                          <a:solidFill>
                            <a:schemeClr val="accent3"/>
                          </a:solidFill>
                          <a:effectLst/>
                          <a:latin typeface="+mn-lt"/>
                          <a:ea typeface="+mn-ea"/>
                          <a:cs typeface="+mn-cs"/>
                        </a:rPr>
                        <a:t>ٱلسَّلَامُ</a:t>
                      </a:r>
                      <a:r>
                        <a:rPr lang="en-GB" sz="900" b="0" i="0" kern="1200">
                          <a:solidFill>
                            <a:schemeClr val="accent3"/>
                          </a:solidFill>
                          <a:effectLst/>
                          <a:latin typeface="+mn-lt"/>
                          <a:ea typeface="+mn-ea"/>
                          <a:cs typeface="+mn-cs"/>
                        </a:rPr>
                        <a:t>)</a:t>
                      </a:r>
                      <a:endParaRPr lang="en-GB" sz="9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30235"/>
                  </a:ext>
                </a:extLst>
              </a:tr>
              <a:tr h="35469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a:solidFill>
                            <a:schemeClr val="accent3"/>
                          </a:solidFill>
                          <a:effectLst/>
                          <a:latin typeface="Gill Sans Nova Light (Body)"/>
                        </a:rPr>
                        <a:t>in-</a:t>
                      </a:r>
                      <a:r>
                        <a:rPr lang="en-GB" sz="1800" i="0" err="1">
                          <a:solidFill>
                            <a:schemeClr val="accent3"/>
                          </a:solidFill>
                          <a:effectLst/>
                          <a:latin typeface="Gill Sans Nova Light (Body)"/>
                        </a:rPr>
                        <a:t>na</a:t>
                      </a:r>
                      <a:r>
                        <a:rPr lang="en-GB" sz="1800" i="0">
                          <a:solidFill>
                            <a:schemeClr val="accent3"/>
                          </a:solidFill>
                          <a:effectLst/>
                          <a:latin typeface="Gill Sans Nova Light (Body)"/>
                        </a:rPr>
                        <a:t>-ka </a:t>
                      </a:r>
                      <a:r>
                        <a:rPr lang="en-GB" sz="1800">
                          <a:solidFill>
                            <a:schemeClr val="accent3"/>
                          </a:solidFill>
                          <a:latin typeface="Gill Sans Nova Light (Body)"/>
                        </a:rPr>
                        <a:t>h</a:t>
                      </a:r>
                      <a:r>
                        <a:rPr lang="en-GB" sz="1800" i="0">
                          <a:solidFill>
                            <a:schemeClr val="accent3"/>
                          </a:solidFill>
                          <a:effectLst/>
                          <a:latin typeface="Gill Sans Nova Light (Body)"/>
                        </a:rPr>
                        <a:t>a-mee-</a:t>
                      </a:r>
                      <a:r>
                        <a:rPr lang="en-GB" sz="1800" i="0" err="1">
                          <a:solidFill>
                            <a:schemeClr val="accent3"/>
                          </a:solidFill>
                          <a:effectLst/>
                          <a:latin typeface="Gill Sans Nova Light (Body)"/>
                        </a:rPr>
                        <a:t>dum</a:t>
                      </a:r>
                      <a:r>
                        <a:rPr lang="en-GB" sz="1800" i="0">
                          <a:solidFill>
                            <a:schemeClr val="accent3"/>
                          </a:solidFill>
                          <a:effectLst/>
                          <a:latin typeface="Gill Sans Nova Light (Body)"/>
                        </a:rPr>
                        <a:t> ma-</a:t>
                      </a:r>
                      <a:r>
                        <a:rPr lang="en-GB" sz="1800" i="0" err="1">
                          <a:solidFill>
                            <a:schemeClr val="accent3"/>
                          </a:solidFill>
                          <a:effectLst/>
                          <a:latin typeface="Gill Sans Nova Light (Body)"/>
                        </a:rPr>
                        <a:t>jeed</a:t>
                      </a:r>
                      <a:r>
                        <a:rPr lang="en-GB" sz="1800" i="0">
                          <a:solidFill>
                            <a:schemeClr val="accent3"/>
                          </a:solidFill>
                          <a:effectLst/>
                          <a:latin typeface="Gill Sans Nova Light (Body)"/>
                        </a:rPr>
                        <a:t>.</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Behold, You are Praiseworthy, Glorious.</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r h="75771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i="0" dirty="0">
                        <a:solidFill>
                          <a:schemeClr val="accent3"/>
                        </a:solidFill>
                        <a:effectLst/>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a:solidFill>
                            <a:schemeClr val="accent3"/>
                          </a:solidFill>
                          <a:effectLst/>
                          <a:latin typeface="Gill Sans Nova Light (Body)"/>
                        </a:rPr>
                        <a:t>Al-</a:t>
                      </a:r>
                      <a:r>
                        <a:rPr lang="en-GB" sz="1800" i="0" dirty="0" err="1">
                          <a:solidFill>
                            <a:schemeClr val="accent3"/>
                          </a:solidFill>
                          <a:effectLst/>
                          <a:latin typeface="Gill Sans Nova Light (Body)"/>
                        </a:rPr>
                        <a:t>lah</a:t>
                      </a:r>
                      <a:r>
                        <a:rPr lang="en-GB" sz="1800" i="0" dirty="0">
                          <a:solidFill>
                            <a:schemeClr val="accent3"/>
                          </a:solidFill>
                          <a:effectLst/>
                          <a:latin typeface="Gill Sans Nova Light (Body)"/>
                        </a:rPr>
                        <a:t>-hum-ma baa-</a:t>
                      </a:r>
                      <a:r>
                        <a:rPr lang="en-GB" sz="1800" i="0" dirty="0" err="1">
                          <a:solidFill>
                            <a:schemeClr val="accent3"/>
                          </a:solidFill>
                          <a:effectLst/>
                          <a:latin typeface="Gill Sans Nova Light (Body)"/>
                        </a:rPr>
                        <a:t>rik</a:t>
                      </a:r>
                      <a:r>
                        <a:rPr lang="en-GB" sz="1800" i="0" dirty="0">
                          <a:solidFill>
                            <a:schemeClr val="accent3"/>
                          </a:solidFill>
                          <a:effectLst/>
                          <a:latin typeface="Gill Sans Nova Light (Body)"/>
                        </a:rPr>
                        <a:t> ‘a-</a:t>
                      </a:r>
                      <a:r>
                        <a:rPr lang="en-GB" sz="1800" i="0" dirty="0" err="1">
                          <a:solidFill>
                            <a:schemeClr val="accent3"/>
                          </a:solidFill>
                          <a:effectLst/>
                          <a:latin typeface="Gill Sans Nova Light (Body)"/>
                        </a:rPr>
                        <a:t>laa</a:t>
                      </a:r>
                      <a:r>
                        <a:rPr lang="en-GB" sz="1800" i="0" dirty="0">
                          <a:solidFill>
                            <a:schemeClr val="accent3"/>
                          </a:solidFill>
                          <a:effectLst/>
                          <a:latin typeface="Gill Sans Nova Light (Body)"/>
                        </a:rPr>
                        <a:t> Mu-ham-ma </a:t>
                      </a:r>
                      <a:r>
                        <a:rPr lang="en-GB" sz="1800" i="0" dirty="0" err="1">
                          <a:solidFill>
                            <a:schemeClr val="accent3"/>
                          </a:solidFill>
                          <a:effectLst/>
                          <a:latin typeface="Gill Sans Nova Light (Body)"/>
                        </a:rPr>
                        <a:t>diw</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900" dirty="0">
                        <a:solidFill>
                          <a:schemeClr val="accent3"/>
                        </a:solidFill>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solidFill>
                          <a:latin typeface="Gill Sans Nova Light (Body)"/>
                        </a:rPr>
                        <a:t>O’ Allah! Shower Your blessings upon Muhammad (</a:t>
                      </a:r>
                      <a:r>
                        <a:rPr lang="ar-AE" sz="1800" b="0" i="0" dirty="0">
                          <a:solidFill>
                            <a:schemeClr val="accent3"/>
                          </a:solidFill>
                          <a:effectLst/>
                          <a:latin typeface="Google Sans"/>
                        </a:rPr>
                        <a:t>ﷺ</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0801664"/>
                  </a:ext>
                </a:extLst>
              </a:tr>
              <a:tr h="43221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solidFill>
                      <a:srgbClr val="D8D9D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err="1">
                          <a:solidFill>
                            <a:schemeClr val="accent3"/>
                          </a:solidFill>
                          <a:effectLst/>
                          <a:latin typeface="Gill Sans Nova Light (Body)"/>
                        </a:rPr>
                        <a:t>wa</a:t>
                      </a:r>
                      <a:r>
                        <a:rPr lang="en-GB" sz="1800" i="0">
                          <a:solidFill>
                            <a:schemeClr val="accent3"/>
                          </a:solidFill>
                          <a:effectLst/>
                          <a:latin typeface="Gill Sans Nova Light (Body)"/>
                        </a:rPr>
                        <a:t> ‘a-</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 aa-li Muhammad,</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800" dirty="0">
                          <a:solidFill>
                            <a:schemeClr val="accent3"/>
                          </a:solidFill>
                          <a:latin typeface="Gill Sans Nova Light (Body)"/>
                        </a:rPr>
                        <a:t>And the followers of Muhammad (</a:t>
                      </a:r>
                      <a:r>
                        <a:rPr lang="ar-AE" sz="1800" b="0" i="0" dirty="0">
                          <a:solidFill>
                            <a:schemeClr val="accent3"/>
                          </a:solidFill>
                          <a:effectLst/>
                          <a:latin typeface="Google Sans"/>
                        </a:rPr>
                        <a:t>ﷺ</a:t>
                      </a:r>
                      <a:r>
                        <a:rPr lang="en-GB" sz="180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20421643"/>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a:solidFill>
                            <a:schemeClr val="accent3"/>
                          </a:solidFill>
                          <a:effectLst/>
                          <a:latin typeface="Gill Sans Nova Light (Body)"/>
                        </a:rPr>
                        <a:t>ka-maa baa-</a:t>
                      </a:r>
                      <a:r>
                        <a:rPr lang="en-GB" sz="1800" i="0" dirty="0" err="1">
                          <a:solidFill>
                            <a:schemeClr val="accent3"/>
                          </a:solidFill>
                          <a:effectLst/>
                          <a:latin typeface="Gill Sans Nova Light (Body)"/>
                        </a:rPr>
                        <a:t>rak</a:t>
                      </a:r>
                      <a:r>
                        <a:rPr lang="en-GB" sz="1800" i="0" dirty="0">
                          <a:solidFill>
                            <a:schemeClr val="accent3"/>
                          </a:solidFill>
                          <a:effectLst/>
                          <a:latin typeface="Gill Sans Nova Light (Body)"/>
                        </a:rPr>
                        <a:t>-ta </a:t>
                      </a:r>
                      <a:r>
                        <a:rPr lang="en-GB" sz="1800" dirty="0">
                          <a:solidFill>
                            <a:schemeClr val="accent3"/>
                          </a:solidFill>
                          <a:latin typeface="Gill Sans Nova Light (Body)"/>
                        </a:rPr>
                        <a:t>‘</a:t>
                      </a:r>
                      <a:r>
                        <a:rPr lang="en-GB" sz="1800" i="0" dirty="0">
                          <a:solidFill>
                            <a:schemeClr val="accent3"/>
                          </a:solidFill>
                          <a:effectLst/>
                          <a:latin typeface="Gill Sans Nova Light (Body)"/>
                        </a:rPr>
                        <a:t>a-</a:t>
                      </a:r>
                      <a:r>
                        <a:rPr lang="en-GB" sz="1800" i="0" dirty="0" err="1">
                          <a:solidFill>
                            <a:schemeClr val="accent3"/>
                          </a:solidFill>
                          <a:effectLst/>
                          <a:latin typeface="Gill Sans Nova Light (Body)"/>
                        </a:rPr>
                        <a:t>laa</a:t>
                      </a:r>
                      <a:r>
                        <a:rPr lang="en-GB" sz="1800" i="0" dirty="0">
                          <a:solidFill>
                            <a:schemeClr val="accent3"/>
                          </a:solidFill>
                          <a:effectLst/>
                          <a:latin typeface="Gill Sans Nova Light (Body)"/>
                        </a:rPr>
                        <a:t> </a:t>
                      </a:r>
                      <a:r>
                        <a:rPr lang="en-GB" sz="1800" i="0" dirty="0" err="1">
                          <a:solidFill>
                            <a:schemeClr val="accent3"/>
                          </a:solidFill>
                          <a:effectLst/>
                          <a:latin typeface="Gill Sans Nova Light (Body)"/>
                        </a:rPr>
                        <a:t>Ibraheema</a:t>
                      </a:r>
                      <a:r>
                        <a:rPr lang="en-GB" sz="1800" i="0" dirty="0">
                          <a:solidFill>
                            <a:schemeClr val="accent3"/>
                          </a:solidFill>
                          <a:effectLst/>
                          <a:latin typeface="Gill Sans Nova Light (Body)"/>
                        </a:rPr>
                        <a:t> </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solidFill>
                          <a:latin typeface="Gill Sans Nova Light (Body)"/>
                        </a:rPr>
                        <a:t>As You showered Your blessings upon Ibraheem </a:t>
                      </a:r>
                      <a:r>
                        <a:rPr lang="en-GB" sz="900" dirty="0">
                          <a:solidFill>
                            <a:schemeClr val="accent3"/>
                          </a:solidFill>
                          <a:latin typeface="Gill Sans Nova Light (Body)"/>
                        </a:rPr>
                        <a:t>(</a:t>
                      </a:r>
                      <a:r>
                        <a:rPr lang="ar-AE" sz="900" b="0" i="0" kern="1200" dirty="0">
                          <a:solidFill>
                            <a:schemeClr val="accent3"/>
                          </a:solidFill>
                          <a:effectLst/>
                          <a:latin typeface="+mn-lt"/>
                          <a:ea typeface="+mn-ea"/>
                          <a:cs typeface="+mn-cs"/>
                        </a:rPr>
                        <a:t>عَلَيْهِ ٱلسَّلَامُ</a:t>
                      </a:r>
                      <a:r>
                        <a:rPr lang="en-GB" sz="900" b="0" i="0" kern="1200" dirty="0">
                          <a:solidFill>
                            <a:schemeClr val="accent3"/>
                          </a:solidFill>
                          <a:effectLst/>
                          <a:latin typeface="+mn-lt"/>
                          <a:ea typeface="+mn-ea"/>
                          <a:cs typeface="+mn-cs"/>
                        </a:rPr>
                        <a:t>)</a:t>
                      </a:r>
                      <a:endParaRPr lang="en-GB" sz="9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7026777"/>
                  </a:ext>
                </a:extLst>
              </a:tr>
              <a:tr h="43221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err="1">
                          <a:solidFill>
                            <a:schemeClr val="accent3"/>
                          </a:solidFill>
                          <a:effectLst/>
                          <a:latin typeface="Gill Sans Nova Light (Body)"/>
                        </a:rPr>
                        <a:t>wa</a:t>
                      </a:r>
                      <a:r>
                        <a:rPr lang="en-GB" sz="1800" i="0">
                          <a:solidFill>
                            <a:schemeClr val="accent3"/>
                          </a:solidFill>
                          <a:effectLst/>
                          <a:latin typeface="Gill Sans Nova Light (Body)"/>
                        </a:rPr>
                        <a:t> ‘a-</a:t>
                      </a:r>
                      <a:r>
                        <a:rPr lang="en-GB" sz="1800" i="0" err="1">
                          <a:solidFill>
                            <a:schemeClr val="accent3"/>
                          </a:solidFill>
                          <a:effectLst/>
                          <a:latin typeface="Gill Sans Nova Light (Body)"/>
                        </a:rPr>
                        <a:t>laa</a:t>
                      </a:r>
                      <a:r>
                        <a:rPr lang="en-GB" sz="1800" i="0">
                          <a:solidFill>
                            <a:schemeClr val="accent3"/>
                          </a:solidFill>
                          <a:effectLst/>
                          <a:latin typeface="Gill Sans Nova Light (Body)"/>
                        </a:rPr>
                        <a:t> aa-li </a:t>
                      </a:r>
                      <a:r>
                        <a:rPr lang="en-GB" sz="1800" i="0" err="1">
                          <a:solidFill>
                            <a:schemeClr val="accent3"/>
                          </a:solidFill>
                          <a:effectLst/>
                          <a:latin typeface="Gill Sans Nova Light (Body)"/>
                        </a:rPr>
                        <a:t>Ibraheema</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GB" sz="1800">
                          <a:solidFill>
                            <a:schemeClr val="accent3"/>
                          </a:solidFill>
                          <a:latin typeface="Gill Sans Nova Light (Body)"/>
                        </a:rPr>
                        <a:t>And the followers of Ibraheem </a:t>
                      </a:r>
                      <a:r>
                        <a:rPr lang="en-GB" sz="900">
                          <a:solidFill>
                            <a:schemeClr val="accent3"/>
                          </a:solidFill>
                          <a:latin typeface="Gill Sans Nova Light (Body)"/>
                        </a:rPr>
                        <a:t>(</a:t>
                      </a:r>
                      <a:r>
                        <a:rPr lang="ar-AE" sz="900" b="0" i="0" kern="1200">
                          <a:solidFill>
                            <a:schemeClr val="accent3"/>
                          </a:solidFill>
                          <a:effectLst/>
                          <a:latin typeface="+mn-lt"/>
                          <a:ea typeface="+mn-ea"/>
                          <a:cs typeface="+mn-cs"/>
                        </a:rPr>
                        <a:t>عَلَيْهِ </a:t>
                      </a:r>
                      <a:r>
                        <a:rPr lang="ar-AE" sz="900" b="0" i="0" kern="1200" err="1">
                          <a:solidFill>
                            <a:schemeClr val="accent3"/>
                          </a:solidFill>
                          <a:effectLst/>
                          <a:latin typeface="+mn-lt"/>
                          <a:ea typeface="+mn-ea"/>
                          <a:cs typeface="+mn-cs"/>
                        </a:rPr>
                        <a:t>ٱلسَّلَامُ</a:t>
                      </a:r>
                      <a:r>
                        <a:rPr lang="en-GB" sz="900" b="0" i="0" kern="1200">
                          <a:solidFill>
                            <a:schemeClr val="accent3"/>
                          </a:solidFill>
                          <a:effectLst/>
                          <a:latin typeface="+mn-lt"/>
                          <a:ea typeface="+mn-ea"/>
                          <a:cs typeface="+mn-cs"/>
                        </a:rPr>
                        <a:t>)</a:t>
                      </a:r>
                      <a:endParaRPr lang="en-GB" sz="9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97026718"/>
                  </a:ext>
                </a:extLst>
              </a:tr>
              <a:tr h="43221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i="0" dirty="0">
                          <a:solidFill>
                            <a:schemeClr val="accent3"/>
                          </a:solidFill>
                          <a:effectLst/>
                          <a:latin typeface="Gill Sans Nova Light (Body)"/>
                        </a:rPr>
                        <a:t>in-</a:t>
                      </a:r>
                      <a:r>
                        <a:rPr lang="en-GB" sz="1800" i="0" dirty="0" err="1">
                          <a:solidFill>
                            <a:schemeClr val="accent3"/>
                          </a:solidFill>
                          <a:effectLst/>
                          <a:latin typeface="Gill Sans Nova Light (Body)"/>
                        </a:rPr>
                        <a:t>naka</a:t>
                      </a:r>
                      <a:r>
                        <a:rPr lang="en-GB" sz="1800" i="0" dirty="0">
                          <a:solidFill>
                            <a:schemeClr val="accent3"/>
                          </a:solidFill>
                          <a:effectLst/>
                          <a:latin typeface="Gill Sans Nova Light (Body)"/>
                        </a:rPr>
                        <a:t> </a:t>
                      </a:r>
                      <a:r>
                        <a:rPr lang="en-GB" sz="1800" dirty="0">
                          <a:solidFill>
                            <a:schemeClr val="accent3"/>
                          </a:solidFill>
                          <a:latin typeface="Gill Sans Nova Light (Body)"/>
                        </a:rPr>
                        <a:t>h</a:t>
                      </a:r>
                      <a:r>
                        <a:rPr lang="en-GB" sz="1800" i="0" dirty="0">
                          <a:solidFill>
                            <a:schemeClr val="accent3"/>
                          </a:solidFill>
                          <a:effectLst/>
                          <a:latin typeface="Gill Sans Nova Light (Body)"/>
                        </a:rPr>
                        <a:t>a-mee-</a:t>
                      </a:r>
                      <a:r>
                        <a:rPr lang="en-GB" sz="1800" i="0" dirty="0" err="1">
                          <a:solidFill>
                            <a:schemeClr val="accent3"/>
                          </a:solidFill>
                          <a:effectLst/>
                          <a:latin typeface="Gill Sans Nova Light (Body)"/>
                        </a:rPr>
                        <a:t>dum</a:t>
                      </a:r>
                      <a:r>
                        <a:rPr lang="en-GB" sz="1800" i="0" dirty="0">
                          <a:solidFill>
                            <a:schemeClr val="accent3"/>
                          </a:solidFill>
                          <a:effectLst/>
                          <a:latin typeface="Gill Sans Nova Light (Body)"/>
                        </a:rPr>
                        <a:t> –</a:t>
                      </a:r>
                      <a:r>
                        <a:rPr lang="en-GB" sz="1800" i="0" dirty="0" err="1">
                          <a:solidFill>
                            <a:schemeClr val="accent3"/>
                          </a:solidFill>
                          <a:effectLst/>
                          <a:latin typeface="Gill Sans Nova Light (Body)"/>
                        </a:rPr>
                        <a:t>majeed</a:t>
                      </a:r>
                      <a:r>
                        <a:rPr lang="en-GB" sz="1800" i="0" dirty="0">
                          <a:solidFill>
                            <a:schemeClr val="accent3"/>
                          </a:solidFill>
                          <a:effectLst/>
                          <a:latin typeface="Gill Sans Nova Light (Body)"/>
                        </a:rPr>
                        <a:t>.</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solidFill>
                          <a:latin typeface="Gill Sans Nova Light (Body)"/>
                        </a:rPr>
                        <a:t>Behold, You are Praiseworthy, Glorious.</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7392139"/>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GB"/>
              <a:t>Durood</a:t>
            </a:r>
            <a:endParaRPr lang="en-US"/>
          </a:p>
        </p:txBody>
      </p:sp>
      <p:sp>
        <p:nvSpPr>
          <p:cNvPr id="3" name="Rectangle 2">
            <a:extLst>
              <a:ext uri="{FF2B5EF4-FFF2-40B4-BE49-F238E27FC236}">
                <a16:creationId xmlns:a16="http://schemas.microsoft.com/office/drawing/2014/main" id="{29D89F27-4B9B-F910-6FA0-C6EBEAC73AE4}"/>
              </a:ext>
            </a:extLst>
          </p:cNvPr>
          <p:cNvSpPr/>
          <p:nvPr/>
        </p:nvSpPr>
        <p:spPr>
          <a:xfrm>
            <a:off x="1421703" y="3762210"/>
            <a:ext cx="10515602" cy="106244"/>
          </a:xfrm>
          <a:prstGeom prst="rect">
            <a:avLst/>
          </a:prstGeom>
          <a:solidFill>
            <a:srgbClr val="7E8679"/>
          </a:solidFill>
          <a:ln>
            <a:solidFill>
              <a:srgbClr val="3E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nvGrpSpPr>
          <p:cNvPr id="15" name="Group 14">
            <a:extLst>
              <a:ext uri="{FF2B5EF4-FFF2-40B4-BE49-F238E27FC236}">
                <a16:creationId xmlns:a16="http://schemas.microsoft.com/office/drawing/2014/main" id="{D397428B-0697-1790-8E30-96AA7A8A1608}"/>
              </a:ext>
            </a:extLst>
          </p:cNvPr>
          <p:cNvGrpSpPr/>
          <p:nvPr/>
        </p:nvGrpSpPr>
        <p:grpSpPr>
          <a:xfrm>
            <a:off x="1485560" y="1977430"/>
            <a:ext cx="3313004" cy="1559573"/>
            <a:chOff x="1567042" y="1459706"/>
            <a:chExt cx="6757503" cy="3181047"/>
          </a:xfrm>
        </p:grpSpPr>
        <p:pic>
          <p:nvPicPr>
            <p:cNvPr id="4" name="Picture 3">
              <a:extLst>
                <a:ext uri="{FF2B5EF4-FFF2-40B4-BE49-F238E27FC236}">
                  <a16:creationId xmlns:a16="http://schemas.microsoft.com/office/drawing/2014/main" id="{98329276-E9C8-BAFB-9040-AE5E4E25774D}"/>
                </a:ext>
              </a:extLst>
            </p:cNvPr>
            <p:cNvPicPr>
              <a:picLocks noChangeAspect="1"/>
            </p:cNvPicPr>
            <p:nvPr/>
          </p:nvPicPr>
          <p:blipFill>
            <a:blip r:embed="rId3"/>
            <a:stretch>
              <a:fillRect/>
            </a:stretch>
          </p:blipFill>
          <p:spPr>
            <a:xfrm>
              <a:off x="1657044" y="1459706"/>
              <a:ext cx="6667500" cy="914400"/>
            </a:xfrm>
            <a:prstGeom prst="rect">
              <a:avLst/>
            </a:prstGeom>
          </p:spPr>
        </p:pic>
        <p:pic>
          <p:nvPicPr>
            <p:cNvPr id="12" name="Picture 11">
              <a:extLst>
                <a:ext uri="{FF2B5EF4-FFF2-40B4-BE49-F238E27FC236}">
                  <a16:creationId xmlns:a16="http://schemas.microsoft.com/office/drawing/2014/main" id="{E5B69513-298F-80E8-4C77-5E567935D34C}"/>
                </a:ext>
              </a:extLst>
            </p:cNvPr>
            <p:cNvPicPr>
              <a:picLocks noChangeAspect="1"/>
            </p:cNvPicPr>
            <p:nvPr/>
          </p:nvPicPr>
          <p:blipFill>
            <a:blip r:embed="rId4"/>
            <a:srcRect r="1314"/>
            <a:stretch/>
          </p:blipFill>
          <p:spPr>
            <a:xfrm>
              <a:off x="1567042" y="2350929"/>
              <a:ext cx="6757503" cy="1079562"/>
            </a:xfrm>
            <a:prstGeom prst="rect">
              <a:avLst/>
            </a:prstGeom>
          </p:spPr>
        </p:pic>
        <p:pic>
          <p:nvPicPr>
            <p:cNvPr id="14" name="Picture 13">
              <a:extLst>
                <a:ext uri="{FF2B5EF4-FFF2-40B4-BE49-F238E27FC236}">
                  <a16:creationId xmlns:a16="http://schemas.microsoft.com/office/drawing/2014/main" id="{9A2DF132-2636-82BE-61C6-1156E2E32B46}"/>
                </a:ext>
              </a:extLst>
            </p:cNvPr>
            <p:cNvPicPr>
              <a:picLocks noChangeAspect="1"/>
            </p:cNvPicPr>
            <p:nvPr/>
          </p:nvPicPr>
          <p:blipFill>
            <a:blip r:embed="rId5"/>
            <a:stretch>
              <a:fillRect/>
            </a:stretch>
          </p:blipFill>
          <p:spPr>
            <a:xfrm>
              <a:off x="3299233" y="3533737"/>
              <a:ext cx="3383121" cy="1107016"/>
            </a:xfrm>
            <a:prstGeom prst="rect">
              <a:avLst/>
            </a:prstGeom>
          </p:spPr>
        </p:pic>
      </p:grpSp>
      <p:grpSp>
        <p:nvGrpSpPr>
          <p:cNvPr id="22" name="Group 21">
            <a:extLst>
              <a:ext uri="{FF2B5EF4-FFF2-40B4-BE49-F238E27FC236}">
                <a16:creationId xmlns:a16="http://schemas.microsoft.com/office/drawing/2014/main" id="{9814ABF7-F3DA-FD5A-F9DB-37BEFAFD7B34}"/>
              </a:ext>
            </a:extLst>
          </p:cNvPr>
          <p:cNvGrpSpPr/>
          <p:nvPr/>
        </p:nvGrpSpPr>
        <p:grpSpPr>
          <a:xfrm>
            <a:off x="1485560" y="4307639"/>
            <a:ext cx="3340945" cy="1709618"/>
            <a:chOff x="461449" y="2916480"/>
            <a:chExt cx="6453128" cy="3344910"/>
          </a:xfrm>
        </p:grpSpPr>
        <p:pic>
          <p:nvPicPr>
            <p:cNvPr id="17" name="Picture 16">
              <a:extLst>
                <a:ext uri="{FF2B5EF4-FFF2-40B4-BE49-F238E27FC236}">
                  <a16:creationId xmlns:a16="http://schemas.microsoft.com/office/drawing/2014/main" id="{CBAEAD3C-34DF-0F66-0636-FE4300946956}"/>
                </a:ext>
              </a:extLst>
            </p:cNvPr>
            <p:cNvPicPr>
              <a:picLocks noChangeAspect="1"/>
            </p:cNvPicPr>
            <p:nvPr/>
          </p:nvPicPr>
          <p:blipFill>
            <a:blip r:embed="rId6"/>
            <a:stretch>
              <a:fillRect/>
            </a:stretch>
          </p:blipFill>
          <p:spPr>
            <a:xfrm>
              <a:off x="509202" y="2916480"/>
              <a:ext cx="6231236" cy="1013957"/>
            </a:xfrm>
            <a:prstGeom prst="rect">
              <a:avLst/>
            </a:prstGeom>
          </p:spPr>
        </p:pic>
        <p:pic>
          <p:nvPicPr>
            <p:cNvPr id="19" name="Picture 18">
              <a:extLst>
                <a:ext uri="{FF2B5EF4-FFF2-40B4-BE49-F238E27FC236}">
                  <a16:creationId xmlns:a16="http://schemas.microsoft.com/office/drawing/2014/main" id="{46A4AB57-7337-959E-E536-766BC31E38AA}"/>
                </a:ext>
              </a:extLst>
            </p:cNvPr>
            <p:cNvPicPr>
              <a:picLocks noChangeAspect="1"/>
            </p:cNvPicPr>
            <p:nvPr/>
          </p:nvPicPr>
          <p:blipFill>
            <a:blip r:embed="rId7"/>
            <a:srcRect b="21325"/>
            <a:stretch/>
          </p:blipFill>
          <p:spPr>
            <a:xfrm>
              <a:off x="461449" y="4196091"/>
              <a:ext cx="6453128" cy="932814"/>
            </a:xfrm>
            <a:prstGeom prst="rect">
              <a:avLst/>
            </a:prstGeom>
          </p:spPr>
        </p:pic>
        <p:pic>
          <p:nvPicPr>
            <p:cNvPr id="21" name="Picture 20">
              <a:extLst>
                <a:ext uri="{FF2B5EF4-FFF2-40B4-BE49-F238E27FC236}">
                  <a16:creationId xmlns:a16="http://schemas.microsoft.com/office/drawing/2014/main" id="{8A07D81B-5358-299C-5CCA-EEBAC4DCB541}"/>
                </a:ext>
              </a:extLst>
            </p:cNvPr>
            <p:cNvPicPr>
              <a:picLocks noChangeAspect="1"/>
            </p:cNvPicPr>
            <p:nvPr/>
          </p:nvPicPr>
          <p:blipFill>
            <a:blip r:embed="rId8"/>
            <a:srcRect b="41687"/>
            <a:stretch/>
          </p:blipFill>
          <p:spPr>
            <a:xfrm>
              <a:off x="2007245" y="5331481"/>
              <a:ext cx="3049475" cy="929909"/>
            </a:xfrm>
            <a:prstGeom prst="rect">
              <a:avLst/>
            </a:prstGeom>
          </p:spPr>
        </p:pic>
      </p:grpSp>
      <p:sp>
        <p:nvSpPr>
          <p:cNvPr id="10" name="TextBox 9">
            <a:extLst>
              <a:ext uri="{FF2B5EF4-FFF2-40B4-BE49-F238E27FC236}">
                <a16:creationId xmlns:a16="http://schemas.microsoft.com/office/drawing/2014/main" id="{6E95778B-144B-431F-B2D3-4363BF4AFBCF}"/>
              </a:ext>
            </a:extLst>
          </p:cNvPr>
          <p:cNvSpPr txBox="1"/>
          <p:nvPr/>
        </p:nvSpPr>
        <p:spPr>
          <a:xfrm>
            <a:off x="11625943" y="6380703"/>
            <a:ext cx="426357" cy="369332"/>
          </a:xfrm>
          <a:prstGeom prst="rect">
            <a:avLst/>
          </a:prstGeom>
          <a:noFill/>
        </p:spPr>
        <p:txBody>
          <a:bodyPr wrap="square" rtlCol="0">
            <a:spAutoFit/>
          </a:bodyPr>
          <a:lstStyle/>
          <a:p>
            <a:r>
              <a:rPr lang="en-GB" dirty="0"/>
              <a:t>44</a:t>
            </a:r>
          </a:p>
        </p:txBody>
      </p:sp>
    </p:spTree>
    <p:extLst>
      <p:ext uri="{BB962C8B-B14F-4D97-AF65-F5344CB8AC3E}">
        <p14:creationId xmlns:p14="http://schemas.microsoft.com/office/powerpoint/2010/main" val="2884929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4248220600"/>
              </p:ext>
            </p:extLst>
          </p:nvPr>
        </p:nvGraphicFramePr>
        <p:xfrm>
          <a:off x="1419229" y="1229170"/>
          <a:ext cx="10518077" cy="3450518"/>
        </p:xfrm>
        <a:graphic>
          <a:graphicData uri="http://schemas.openxmlformats.org/drawingml/2006/table">
            <a:tbl>
              <a:tblPr firstRow="1" bandRow="1">
                <a:tableStyleId>{5C22544A-7EE6-4342-B048-85BDC9FD1C3A}</a:tableStyleId>
              </a:tblPr>
              <a:tblGrid>
                <a:gridCol w="3506027">
                  <a:extLst>
                    <a:ext uri="{9D8B030D-6E8A-4147-A177-3AD203B41FA5}">
                      <a16:colId xmlns:a16="http://schemas.microsoft.com/office/drawing/2014/main" val="2598802045"/>
                    </a:ext>
                  </a:extLst>
                </a:gridCol>
                <a:gridCol w="3822142">
                  <a:extLst>
                    <a:ext uri="{9D8B030D-6E8A-4147-A177-3AD203B41FA5}">
                      <a16:colId xmlns:a16="http://schemas.microsoft.com/office/drawing/2014/main" val="803654899"/>
                    </a:ext>
                  </a:extLst>
                </a:gridCol>
                <a:gridCol w="3189908">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629017">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chemeClr val="accent3"/>
                          </a:solidFill>
                          <a:latin typeface="Gill Sans Nova Light (Body)"/>
                        </a:rPr>
                        <a:t>Al-</a:t>
                      </a:r>
                      <a:r>
                        <a:rPr lang="en-GB" sz="1800" b="0" dirty="0" err="1">
                          <a:solidFill>
                            <a:schemeClr val="accent3"/>
                          </a:solidFill>
                          <a:latin typeface="Gill Sans Nova Light (Body)"/>
                        </a:rPr>
                        <a:t>laa</a:t>
                      </a:r>
                      <a:r>
                        <a:rPr lang="en-GB" sz="1800" b="0" dirty="0">
                          <a:solidFill>
                            <a:schemeClr val="accent3"/>
                          </a:solidFill>
                          <a:latin typeface="Gill Sans Nova Light (Body)"/>
                        </a:rPr>
                        <a:t>-hum-ma in-nee za-lam-</a:t>
                      </a:r>
                      <a:r>
                        <a:rPr lang="en-GB" sz="1800" b="0" dirty="0" err="1">
                          <a:solidFill>
                            <a:schemeClr val="accent3"/>
                          </a:solidFill>
                          <a:latin typeface="Gill Sans Nova Light (Body)"/>
                        </a:rPr>
                        <a:t>tu</a:t>
                      </a:r>
                      <a:r>
                        <a:rPr lang="en-GB" sz="1800" b="0" dirty="0">
                          <a:solidFill>
                            <a:schemeClr val="accent3"/>
                          </a:solidFill>
                          <a:latin typeface="Gill Sans Nova Light (Body)"/>
                        </a:rPr>
                        <a:t> </a:t>
                      </a:r>
                      <a:r>
                        <a:rPr lang="en-GB" sz="1800" b="0" dirty="0" err="1">
                          <a:solidFill>
                            <a:schemeClr val="accent3"/>
                          </a:solidFill>
                          <a:latin typeface="Gill Sans Nova Light (Body)"/>
                        </a:rPr>
                        <a:t>naf</a:t>
                      </a:r>
                      <a:r>
                        <a:rPr lang="en-GB" sz="1800" b="0" dirty="0">
                          <a:solidFill>
                            <a:schemeClr val="accent3"/>
                          </a:solidFill>
                          <a:latin typeface="Gill Sans Nova Light (Body)"/>
                        </a:rPr>
                        <a:t>-see </a:t>
                      </a:r>
                      <a:r>
                        <a:rPr lang="en-GB" sz="1800" b="0" dirty="0" err="1">
                          <a:solidFill>
                            <a:schemeClr val="accent3"/>
                          </a:solidFill>
                          <a:latin typeface="Gill Sans Nova Light (Body)"/>
                        </a:rPr>
                        <a:t>zul</a:t>
                      </a:r>
                      <a:r>
                        <a:rPr lang="en-GB" sz="1800" b="0" dirty="0">
                          <a:solidFill>
                            <a:schemeClr val="accent3"/>
                          </a:solidFill>
                          <a:latin typeface="Gill Sans Nova Light (Body)"/>
                        </a:rPr>
                        <a:t>-man </a:t>
                      </a:r>
                      <a:r>
                        <a:rPr lang="en-GB" sz="1800" b="0" dirty="0" err="1">
                          <a:solidFill>
                            <a:schemeClr val="accent3"/>
                          </a:solidFill>
                          <a:latin typeface="Gill Sans Nova Light (Body)"/>
                        </a:rPr>
                        <a:t>kasee-raa</a:t>
                      </a:r>
                      <a:r>
                        <a:rPr lang="en-GB" sz="1800" b="0" dirty="0">
                          <a:solidFill>
                            <a:schemeClr val="accent3"/>
                          </a:solidFill>
                          <a:latin typeface="Gill Sans Nova Light (Body)"/>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a:solidFill>
                            <a:schemeClr val="accent3"/>
                          </a:solidFill>
                          <a:latin typeface="Gill Sans Nova Light (Body)"/>
                        </a:rPr>
                        <a:t>O’ Allah,</a:t>
                      </a:r>
                      <a:r>
                        <a:rPr lang="en-GB" sz="1800" kern="1200">
                          <a:solidFill>
                            <a:schemeClr val="accent3"/>
                          </a:solidFill>
                          <a:latin typeface="Gill Sans Nova Light (Body)"/>
                          <a:ea typeface="+mn-ea"/>
                          <a:cs typeface="+mn-cs"/>
                        </a:rPr>
                        <a:t> I have wronged myself greatly</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err="1">
                          <a:solidFill>
                            <a:schemeClr val="accent3"/>
                          </a:solidFill>
                          <a:latin typeface="Gill Sans Nova Light (Body)"/>
                        </a:rPr>
                        <a:t>wa</a:t>
                      </a:r>
                      <a:r>
                        <a:rPr lang="en-GB" sz="1800" b="0" dirty="0">
                          <a:solidFill>
                            <a:schemeClr val="accent3"/>
                          </a:solidFill>
                          <a:latin typeface="Gill Sans Nova Light (Body)"/>
                        </a:rPr>
                        <a:t> </a:t>
                      </a:r>
                      <a:r>
                        <a:rPr lang="en-GB" sz="1800" b="0" dirty="0" err="1">
                          <a:solidFill>
                            <a:schemeClr val="accent3"/>
                          </a:solidFill>
                          <a:latin typeface="Gill Sans Nova Light (Body)"/>
                        </a:rPr>
                        <a:t>laa</a:t>
                      </a:r>
                      <a:r>
                        <a:rPr lang="en-GB" sz="1800" b="0" dirty="0">
                          <a:solidFill>
                            <a:schemeClr val="accent3"/>
                          </a:solidFill>
                          <a:latin typeface="Gill Sans Nova Light (Body)"/>
                        </a:rPr>
                        <a:t> </a:t>
                      </a:r>
                      <a:r>
                        <a:rPr lang="en-GB" sz="1800" b="0" dirty="0" err="1">
                          <a:solidFill>
                            <a:schemeClr val="accent3"/>
                          </a:solidFill>
                          <a:latin typeface="Gill Sans Nova Light (Body)"/>
                        </a:rPr>
                        <a:t>yagh</a:t>
                      </a:r>
                      <a:r>
                        <a:rPr lang="en-GB" sz="1800" b="0" dirty="0">
                          <a:solidFill>
                            <a:schemeClr val="accent3"/>
                          </a:solidFill>
                          <a:latin typeface="Gill Sans Nova Light (Body)"/>
                        </a:rPr>
                        <a:t>-fi-</a:t>
                      </a:r>
                      <a:r>
                        <a:rPr lang="en-GB" sz="1800" b="0" dirty="0" err="1">
                          <a:solidFill>
                            <a:schemeClr val="accent3"/>
                          </a:solidFill>
                          <a:latin typeface="Gill Sans Nova Light (Body)"/>
                        </a:rPr>
                        <a:t>ruzh</a:t>
                      </a:r>
                      <a:r>
                        <a:rPr lang="en-GB" sz="1800" b="0" dirty="0">
                          <a:solidFill>
                            <a:schemeClr val="accent3"/>
                          </a:solidFill>
                          <a:latin typeface="Gill Sans Nova Light (Body)"/>
                        </a:rPr>
                        <a:t>-</a:t>
                      </a:r>
                      <a:r>
                        <a:rPr lang="en-GB" sz="1800" b="0" dirty="0" err="1">
                          <a:solidFill>
                            <a:schemeClr val="accent3"/>
                          </a:solidFill>
                          <a:latin typeface="Gill Sans Nova Light (Body)"/>
                        </a:rPr>
                        <a:t>zhu-noo-ba</a:t>
                      </a:r>
                      <a:r>
                        <a:rPr lang="en-GB" sz="1800" b="0" dirty="0">
                          <a:solidFill>
                            <a:schemeClr val="accent3"/>
                          </a:solidFill>
                          <a:latin typeface="Gill Sans Nova Light (Body)"/>
                        </a:rPr>
                        <a:t> il-</a:t>
                      </a:r>
                      <a:r>
                        <a:rPr lang="en-GB" sz="1800" b="0" dirty="0" err="1">
                          <a:solidFill>
                            <a:schemeClr val="accent3"/>
                          </a:solidFill>
                          <a:latin typeface="Gill Sans Nova Light (Body)"/>
                        </a:rPr>
                        <a:t>laa</a:t>
                      </a:r>
                      <a:r>
                        <a:rPr lang="en-GB" sz="1800" b="0" dirty="0">
                          <a:solidFill>
                            <a:schemeClr val="accent3"/>
                          </a:solidFill>
                          <a:latin typeface="Gill Sans Nova Light (Body)"/>
                        </a:rPr>
                        <a:t> an-t,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1" b="0" i="0" kern="1200" dirty="0">
                          <a:solidFill>
                            <a:schemeClr val="accent3"/>
                          </a:solidFill>
                          <a:effectLst/>
                          <a:latin typeface="+mn-lt"/>
                          <a:ea typeface="+mn-ea"/>
                          <a:cs typeface="+mn-cs"/>
                        </a:rPr>
                        <a:t>and no one forgives sins except You;</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90333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err="1">
                          <a:solidFill>
                            <a:schemeClr val="accent3"/>
                          </a:solidFill>
                          <a:latin typeface="Gill Sans Nova Light (Body)"/>
                        </a:rPr>
                        <a:t>fagh</a:t>
                      </a:r>
                      <a:r>
                        <a:rPr lang="en-GB" sz="1800" b="0" dirty="0">
                          <a:solidFill>
                            <a:schemeClr val="accent3"/>
                          </a:solidFill>
                          <a:latin typeface="Gill Sans Nova Light (Body)"/>
                        </a:rPr>
                        <a:t>-fir lee </a:t>
                      </a:r>
                      <a:r>
                        <a:rPr lang="en-GB" sz="1800" b="0" dirty="0" err="1">
                          <a:solidFill>
                            <a:schemeClr val="accent3"/>
                          </a:solidFill>
                          <a:latin typeface="Gill Sans Nova Light (Body)"/>
                        </a:rPr>
                        <a:t>magh</a:t>
                      </a:r>
                      <a:r>
                        <a:rPr lang="en-GB" sz="1800" b="0" dirty="0">
                          <a:solidFill>
                            <a:schemeClr val="accent3"/>
                          </a:solidFill>
                          <a:latin typeface="Gill Sans Nova Light (Body)"/>
                        </a:rPr>
                        <a:t>-fi-</a:t>
                      </a:r>
                      <a:r>
                        <a:rPr lang="en-GB" sz="1800" b="0" dirty="0" err="1">
                          <a:solidFill>
                            <a:schemeClr val="accent3"/>
                          </a:solidFill>
                          <a:latin typeface="Gill Sans Nova Light (Body)"/>
                        </a:rPr>
                        <a:t>ra</a:t>
                      </a:r>
                      <a:r>
                        <a:rPr lang="en-GB" sz="1800" b="0" dirty="0">
                          <a:solidFill>
                            <a:schemeClr val="accent3"/>
                          </a:solidFill>
                          <a:latin typeface="Gill Sans Nova Light (Body)"/>
                        </a:rPr>
                        <a:t>-tam min ‘in-dika</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1" b="0" i="0" kern="1200">
                          <a:solidFill>
                            <a:schemeClr val="accent3"/>
                          </a:solidFill>
                          <a:effectLst/>
                          <a:latin typeface="+mn-lt"/>
                          <a:ea typeface="+mn-ea"/>
                          <a:cs typeface="+mn-cs"/>
                        </a:rPr>
                        <a:t>grant me forgiveness from You</a:t>
                      </a:r>
                      <a:endParaRPr lang="en-GB" sz="180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chemeClr val="accent3"/>
                          </a:solidFill>
                          <a:latin typeface="Gill Sans Nova Light (Body)"/>
                        </a:rPr>
                        <a:t>war ham-nee in-</a:t>
                      </a:r>
                      <a:r>
                        <a:rPr lang="en-GB" sz="1800" b="0" dirty="0" err="1">
                          <a:solidFill>
                            <a:schemeClr val="accent3"/>
                          </a:solidFill>
                          <a:latin typeface="Gill Sans Nova Light (Body)"/>
                        </a:rPr>
                        <a:t>naka</a:t>
                      </a:r>
                      <a:r>
                        <a:rPr lang="en-GB" sz="1800" b="0" dirty="0">
                          <a:solidFill>
                            <a:schemeClr val="accent3"/>
                          </a:solidFill>
                          <a:latin typeface="Gill Sans Nova Light (Body)"/>
                        </a:rPr>
                        <a:t> an-</a:t>
                      </a:r>
                      <a:r>
                        <a:rPr lang="en-GB" sz="1800" b="0" dirty="0" err="1">
                          <a:solidFill>
                            <a:schemeClr val="accent3"/>
                          </a:solidFill>
                          <a:latin typeface="Gill Sans Nova Light (Body)"/>
                        </a:rPr>
                        <a:t>tal</a:t>
                      </a:r>
                      <a:r>
                        <a:rPr lang="en-GB" sz="1800" b="0" dirty="0">
                          <a:solidFill>
                            <a:schemeClr val="accent3"/>
                          </a:solidFill>
                          <a:latin typeface="Gill Sans Nova Light (Body)"/>
                        </a:rPr>
                        <a:t> </a:t>
                      </a:r>
                      <a:r>
                        <a:rPr lang="en-GB" sz="1800" b="0" dirty="0" err="1">
                          <a:solidFill>
                            <a:schemeClr val="accent3"/>
                          </a:solidFill>
                          <a:latin typeface="Gill Sans Nova Light (Body)"/>
                        </a:rPr>
                        <a:t>gha</a:t>
                      </a:r>
                      <a:r>
                        <a:rPr lang="en-GB" sz="1800" b="0" dirty="0">
                          <a:solidFill>
                            <a:schemeClr val="accent3"/>
                          </a:solidFill>
                          <a:latin typeface="Gill Sans Nova Light (Body)"/>
                        </a:rPr>
                        <a:t>-foo </a:t>
                      </a:r>
                      <a:r>
                        <a:rPr lang="en-GB" sz="1800" b="0" dirty="0" err="1">
                          <a:solidFill>
                            <a:schemeClr val="accent3"/>
                          </a:solidFill>
                          <a:latin typeface="Gill Sans Nova Light (Body)"/>
                        </a:rPr>
                        <a:t>rur</a:t>
                      </a:r>
                      <a:r>
                        <a:rPr lang="en-GB" sz="1800" b="0" dirty="0">
                          <a:solidFill>
                            <a:schemeClr val="accent3"/>
                          </a:solidFill>
                          <a:latin typeface="Gill Sans Nova Light (Body)"/>
                        </a:rPr>
                        <a:t> Raheem.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1" b="0" i="0" kern="1200" dirty="0">
                          <a:solidFill>
                            <a:schemeClr val="accent3"/>
                          </a:solidFill>
                          <a:effectLst/>
                          <a:latin typeface="+mn-lt"/>
                          <a:ea typeface="+mn-ea"/>
                          <a:cs typeface="+mn-cs"/>
                        </a:rPr>
                        <a:t>and have mercy upon me. You are the Most Forgiving, the Most Merciful.</a:t>
                      </a:r>
                      <a:endParaRPr lang="en-GB" sz="1800" dirty="0">
                        <a:solidFill>
                          <a:schemeClr val="accent3"/>
                        </a:solidFill>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30235"/>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a:latin typeface="Baskerville Old Face (Headings)"/>
              </a:rPr>
              <a:t>Dua after Durood</a:t>
            </a:r>
          </a:p>
        </p:txBody>
      </p:sp>
      <p:grpSp>
        <p:nvGrpSpPr>
          <p:cNvPr id="16" name="Group 15">
            <a:extLst>
              <a:ext uri="{FF2B5EF4-FFF2-40B4-BE49-F238E27FC236}">
                <a16:creationId xmlns:a16="http://schemas.microsoft.com/office/drawing/2014/main" id="{1C622153-A476-8F7D-6380-98C9B715D85B}"/>
              </a:ext>
            </a:extLst>
          </p:cNvPr>
          <p:cNvGrpSpPr/>
          <p:nvPr/>
        </p:nvGrpSpPr>
        <p:grpSpPr>
          <a:xfrm>
            <a:off x="1509241" y="2005162"/>
            <a:ext cx="3343238" cy="1997423"/>
            <a:chOff x="2097715" y="1741658"/>
            <a:chExt cx="7362825" cy="4398932"/>
          </a:xfrm>
        </p:grpSpPr>
        <p:pic>
          <p:nvPicPr>
            <p:cNvPr id="6" name="Picture 5">
              <a:extLst>
                <a:ext uri="{FF2B5EF4-FFF2-40B4-BE49-F238E27FC236}">
                  <a16:creationId xmlns:a16="http://schemas.microsoft.com/office/drawing/2014/main" id="{FD752B3F-F560-9215-2280-004C04D07A25}"/>
                </a:ext>
              </a:extLst>
            </p:cNvPr>
            <p:cNvPicPr>
              <a:picLocks noChangeAspect="1"/>
            </p:cNvPicPr>
            <p:nvPr/>
          </p:nvPicPr>
          <p:blipFill>
            <a:blip r:embed="rId3"/>
            <a:stretch>
              <a:fillRect/>
            </a:stretch>
          </p:blipFill>
          <p:spPr>
            <a:xfrm>
              <a:off x="3035927" y="2951333"/>
              <a:ext cx="5486401" cy="1314449"/>
            </a:xfrm>
            <a:prstGeom prst="rect">
              <a:avLst/>
            </a:prstGeom>
          </p:spPr>
        </p:pic>
        <p:pic>
          <p:nvPicPr>
            <p:cNvPr id="11" name="Picture 10">
              <a:extLst>
                <a:ext uri="{FF2B5EF4-FFF2-40B4-BE49-F238E27FC236}">
                  <a16:creationId xmlns:a16="http://schemas.microsoft.com/office/drawing/2014/main" id="{EEF9D909-8628-AC41-C53E-E23EDAF1CA63}"/>
                </a:ext>
              </a:extLst>
            </p:cNvPr>
            <p:cNvPicPr>
              <a:picLocks noChangeAspect="1"/>
            </p:cNvPicPr>
            <p:nvPr/>
          </p:nvPicPr>
          <p:blipFill>
            <a:blip r:embed="rId4"/>
            <a:srcRect l="3770"/>
            <a:stretch/>
          </p:blipFill>
          <p:spPr>
            <a:xfrm>
              <a:off x="3035927" y="4112057"/>
              <a:ext cx="5710122" cy="923633"/>
            </a:xfrm>
            <a:prstGeom prst="rect">
              <a:avLst/>
            </a:prstGeom>
          </p:spPr>
        </p:pic>
        <p:pic>
          <p:nvPicPr>
            <p:cNvPr id="13" name="Picture 12">
              <a:extLst>
                <a:ext uri="{FF2B5EF4-FFF2-40B4-BE49-F238E27FC236}">
                  <a16:creationId xmlns:a16="http://schemas.microsoft.com/office/drawing/2014/main" id="{1049CD82-2121-0692-39BE-1F2F8C70811E}"/>
                </a:ext>
              </a:extLst>
            </p:cNvPr>
            <p:cNvPicPr>
              <a:picLocks noChangeAspect="1"/>
            </p:cNvPicPr>
            <p:nvPr/>
          </p:nvPicPr>
          <p:blipFill>
            <a:blip r:embed="rId5"/>
            <a:stretch>
              <a:fillRect/>
            </a:stretch>
          </p:blipFill>
          <p:spPr>
            <a:xfrm>
              <a:off x="2414585" y="5035690"/>
              <a:ext cx="6696075" cy="1104900"/>
            </a:xfrm>
            <a:prstGeom prst="rect">
              <a:avLst/>
            </a:prstGeom>
          </p:spPr>
        </p:pic>
        <p:pic>
          <p:nvPicPr>
            <p:cNvPr id="15" name="Picture 14">
              <a:extLst>
                <a:ext uri="{FF2B5EF4-FFF2-40B4-BE49-F238E27FC236}">
                  <a16:creationId xmlns:a16="http://schemas.microsoft.com/office/drawing/2014/main" id="{C8786971-0185-CD26-3E00-193084E398F3}"/>
                </a:ext>
              </a:extLst>
            </p:cNvPr>
            <p:cNvPicPr>
              <a:picLocks noChangeAspect="1"/>
            </p:cNvPicPr>
            <p:nvPr/>
          </p:nvPicPr>
          <p:blipFill>
            <a:blip r:embed="rId6"/>
            <a:stretch>
              <a:fillRect/>
            </a:stretch>
          </p:blipFill>
          <p:spPr>
            <a:xfrm>
              <a:off x="2097715" y="1741658"/>
              <a:ext cx="7362825" cy="1209675"/>
            </a:xfrm>
            <a:prstGeom prst="rect">
              <a:avLst/>
            </a:prstGeom>
          </p:spPr>
        </p:pic>
      </p:grpSp>
      <p:sp>
        <p:nvSpPr>
          <p:cNvPr id="4" name="TextBox 3">
            <a:extLst>
              <a:ext uri="{FF2B5EF4-FFF2-40B4-BE49-F238E27FC236}">
                <a16:creationId xmlns:a16="http://schemas.microsoft.com/office/drawing/2014/main" id="{60A3C385-A24C-EE53-BD2F-76C77B235D8E}"/>
              </a:ext>
            </a:extLst>
          </p:cNvPr>
          <p:cNvSpPr txBox="1"/>
          <p:nvPr/>
        </p:nvSpPr>
        <p:spPr>
          <a:xfrm>
            <a:off x="11625943" y="6380703"/>
            <a:ext cx="426357" cy="369332"/>
          </a:xfrm>
          <a:prstGeom prst="rect">
            <a:avLst/>
          </a:prstGeom>
          <a:noFill/>
        </p:spPr>
        <p:txBody>
          <a:bodyPr wrap="square" rtlCol="0">
            <a:spAutoFit/>
          </a:bodyPr>
          <a:lstStyle/>
          <a:p>
            <a:r>
              <a:rPr lang="en-GB" dirty="0"/>
              <a:t>45</a:t>
            </a:r>
          </a:p>
        </p:txBody>
      </p:sp>
    </p:spTree>
    <p:extLst>
      <p:ext uri="{BB962C8B-B14F-4D97-AF65-F5344CB8AC3E}">
        <p14:creationId xmlns:p14="http://schemas.microsoft.com/office/powerpoint/2010/main" val="9207738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C11CF-3E25-D20B-527C-ACC233E07D3C}"/>
            </a:ext>
          </a:extLst>
        </p:cNvPr>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71E537DC-914A-F906-2208-8FCF4042CCED}"/>
              </a:ext>
            </a:extLst>
          </p:cNvPr>
          <p:cNvGraphicFramePr>
            <a:graphicFrameLocks noGrp="1"/>
          </p:cNvGraphicFramePr>
          <p:nvPr>
            <p:extLst>
              <p:ext uri="{D42A27DB-BD31-4B8C-83A1-F6EECF244321}">
                <p14:modId xmlns:p14="http://schemas.microsoft.com/office/powerpoint/2010/main" val="3840471458"/>
              </p:ext>
            </p:extLst>
          </p:nvPr>
        </p:nvGraphicFramePr>
        <p:xfrm>
          <a:off x="1419229" y="1229170"/>
          <a:ext cx="10518077" cy="4821481"/>
        </p:xfrm>
        <a:graphic>
          <a:graphicData uri="http://schemas.openxmlformats.org/drawingml/2006/table">
            <a:tbl>
              <a:tblPr firstRow="1" bandRow="1">
                <a:tableStyleId>{5C22544A-7EE6-4342-B048-85BDC9FD1C3A}</a:tableStyleId>
              </a:tblPr>
              <a:tblGrid>
                <a:gridCol w="3847715">
                  <a:extLst>
                    <a:ext uri="{9D8B030D-6E8A-4147-A177-3AD203B41FA5}">
                      <a16:colId xmlns:a16="http://schemas.microsoft.com/office/drawing/2014/main" val="2598802045"/>
                    </a:ext>
                  </a:extLst>
                </a:gridCol>
                <a:gridCol w="3480454">
                  <a:extLst>
                    <a:ext uri="{9D8B030D-6E8A-4147-A177-3AD203B41FA5}">
                      <a16:colId xmlns:a16="http://schemas.microsoft.com/office/drawing/2014/main" val="803654899"/>
                    </a:ext>
                  </a:extLst>
                </a:gridCol>
                <a:gridCol w="3189908">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629017">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accent3"/>
                          </a:solidFill>
                          <a:effectLst/>
                          <a:latin typeface="+mn-lt"/>
                          <a:ea typeface="+mn-ea"/>
                          <a:cs typeface="+mn-cs"/>
                        </a:rPr>
                        <a:t>Allāhumma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innā</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nastaʿīnuka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nastaghfiruka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nu’minu</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bika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nuthnī</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ʿalayka</a:t>
                      </a:r>
                      <a:r>
                        <a:rPr lang="en-GB" sz="1800" b="0" i="0" kern="1200" dirty="0">
                          <a:solidFill>
                            <a:schemeClr val="accent3"/>
                          </a:solidFill>
                          <a:effectLst/>
                          <a:latin typeface="+mn-lt"/>
                          <a:ea typeface="+mn-ea"/>
                          <a:cs typeface="+mn-cs"/>
                        </a:rPr>
                        <a:t>-l-</a:t>
                      </a:r>
                      <a:r>
                        <a:rPr lang="en-GB" sz="1800" b="0" i="0" kern="1200" dirty="0" err="1">
                          <a:solidFill>
                            <a:schemeClr val="accent3"/>
                          </a:solidFill>
                          <a:effectLst/>
                          <a:latin typeface="+mn-lt"/>
                          <a:ea typeface="+mn-ea"/>
                          <a:cs typeface="+mn-cs"/>
                        </a:rPr>
                        <a:t>khayr</a:t>
                      </a:r>
                      <a:r>
                        <a:rPr lang="en-GB" sz="1800" b="0" i="0" kern="1200" dirty="0">
                          <a:solidFill>
                            <a:schemeClr val="accent3"/>
                          </a:solidFill>
                          <a:effectLst/>
                          <a:latin typeface="+mn-lt"/>
                          <a:ea typeface="+mn-ea"/>
                          <a:cs typeface="+mn-cs"/>
                        </a:rPr>
                        <a:t>,</a:t>
                      </a:r>
                      <a:endParaRPr lang="en-GB" sz="1800" b="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i="0" kern="1200" dirty="0">
                          <a:solidFill>
                            <a:schemeClr val="accent3"/>
                          </a:solidFill>
                          <a:effectLst/>
                          <a:latin typeface="+mn-lt"/>
                          <a:ea typeface="+mn-ea"/>
                          <a:cs typeface="+mn-cs"/>
                        </a:rPr>
                        <a:t>O Allah, we beg You for Your help and we seek Your forgiveness. We believe in You, we praise You highly,</a:t>
                      </a:r>
                      <a:endParaRPr lang="en-GB" sz="1800" kern="1200" dirty="0">
                        <a:solidFill>
                          <a:schemeClr val="accent3"/>
                        </a:solidFill>
                        <a:latin typeface="+mn-lt"/>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lā</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nakfuruka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naklaʿu</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natruku</a:t>
                      </a:r>
                      <a:r>
                        <a:rPr lang="en-GB" sz="1800" b="0" i="0" kern="1200" dirty="0">
                          <a:solidFill>
                            <a:schemeClr val="accent3"/>
                          </a:solidFill>
                          <a:effectLst/>
                          <a:latin typeface="+mn-lt"/>
                          <a:ea typeface="+mn-ea"/>
                          <a:cs typeface="+mn-cs"/>
                        </a:rPr>
                        <a:t> may-</a:t>
                      </a:r>
                      <a:r>
                        <a:rPr lang="en-GB" sz="1800" b="0" i="0" kern="1200" dirty="0" err="1">
                          <a:solidFill>
                            <a:schemeClr val="accent3"/>
                          </a:solidFill>
                          <a:effectLst/>
                          <a:latin typeface="+mn-lt"/>
                          <a:ea typeface="+mn-ea"/>
                          <a:cs typeface="+mn-cs"/>
                        </a:rPr>
                        <a:t>yafjuruk</a:t>
                      </a:r>
                      <a:r>
                        <a:rPr lang="en-GB" sz="1800" b="0" i="0" kern="1200" dirty="0">
                          <a:solidFill>
                            <a:schemeClr val="accent3"/>
                          </a:solidFill>
                          <a:effectLst/>
                          <a:latin typeface="+mn-lt"/>
                          <a:ea typeface="+mn-ea"/>
                          <a:cs typeface="+mn-cs"/>
                        </a:rPr>
                        <a:t>,</a:t>
                      </a:r>
                      <a:endParaRPr lang="en-GB" sz="1800" b="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i="0" kern="1200" dirty="0">
                          <a:solidFill>
                            <a:schemeClr val="accent3"/>
                          </a:solidFill>
                          <a:effectLst/>
                          <a:latin typeface="+mn-lt"/>
                          <a:ea typeface="+mn-ea"/>
                          <a:cs typeface="+mn-cs"/>
                        </a:rPr>
                        <a:t>and we are not ungrateful to You. We move away from and leave those who disobey You.</a:t>
                      </a:r>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90333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accent3"/>
                          </a:solidFill>
                          <a:effectLst/>
                          <a:latin typeface="+mn-lt"/>
                          <a:ea typeface="+mn-ea"/>
                          <a:cs typeface="+mn-cs"/>
                        </a:rPr>
                        <a:t>Allāhumma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iyyāka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naʿbudu</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laka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nuṣallī</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nasjud</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ilayka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nasʿā</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naḥfid</a:t>
                      </a:r>
                      <a:r>
                        <a:rPr lang="en-GB" sz="1800" b="0" i="0" kern="1200" dirty="0">
                          <a:solidFill>
                            <a:schemeClr val="accent3"/>
                          </a:solidFill>
                          <a:effectLst/>
                          <a:latin typeface="+mn-lt"/>
                          <a:ea typeface="+mn-ea"/>
                          <a:cs typeface="+mn-cs"/>
                        </a:rPr>
                        <a:t>,</a:t>
                      </a:r>
                      <a:endParaRPr lang="en-GB" sz="1800" b="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i="0" kern="1200" dirty="0">
                          <a:solidFill>
                            <a:schemeClr val="accent3"/>
                          </a:solidFill>
                          <a:effectLst/>
                          <a:latin typeface="+mn-lt"/>
                          <a:ea typeface="+mn-ea"/>
                          <a:cs typeface="+mn-cs"/>
                        </a:rPr>
                        <a:t>O Allah, You Alone we worship, to You Alone we pray and prostrate, to You Alone we strive and hasten.</a:t>
                      </a:r>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62901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700"/>
                    </a:p>
                  </a:txBody>
                  <a:tcPr marL="80377" marR="80377" marT="40188" marB="40188"/>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accent3"/>
                          </a:solidFill>
                          <a:effectLst/>
                          <a:latin typeface="+mn-lt"/>
                          <a:ea typeface="+mn-ea"/>
                          <a:cs typeface="+mn-cs"/>
                        </a:rPr>
                        <a:t>narjū</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raḥmatak</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nakhshā</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ʿadhābak</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inna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ʿadhābaka</a:t>
                      </a:r>
                      <a:r>
                        <a:rPr lang="en-GB" sz="1800" b="0" i="0" kern="1200" dirty="0">
                          <a:solidFill>
                            <a:schemeClr val="accent3"/>
                          </a:solidFill>
                          <a:effectLst/>
                          <a:latin typeface="+mn-lt"/>
                          <a:ea typeface="+mn-ea"/>
                          <a:cs typeface="+mn-cs"/>
                        </a:rPr>
                        <a:t>-l-</a:t>
                      </a:r>
                      <a:r>
                        <a:rPr lang="en-GB" sz="1800" b="0" i="0" kern="1200" dirty="0" err="1">
                          <a:solidFill>
                            <a:schemeClr val="accent3"/>
                          </a:solidFill>
                          <a:effectLst/>
                          <a:latin typeface="+mn-lt"/>
                          <a:ea typeface="+mn-ea"/>
                          <a:cs typeface="+mn-cs"/>
                        </a:rPr>
                        <a:t>jidda</a:t>
                      </a:r>
                      <a:r>
                        <a:rPr lang="en-GB" sz="1800" b="0" i="0" kern="1200" dirty="0">
                          <a:solidFill>
                            <a:schemeClr val="accent3"/>
                          </a:solidFill>
                          <a:effectLst/>
                          <a:latin typeface="+mn-lt"/>
                          <a:ea typeface="+mn-ea"/>
                          <a:cs typeface="+mn-cs"/>
                        </a:rPr>
                        <a:t> bi-l-</a:t>
                      </a:r>
                      <a:r>
                        <a:rPr lang="en-GB" sz="1800" b="0" i="0" kern="1200" dirty="0" err="1">
                          <a:solidFill>
                            <a:schemeClr val="accent3"/>
                          </a:solidFill>
                          <a:effectLst/>
                          <a:latin typeface="+mn-lt"/>
                          <a:ea typeface="+mn-ea"/>
                          <a:cs typeface="+mn-cs"/>
                        </a:rPr>
                        <a:t>kuffāri</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mulḥiq</a:t>
                      </a:r>
                      <a:r>
                        <a:rPr lang="en-GB" sz="1800" b="0" i="0" kern="1200" dirty="0">
                          <a:solidFill>
                            <a:schemeClr val="accent3"/>
                          </a:solidFill>
                          <a:effectLst/>
                          <a:latin typeface="+mn-lt"/>
                          <a:ea typeface="+mn-ea"/>
                          <a:cs typeface="+mn-cs"/>
                        </a:rPr>
                        <a:t>.</a:t>
                      </a:r>
                      <a:endParaRPr lang="en-GB" sz="1800" b="0" dirty="0">
                        <a:solidFill>
                          <a:schemeClr val="accent3"/>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b="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i="0" kern="1200" dirty="0">
                          <a:solidFill>
                            <a:schemeClr val="accent3"/>
                          </a:solidFill>
                          <a:effectLst/>
                          <a:latin typeface="+mn-lt"/>
                          <a:ea typeface="+mn-ea"/>
                          <a:cs typeface="+mn-cs"/>
                        </a:rPr>
                        <a:t>We hope for Your mercy and we fear Your punishment: Your severe punishment will surely be meted out to the disbelievers.</a:t>
                      </a:r>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85130235"/>
                  </a:ext>
                </a:extLst>
              </a:tr>
            </a:tbl>
          </a:graphicData>
        </a:graphic>
      </p:graphicFrame>
      <p:sp>
        <p:nvSpPr>
          <p:cNvPr id="9" name="Title 1">
            <a:extLst>
              <a:ext uri="{FF2B5EF4-FFF2-40B4-BE49-F238E27FC236}">
                <a16:creationId xmlns:a16="http://schemas.microsoft.com/office/drawing/2014/main" id="{09FB1A77-878E-21FF-2672-1B4146A6C423}"/>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6BF4B3F2-56F4-21F2-A387-CBFC76305811}"/>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dirty="0">
                <a:latin typeface="Baskerville Old Face (Headings)"/>
              </a:rPr>
              <a:t>Dua-e-</a:t>
            </a:r>
            <a:r>
              <a:rPr lang="en-US" dirty="0" err="1">
                <a:latin typeface="Baskerville Old Face (Headings)"/>
              </a:rPr>
              <a:t>Qunoot</a:t>
            </a:r>
            <a:endParaRPr lang="en-US" dirty="0">
              <a:latin typeface="Baskerville Old Face (Headings)"/>
            </a:endParaRPr>
          </a:p>
        </p:txBody>
      </p:sp>
      <p:pic>
        <p:nvPicPr>
          <p:cNvPr id="4" name="Picture 3">
            <a:extLst>
              <a:ext uri="{FF2B5EF4-FFF2-40B4-BE49-F238E27FC236}">
                <a16:creationId xmlns:a16="http://schemas.microsoft.com/office/drawing/2014/main" id="{372851B1-1059-95AA-1BE9-6A0C5D9A913C}"/>
              </a:ext>
            </a:extLst>
          </p:cNvPr>
          <p:cNvPicPr>
            <a:picLocks noChangeAspect="1"/>
          </p:cNvPicPr>
          <p:nvPr/>
        </p:nvPicPr>
        <p:blipFill>
          <a:blip r:embed="rId3"/>
          <a:srcRect r="1654"/>
          <a:stretch>
            <a:fillRect/>
          </a:stretch>
        </p:blipFill>
        <p:spPr>
          <a:xfrm>
            <a:off x="1483237" y="2554733"/>
            <a:ext cx="3683123" cy="2237731"/>
          </a:xfrm>
          <a:prstGeom prst="rect">
            <a:avLst/>
          </a:prstGeom>
        </p:spPr>
      </p:pic>
      <p:sp>
        <p:nvSpPr>
          <p:cNvPr id="6" name="TextBox 5">
            <a:extLst>
              <a:ext uri="{FF2B5EF4-FFF2-40B4-BE49-F238E27FC236}">
                <a16:creationId xmlns:a16="http://schemas.microsoft.com/office/drawing/2014/main" id="{3181EDDE-5B55-E2F8-8274-8A29BC6BF0FD}"/>
              </a:ext>
            </a:extLst>
          </p:cNvPr>
          <p:cNvSpPr txBox="1"/>
          <p:nvPr/>
        </p:nvSpPr>
        <p:spPr>
          <a:xfrm>
            <a:off x="11625943" y="6380703"/>
            <a:ext cx="426357" cy="369332"/>
          </a:xfrm>
          <a:prstGeom prst="rect">
            <a:avLst/>
          </a:prstGeom>
          <a:noFill/>
        </p:spPr>
        <p:txBody>
          <a:bodyPr wrap="square" rtlCol="0">
            <a:spAutoFit/>
          </a:bodyPr>
          <a:lstStyle/>
          <a:p>
            <a:r>
              <a:rPr lang="en-GB" dirty="0"/>
              <a:t>46</a:t>
            </a:r>
          </a:p>
        </p:txBody>
      </p:sp>
    </p:spTree>
    <p:extLst>
      <p:ext uri="{BB962C8B-B14F-4D97-AF65-F5344CB8AC3E}">
        <p14:creationId xmlns:p14="http://schemas.microsoft.com/office/powerpoint/2010/main" val="3046288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C10F04-8A5B-D1FC-DA98-E36C91D54C72}"/>
            </a:ext>
          </a:extLst>
        </p:cNvPr>
        <p:cNvGrpSpPr/>
        <p:nvPr/>
      </p:nvGrpSpPr>
      <p:grpSpPr>
        <a:xfrm>
          <a:off x="0" y="0"/>
          <a:ext cx="0" cy="0"/>
          <a:chOff x="0" y="0"/>
          <a:chExt cx="0" cy="0"/>
        </a:xfrm>
      </p:grpSpPr>
      <p:sp>
        <p:nvSpPr>
          <p:cNvPr id="6" name="Content Placeholder 4">
            <a:extLst>
              <a:ext uri="{FF2B5EF4-FFF2-40B4-BE49-F238E27FC236}">
                <a16:creationId xmlns:a16="http://schemas.microsoft.com/office/drawing/2014/main" id="{5CE320B4-558C-C4CA-B840-9BD5B3C718AD}"/>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6C281B5A-0B12-1675-6320-A49A5E3C715F}"/>
              </a:ext>
            </a:extLst>
          </p:cNvPr>
          <p:cNvGraphicFramePr>
            <a:graphicFrameLocks noGrp="1"/>
          </p:cNvGraphicFramePr>
          <p:nvPr>
            <p:extLst>
              <p:ext uri="{D42A27DB-BD31-4B8C-83A1-F6EECF244321}">
                <p14:modId xmlns:p14="http://schemas.microsoft.com/office/powerpoint/2010/main" val="3942036461"/>
              </p:ext>
            </p:extLst>
          </p:nvPr>
        </p:nvGraphicFramePr>
        <p:xfrm>
          <a:off x="1394779" y="950036"/>
          <a:ext cx="10684573" cy="5709637"/>
        </p:xfrm>
        <a:graphic>
          <a:graphicData uri="http://schemas.openxmlformats.org/drawingml/2006/table">
            <a:tbl>
              <a:tblPr firstRow="1" bandRow="1">
                <a:tableStyleId>{5C22544A-7EE6-4342-B048-85BDC9FD1C3A}</a:tableStyleId>
              </a:tblPr>
              <a:tblGrid>
                <a:gridCol w="3660122">
                  <a:extLst>
                    <a:ext uri="{9D8B030D-6E8A-4147-A177-3AD203B41FA5}">
                      <a16:colId xmlns:a16="http://schemas.microsoft.com/office/drawing/2014/main" val="2598802045"/>
                    </a:ext>
                  </a:extLst>
                </a:gridCol>
                <a:gridCol w="2951430">
                  <a:extLst>
                    <a:ext uri="{9D8B030D-6E8A-4147-A177-3AD203B41FA5}">
                      <a16:colId xmlns:a16="http://schemas.microsoft.com/office/drawing/2014/main" val="803654899"/>
                    </a:ext>
                  </a:extLst>
                </a:gridCol>
                <a:gridCol w="4073021">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863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650" b="0" i="0" kern="1200" dirty="0" err="1">
                          <a:solidFill>
                            <a:schemeClr val="accent3"/>
                          </a:solidFill>
                          <a:effectLst/>
                          <a:latin typeface="+mn-lt"/>
                          <a:ea typeface="+mn-ea"/>
                          <a:cs typeface="+mn-cs"/>
                        </a:rPr>
                        <a:t>Aʿūdhu</a:t>
                      </a:r>
                      <a:r>
                        <a:rPr lang="en-GB" sz="1650" b="0" i="0" kern="1200" dirty="0">
                          <a:solidFill>
                            <a:schemeClr val="accent3"/>
                          </a:solidFill>
                          <a:effectLst/>
                          <a:latin typeface="+mn-lt"/>
                          <a:ea typeface="+mn-ea"/>
                          <a:cs typeface="+mn-cs"/>
                        </a:rPr>
                        <a:t> bi-</a:t>
                      </a:r>
                      <a:r>
                        <a:rPr lang="en-GB" sz="1650" b="0" i="0" kern="1200" dirty="0" err="1">
                          <a:solidFill>
                            <a:schemeClr val="accent3"/>
                          </a:solidFill>
                          <a:effectLst/>
                          <a:latin typeface="+mn-lt"/>
                          <a:ea typeface="+mn-ea"/>
                          <a:cs typeface="+mn-cs"/>
                        </a:rPr>
                        <a:t>llāhi</a:t>
                      </a:r>
                      <a:r>
                        <a:rPr lang="en-GB" sz="1650" b="0" i="0" kern="1200" dirty="0">
                          <a:solidFill>
                            <a:schemeClr val="accent3"/>
                          </a:solidFill>
                          <a:effectLst/>
                          <a:latin typeface="+mn-lt"/>
                          <a:ea typeface="+mn-ea"/>
                          <a:cs typeface="+mn-cs"/>
                        </a:rPr>
                        <a:t> mina-</a:t>
                      </a:r>
                      <a:r>
                        <a:rPr lang="en-GB" sz="1650" b="0" i="0" kern="1200" dirty="0" err="1">
                          <a:solidFill>
                            <a:schemeClr val="accent3"/>
                          </a:solidFill>
                          <a:effectLst/>
                          <a:latin typeface="+mn-lt"/>
                          <a:ea typeface="+mn-ea"/>
                          <a:cs typeface="+mn-cs"/>
                        </a:rPr>
                        <a:t>sh</a:t>
                      </a:r>
                      <a:r>
                        <a:rPr lang="en-GB" sz="1650" b="0" i="0" kern="1200" dirty="0">
                          <a:solidFill>
                            <a:schemeClr val="accent3"/>
                          </a:solidFill>
                          <a:effectLst/>
                          <a:latin typeface="+mn-lt"/>
                          <a:ea typeface="+mn-ea"/>
                          <a:cs typeface="+mn-cs"/>
                        </a:rPr>
                        <a:t>-</a:t>
                      </a:r>
                      <a:r>
                        <a:rPr lang="en-GB" sz="1650" b="0" i="0" kern="1200" dirty="0" err="1">
                          <a:solidFill>
                            <a:schemeClr val="accent3"/>
                          </a:solidFill>
                          <a:effectLst/>
                          <a:latin typeface="+mn-lt"/>
                          <a:ea typeface="+mn-ea"/>
                          <a:cs typeface="+mn-cs"/>
                        </a:rPr>
                        <a:t>Shayṭāni</a:t>
                      </a:r>
                      <a:r>
                        <a:rPr lang="en-GB" sz="1650" b="0" i="0" kern="1200" dirty="0">
                          <a:solidFill>
                            <a:schemeClr val="accent3"/>
                          </a:solidFill>
                          <a:effectLst/>
                          <a:latin typeface="+mn-lt"/>
                          <a:ea typeface="+mn-ea"/>
                          <a:cs typeface="+mn-cs"/>
                        </a:rPr>
                        <a:t>-r-</a:t>
                      </a:r>
                      <a:r>
                        <a:rPr lang="en-GB" sz="1650" b="0" i="0" kern="1200" dirty="0" err="1">
                          <a:solidFill>
                            <a:schemeClr val="accent3"/>
                          </a:solidFill>
                          <a:effectLst/>
                          <a:latin typeface="+mn-lt"/>
                          <a:ea typeface="+mn-ea"/>
                          <a:cs typeface="+mn-cs"/>
                        </a:rPr>
                        <a:t>rajīm</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Allāhu</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lā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ilāha</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illā</a:t>
                      </a:r>
                      <a:r>
                        <a:rPr lang="en-GB" sz="1650" b="0" i="0" kern="1200" dirty="0">
                          <a:solidFill>
                            <a:schemeClr val="accent3"/>
                          </a:solidFill>
                          <a:effectLst/>
                          <a:latin typeface="+mn-lt"/>
                          <a:ea typeface="+mn-ea"/>
                          <a:cs typeface="+mn-cs"/>
                        </a:rPr>
                        <a:t> Huwa-l-</a:t>
                      </a:r>
                      <a:r>
                        <a:rPr lang="en-GB" sz="1650" b="0" i="0" kern="1200" dirty="0" err="1">
                          <a:solidFill>
                            <a:schemeClr val="accent3"/>
                          </a:solidFill>
                          <a:effectLst/>
                          <a:latin typeface="+mn-lt"/>
                          <a:ea typeface="+mn-ea"/>
                          <a:cs typeface="+mn-cs"/>
                        </a:rPr>
                        <a:t>Ḥayyu</a:t>
                      </a:r>
                      <a:r>
                        <a:rPr lang="en-GB" sz="1650" b="0" i="0" kern="1200" dirty="0">
                          <a:solidFill>
                            <a:schemeClr val="accent3"/>
                          </a:solidFill>
                          <a:effectLst/>
                          <a:latin typeface="+mn-lt"/>
                          <a:ea typeface="+mn-ea"/>
                          <a:cs typeface="+mn-cs"/>
                        </a:rPr>
                        <a:t>-l-</a:t>
                      </a:r>
                      <a:r>
                        <a:rPr lang="en-GB" sz="1650" b="0" i="0" kern="1200" dirty="0" err="1">
                          <a:solidFill>
                            <a:schemeClr val="accent3"/>
                          </a:solidFill>
                          <a:effectLst/>
                          <a:latin typeface="+mn-lt"/>
                          <a:ea typeface="+mn-ea"/>
                          <a:cs typeface="+mn-cs"/>
                        </a:rPr>
                        <a:t>Qayyūm</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lā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ta’khudhuhū</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sinatuw-wa</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lā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nawm</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lahū</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mā</a:t>
                      </a:r>
                      <a:r>
                        <a:rPr lang="en-GB" sz="1650" b="0" i="0" kern="1200" dirty="0">
                          <a:solidFill>
                            <a:schemeClr val="accent3"/>
                          </a:solidFill>
                          <a:effectLst/>
                          <a:latin typeface="+mn-lt"/>
                          <a:ea typeface="+mn-ea"/>
                          <a:cs typeface="+mn-cs"/>
                        </a:rPr>
                        <a:t> fi-s-</a:t>
                      </a:r>
                      <a:r>
                        <a:rPr lang="en-GB" sz="1650" b="0" i="0" kern="1200" dirty="0" err="1">
                          <a:solidFill>
                            <a:schemeClr val="accent3"/>
                          </a:solidFill>
                          <a:effectLst/>
                          <a:latin typeface="+mn-lt"/>
                          <a:ea typeface="+mn-ea"/>
                          <a:cs typeface="+mn-cs"/>
                        </a:rPr>
                        <a:t>samāwāti</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mā</a:t>
                      </a:r>
                      <a:r>
                        <a:rPr lang="en-GB" sz="1650" b="0" i="0" kern="1200" dirty="0">
                          <a:solidFill>
                            <a:schemeClr val="accent3"/>
                          </a:solidFill>
                          <a:effectLst/>
                          <a:latin typeface="+mn-lt"/>
                          <a:ea typeface="+mn-ea"/>
                          <a:cs typeface="+mn-cs"/>
                        </a:rPr>
                        <a:t> fi-l-</a:t>
                      </a:r>
                      <a:r>
                        <a:rPr lang="en-GB" sz="1650" b="0" i="0" kern="1200" dirty="0" err="1">
                          <a:solidFill>
                            <a:schemeClr val="accent3"/>
                          </a:solidFill>
                          <a:effectLst/>
                          <a:latin typeface="+mn-lt"/>
                          <a:ea typeface="+mn-ea"/>
                          <a:cs typeface="+mn-cs"/>
                        </a:rPr>
                        <a:t>arḍ</a:t>
                      </a:r>
                      <a:r>
                        <a:rPr lang="en-GB" sz="1650" b="0" i="0" kern="1200" dirty="0">
                          <a:solidFill>
                            <a:schemeClr val="accent3"/>
                          </a:solidFill>
                          <a:effectLst/>
                          <a:latin typeface="+mn-lt"/>
                          <a:ea typeface="+mn-ea"/>
                          <a:cs typeface="+mn-cs"/>
                        </a:rPr>
                        <a:t>, man </a:t>
                      </a:r>
                      <a:r>
                        <a:rPr lang="en-GB" sz="1650" b="0" i="0" kern="1200" dirty="0" err="1">
                          <a:solidFill>
                            <a:schemeClr val="accent3"/>
                          </a:solidFill>
                          <a:effectLst/>
                          <a:latin typeface="+mn-lt"/>
                          <a:ea typeface="+mn-ea"/>
                          <a:cs typeface="+mn-cs"/>
                        </a:rPr>
                        <a:t>dhā’lladhī</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yashfaʿu</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ʿindahū</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illā</a:t>
                      </a:r>
                      <a:r>
                        <a:rPr lang="en-GB" sz="1650" b="0" i="0" kern="1200" dirty="0">
                          <a:solidFill>
                            <a:schemeClr val="accent3"/>
                          </a:solidFill>
                          <a:effectLst/>
                          <a:latin typeface="+mn-lt"/>
                          <a:ea typeface="+mn-ea"/>
                          <a:cs typeface="+mn-cs"/>
                        </a:rPr>
                        <a:t> bi-</a:t>
                      </a:r>
                      <a:r>
                        <a:rPr lang="en-GB" sz="1650" b="0" i="0" kern="1200" dirty="0" err="1">
                          <a:solidFill>
                            <a:schemeClr val="accent3"/>
                          </a:solidFill>
                          <a:effectLst/>
                          <a:latin typeface="+mn-lt"/>
                          <a:ea typeface="+mn-ea"/>
                          <a:cs typeface="+mn-cs"/>
                        </a:rPr>
                        <a:t>idhnih</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yaʿlamu</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mā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bayna</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aydīhim</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mā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khalfahum</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lā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yuḥīṭūna</a:t>
                      </a:r>
                      <a:r>
                        <a:rPr lang="en-GB" sz="1650" b="0" i="0" kern="1200" dirty="0">
                          <a:solidFill>
                            <a:schemeClr val="accent3"/>
                          </a:solidFill>
                          <a:effectLst/>
                          <a:latin typeface="+mn-lt"/>
                          <a:ea typeface="+mn-ea"/>
                          <a:cs typeface="+mn-cs"/>
                        </a:rPr>
                        <a:t> bi-</a:t>
                      </a:r>
                      <a:r>
                        <a:rPr lang="en-GB" sz="1650" b="0" i="0" kern="1200" dirty="0" err="1">
                          <a:solidFill>
                            <a:schemeClr val="accent3"/>
                          </a:solidFill>
                          <a:effectLst/>
                          <a:latin typeface="+mn-lt"/>
                          <a:ea typeface="+mn-ea"/>
                          <a:cs typeface="+mn-cs"/>
                        </a:rPr>
                        <a:t>shay’im</a:t>
                      </a:r>
                      <a:r>
                        <a:rPr lang="en-GB" sz="1650" b="0" i="0" kern="1200" dirty="0">
                          <a:solidFill>
                            <a:schemeClr val="accent3"/>
                          </a:solidFill>
                          <a:effectLst/>
                          <a:latin typeface="+mn-lt"/>
                          <a:ea typeface="+mn-ea"/>
                          <a:cs typeface="+mn-cs"/>
                        </a:rPr>
                        <a:t>-min </a:t>
                      </a:r>
                      <a:r>
                        <a:rPr lang="en-GB" sz="1650" b="0" i="0" kern="1200" dirty="0" err="1">
                          <a:solidFill>
                            <a:schemeClr val="accent3"/>
                          </a:solidFill>
                          <a:effectLst/>
                          <a:latin typeface="+mn-lt"/>
                          <a:ea typeface="+mn-ea"/>
                          <a:cs typeface="+mn-cs"/>
                        </a:rPr>
                        <a:t>ʿilmihī</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illā</a:t>
                      </a:r>
                      <a:r>
                        <a:rPr lang="en-GB" sz="1650" b="0" i="0" kern="1200" dirty="0">
                          <a:solidFill>
                            <a:schemeClr val="accent3"/>
                          </a:solidFill>
                          <a:effectLst/>
                          <a:latin typeface="+mn-lt"/>
                          <a:ea typeface="+mn-ea"/>
                          <a:cs typeface="+mn-cs"/>
                        </a:rPr>
                        <a:t> bi-</a:t>
                      </a:r>
                      <a:r>
                        <a:rPr lang="en-GB" sz="1650" b="0" i="0" kern="1200" dirty="0" err="1">
                          <a:solidFill>
                            <a:schemeClr val="accent3"/>
                          </a:solidFill>
                          <a:effectLst/>
                          <a:latin typeface="+mn-lt"/>
                          <a:ea typeface="+mn-ea"/>
                          <a:cs typeface="+mn-cs"/>
                        </a:rPr>
                        <a:t>mā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shā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wasiʿa</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kursiyyuhu</a:t>
                      </a:r>
                      <a:r>
                        <a:rPr lang="en-GB" sz="1650" b="0" i="0" kern="1200" dirty="0">
                          <a:solidFill>
                            <a:schemeClr val="accent3"/>
                          </a:solidFill>
                          <a:effectLst/>
                          <a:latin typeface="+mn-lt"/>
                          <a:ea typeface="+mn-ea"/>
                          <a:cs typeface="+mn-cs"/>
                        </a:rPr>
                        <a:t>-s-</a:t>
                      </a:r>
                      <a:r>
                        <a:rPr lang="en-GB" sz="1650" b="0" i="0" kern="1200" dirty="0" err="1">
                          <a:solidFill>
                            <a:schemeClr val="accent3"/>
                          </a:solidFill>
                          <a:effectLst/>
                          <a:latin typeface="+mn-lt"/>
                          <a:ea typeface="+mn-ea"/>
                          <a:cs typeface="+mn-cs"/>
                        </a:rPr>
                        <a:t>samāwāti</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-l-</a:t>
                      </a:r>
                      <a:r>
                        <a:rPr lang="en-GB" sz="1650" b="0" i="0" kern="1200" dirty="0" err="1">
                          <a:solidFill>
                            <a:schemeClr val="accent3"/>
                          </a:solidFill>
                          <a:effectLst/>
                          <a:latin typeface="+mn-lt"/>
                          <a:ea typeface="+mn-ea"/>
                          <a:cs typeface="+mn-cs"/>
                        </a:rPr>
                        <a:t>arḍ</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lā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ya’ūduhū</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ḥifẓuhumā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Huwa-l-</a:t>
                      </a:r>
                      <a:r>
                        <a:rPr lang="en-GB" sz="1650" b="0" i="0" kern="1200" dirty="0" err="1">
                          <a:solidFill>
                            <a:schemeClr val="accent3"/>
                          </a:solidFill>
                          <a:effectLst/>
                          <a:latin typeface="+mn-lt"/>
                          <a:ea typeface="+mn-ea"/>
                          <a:cs typeface="+mn-cs"/>
                        </a:rPr>
                        <a:t>ʿAlliyu</a:t>
                      </a:r>
                      <a:r>
                        <a:rPr lang="en-GB" sz="1650" b="0" i="0" kern="1200" dirty="0">
                          <a:solidFill>
                            <a:schemeClr val="accent3"/>
                          </a:solidFill>
                          <a:effectLst/>
                          <a:latin typeface="+mn-lt"/>
                          <a:ea typeface="+mn-ea"/>
                          <a:cs typeface="+mn-cs"/>
                        </a:rPr>
                        <a:t>-l-</a:t>
                      </a:r>
                      <a:r>
                        <a:rPr lang="en-GB" sz="1650" b="0" i="0" kern="1200" dirty="0" err="1">
                          <a:solidFill>
                            <a:schemeClr val="accent3"/>
                          </a:solidFill>
                          <a:effectLst/>
                          <a:latin typeface="+mn-lt"/>
                          <a:ea typeface="+mn-ea"/>
                          <a:cs typeface="+mn-cs"/>
                        </a:rPr>
                        <a:t>ʿAẓīm</a:t>
                      </a:r>
                      <a:r>
                        <a:rPr lang="en-GB" sz="1650" b="0" i="0" kern="1200" dirty="0">
                          <a:solidFill>
                            <a:schemeClr val="accent3"/>
                          </a:solidFill>
                          <a:effectLst/>
                          <a:latin typeface="+mn-lt"/>
                          <a:ea typeface="+mn-ea"/>
                          <a:cs typeface="+mn-cs"/>
                        </a:rPr>
                        <a:t>.</a:t>
                      </a:r>
                      <a:endParaRPr lang="en-GB" sz="165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650" b="0" i="0" kern="1200" dirty="0">
                          <a:solidFill>
                            <a:schemeClr val="accent3"/>
                          </a:solidFill>
                          <a:effectLst/>
                          <a:latin typeface="+mn-lt"/>
                          <a:ea typeface="+mn-ea"/>
                          <a:cs typeface="+mn-cs"/>
                        </a:rPr>
                        <a:t>I seek the protection of Allah from the accursed </a:t>
                      </a:r>
                      <a:r>
                        <a:rPr lang="en-GB" sz="1650" b="0" i="0" kern="1200" dirty="0" err="1">
                          <a:solidFill>
                            <a:schemeClr val="accent3"/>
                          </a:solidFill>
                          <a:effectLst/>
                          <a:latin typeface="+mn-lt"/>
                          <a:ea typeface="+mn-ea"/>
                          <a:cs typeface="+mn-cs"/>
                        </a:rPr>
                        <a:t>Shayṭān</a:t>
                      </a:r>
                      <a:r>
                        <a:rPr lang="en-GB" sz="1650" b="0" i="0" kern="1200" dirty="0">
                          <a:solidFill>
                            <a:schemeClr val="accent3"/>
                          </a:solidFill>
                          <a:effectLst/>
                          <a:latin typeface="+mn-lt"/>
                          <a:ea typeface="+mn-ea"/>
                          <a:cs typeface="+mn-cs"/>
                        </a:rPr>
                        <a:t>. Allah, there is no god worthy of worship but He, the Ever Living, The Sustainer of all. Neither drowsiness overtakes Him nor sleep. To Him Alone belongs whatever is in the heavens and whatever is on the earth. Who is it that can intercede with Him except with His permission? He knows what is before them and what will be after them, and they encompass not a thing of His knowledge except for what He wills. His </a:t>
                      </a:r>
                      <a:r>
                        <a:rPr lang="en-GB" sz="1650" b="0" i="0" kern="1200" dirty="0" err="1">
                          <a:solidFill>
                            <a:schemeClr val="accent3"/>
                          </a:solidFill>
                          <a:effectLst/>
                          <a:latin typeface="+mn-lt"/>
                          <a:ea typeface="+mn-ea"/>
                          <a:cs typeface="+mn-cs"/>
                        </a:rPr>
                        <a:t>Kursī</a:t>
                      </a:r>
                      <a:r>
                        <a:rPr lang="en-GB" sz="1650" b="0" i="0" kern="1200" dirty="0">
                          <a:solidFill>
                            <a:schemeClr val="accent3"/>
                          </a:solidFill>
                          <a:effectLst/>
                          <a:latin typeface="+mn-lt"/>
                          <a:ea typeface="+mn-ea"/>
                          <a:cs typeface="+mn-cs"/>
                        </a:rPr>
                        <a:t> extends over the heavens and the earth, and their preservation does not tire Him. And He is the Most High, the Magnificent. (2:255)</a:t>
                      </a:r>
                      <a:endParaRPr lang="en-GB" sz="165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bl>
          </a:graphicData>
        </a:graphic>
      </p:graphicFrame>
      <p:sp>
        <p:nvSpPr>
          <p:cNvPr id="8" name="Title 1">
            <a:extLst>
              <a:ext uri="{FF2B5EF4-FFF2-40B4-BE49-F238E27FC236}">
                <a16:creationId xmlns:a16="http://schemas.microsoft.com/office/drawing/2014/main" id="{5892EBD8-2FFC-656F-4BB5-DCBE8F2CD18F}"/>
              </a:ext>
            </a:extLst>
          </p:cNvPr>
          <p:cNvSpPr txBox="1">
            <a:spLocks/>
          </p:cNvSpPr>
          <p:nvPr/>
        </p:nvSpPr>
        <p:spPr>
          <a:xfrm>
            <a:off x="1394779" y="-117664"/>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dirty="0" err="1">
                <a:latin typeface="Baskerville Old Face (Headings)"/>
              </a:rPr>
              <a:t>Aayatul</a:t>
            </a:r>
            <a:r>
              <a:rPr lang="en-US" dirty="0">
                <a:latin typeface="Baskerville Old Face (Headings)"/>
              </a:rPr>
              <a:t> </a:t>
            </a:r>
            <a:r>
              <a:rPr lang="en-US" dirty="0" err="1">
                <a:latin typeface="Baskerville Old Face (Headings)"/>
              </a:rPr>
              <a:t>kursee</a:t>
            </a:r>
            <a:endParaRPr lang="en-US" dirty="0">
              <a:latin typeface="Baskerville Old Face (Headings)"/>
            </a:endParaRPr>
          </a:p>
        </p:txBody>
      </p:sp>
      <p:grpSp>
        <p:nvGrpSpPr>
          <p:cNvPr id="27" name="Group 26">
            <a:extLst>
              <a:ext uri="{FF2B5EF4-FFF2-40B4-BE49-F238E27FC236}">
                <a16:creationId xmlns:a16="http://schemas.microsoft.com/office/drawing/2014/main" id="{B8CE88D6-AC29-0FF7-E99E-EA35498D102A}"/>
              </a:ext>
            </a:extLst>
          </p:cNvPr>
          <p:cNvGrpSpPr/>
          <p:nvPr/>
        </p:nvGrpSpPr>
        <p:grpSpPr>
          <a:xfrm>
            <a:off x="1409893" y="1647839"/>
            <a:ext cx="3573317" cy="4260125"/>
            <a:chOff x="1802702" y="1005858"/>
            <a:chExt cx="4992860" cy="5952511"/>
          </a:xfrm>
        </p:grpSpPr>
        <p:pic>
          <p:nvPicPr>
            <p:cNvPr id="3" name="Picture 2">
              <a:extLst>
                <a:ext uri="{FF2B5EF4-FFF2-40B4-BE49-F238E27FC236}">
                  <a16:creationId xmlns:a16="http://schemas.microsoft.com/office/drawing/2014/main" id="{E219DAB7-4923-0358-27DF-325C0E841740}"/>
                </a:ext>
              </a:extLst>
            </p:cNvPr>
            <p:cNvPicPr>
              <a:picLocks noChangeAspect="1"/>
            </p:cNvPicPr>
            <p:nvPr/>
          </p:nvPicPr>
          <p:blipFill>
            <a:blip r:embed="rId3"/>
            <a:srcRect l="58663" t="6161" r="3287" b="73284"/>
            <a:stretch/>
          </p:blipFill>
          <p:spPr>
            <a:xfrm>
              <a:off x="2962274" y="1005858"/>
              <a:ext cx="3831527" cy="701909"/>
            </a:xfrm>
            <a:prstGeom prst="rect">
              <a:avLst/>
            </a:prstGeom>
          </p:spPr>
        </p:pic>
        <p:pic>
          <p:nvPicPr>
            <p:cNvPr id="4" name="Picture 3">
              <a:extLst>
                <a:ext uri="{FF2B5EF4-FFF2-40B4-BE49-F238E27FC236}">
                  <a16:creationId xmlns:a16="http://schemas.microsoft.com/office/drawing/2014/main" id="{BA47EC4A-2264-84C5-64C9-5042471EDA66}"/>
                </a:ext>
              </a:extLst>
            </p:cNvPr>
            <p:cNvPicPr>
              <a:picLocks noChangeAspect="1"/>
            </p:cNvPicPr>
            <p:nvPr/>
          </p:nvPicPr>
          <p:blipFill>
            <a:blip r:embed="rId3"/>
            <a:srcRect l="22499" t="6161" r="41651" b="73284"/>
            <a:stretch/>
          </p:blipFill>
          <p:spPr>
            <a:xfrm>
              <a:off x="3135648" y="1607869"/>
              <a:ext cx="3609975" cy="701911"/>
            </a:xfrm>
            <a:prstGeom prst="rect">
              <a:avLst/>
            </a:prstGeom>
          </p:spPr>
        </p:pic>
        <p:pic>
          <p:nvPicPr>
            <p:cNvPr id="10" name="Picture 9">
              <a:extLst>
                <a:ext uri="{FF2B5EF4-FFF2-40B4-BE49-F238E27FC236}">
                  <a16:creationId xmlns:a16="http://schemas.microsoft.com/office/drawing/2014/main" id="{43624CDE-B3AC-B28B-0401-1A28452519B7}"/>
                </a:ext>
              </a:extLst>
            </p:cNvPr>
            <p:cNvPicPr>
              <a:picLocks noChangeAspect="1"/>
            </p:cNvPicPr>
            <p:nvPr/>
          </p:nvPicPr>
          <p:blipFill>
            <a:blip r:embed="rId3"/>
            <a:srcRect l="8742" t="28021" r="50679" b="52174"/>
            <a:stretch/>
          </p:blipFill>
          <p:spPr>
            <a:xfrm>
              <a:off x="2709338" y="3583788"/>
              <a:ext cx="4086224" cy="676276"/>
            </a:xfrm>
            <a:prstGeom prst="rect">
              <a:avLst/>
            </a:prstGeom>
          </p:spPr>
        </p:pic>
        <p:pic>
          <p:nvPicPr>
            <p:cNvPr id="12" name="Picture 11">
              <a:extLst>
                <a:ext uri="{FF2B5EF4-FFF2-40B4-BE49-F238E27FC236}">
                  <a16:creationId xmlns:a16="http://schemas.microsoft.com/office/drawing/2014/main" id="{541B06D2-62DE-16A2-626A-CE15585D9FB0}"/>
                </a:ext>
              </a:extLst>
            </p:cNvPr>
            <p:cNvPicPr>
              <a:picLocks noChangeAspect="1"/>
            </p:cNvPicPr>
            <p:nvPr/>
          </p:nvPicPr>
          <p:blipFill>
            <a:blip r:embed="rId4"/>
            <a:srcRect b="9360"/>
            <a:stretch/>
          </p:blipFill>
          <p:spPr>
            <a:xfrm>
              <a:off x="4046515" y="2238541"/>
              <a:ext cx="2721678" cy="663308"/>
            </a:xfrm>
            <a:prstGeom prst="rect">
              <a:avLst/>
            </a:prstGeom>
          </p:spPr>
        </p:pic>
        <p:pic>
          <p:nvPicPr>
            <p:cNvPr id="13" name="Picture 12">
              <a:extLst>
                <a:ext uri="{FF2B5EF4-FFF2-40B4-BE49-F238E27FC236}">
                  <a16:creationId xmlns:a16="http://schemas.microsoft.com/office/drawing/2014/main" id="{8205072B-40D3-8C8C-6219-38F597479984}"/>
                </a:ext>
              </a:extLst>
            </p:cNvPr>
            <p:cNvPicPr>
              <a:picLocks noChangeAspect="1"/>
            </p:cNvPicPr>
            <p:nvPr/>
          </p:nvPicPr>
          <p:blipFill>
            <a:blip r:embed="rId3"/>
            <a:srcRect l="49079" t="27099" r="10531" b="52538"/>
            <a:stretch/>
          </p:blipFill>
          <p:spPr>
            <a:xfrm>
              <a:off x="2709338" y="2815051"/>
              <a:ext cx="4067174" cy="695325"/>
            </a:xfrm>
            <a:prstGeom prst="rect">
              <a:avLst/>
            </a:prstGeom>
          </p:spPr>
        </p:pic>
        <p:pic>
          <p:nvPicPr>
            <p:cNvPr id="17" name="Picture 16">
              <a:extLst>
                <a:ext uri="{FF2B5EF4-FFF2-40B4-BE49-F238E27FC236}">
                  <a16:creationId xmlns:a16="http://schemas.microsoft.com/office/drawing/2014/main" id="{2D5E36DA-D244-6E81-6F0F-4B338372E507}"/>
                </a:ext>
              </a:extLst>
            </p:cNvPr>
            <p:cNvPicPr>
              <a:picLocks noChangeAspect="1"/>
            </p:cNvPicPr>
            <p:nvPr/>
          </p:nvPicPr>
          <p:blipFill>
            <a:blip r:embed="rId5"/>
            <a:srcRect l="56303" t="9211" b="8510"/>
            <a:stretch/>
          </p:blipFill>
          <p:spPr>
            <a:xfrm>
              <a:off x="2898076" y="4304806"/>
              <a:ext cx="3895725" cy="619125"/>
            </a:xfrm>
            <a:prstGeom prst="rect">
              <a:avLst/>
            </a:prstGeom>
          </p:spPr>
        </p:pic>
        <p:pic>
          <p:nvPicPr>
            <p:cNvPr id="19" name="Picture 18">
              <a:extLst>
                <a:ext uri="{FF2B5EF4-FFF2-40B4-BE49-F238E27FC236}">
                  <a16:creationId xmlns:a16="http://schemas.microsoft.com/office/drawing/2014/main" id="{354682ED-5892-1948-1739-7B88F6E56DFB}"/>
                </a:ext>
              </a:extLst>
            </p:cNvPr>
            <p:cNvPicPr>
              <a:picLocks noChangeAspect="1"/>
            </p:cNvPicPr>
            <p:nvPr/>
          </p:nvPicPr>
          <p:blipFill>
            <a:blip r:embed="rId5"/>
            <a:srcRect t="9024" r="44017" b="12722"/>
            <a:stretch/>
          </p:blipFill>
          <p:spPr>
            <a:xfrm>
              <a:off x="1802702" y="4921623"/>
              <a:ext cx="4991099" cy="588846"/>
            </a:xfrm>
            <a:prstGeom prst="rect">
              <a:avLst/>
            </a:prstGeom>
          </p:spPr>
        </p:pic>
        <p:pic>
          <p:nvPicPr>
            <p:cNvPr id="22" name="Picture 21">
              <a:extLst>
                <a:ext uri="{FF2B5EF4-FFF2-40B4-BE49-F238E27FC236}">
                  <a16:creationId xmlns:a16="http://schemas.microsoft.com/office/drawing/2014/main" id="{6159EB0F-DFF5-EC46-9EF2-2103F53CEA51}"/>
                </a:ext>
              </a:extLst>
            </p:cNvPr>
            <p:cNvPicPr>
              <a:picLocks noChangeAspect="1"/>
            </p:cNvPicPr>
            <p:nvPr/>
          </p:nvPicPr>
          <p:blipFill>
            <a:blip r:embed="rId6"/>
            <a:srcRect t="11927"/>
            <a:stretch/>
          </p:blipFill>
          <p:spPr>
            <a:xfrm>
              <a:off x="3213842" y="5630550"/>
              <a:ext cx="3579960" cy="663308"/>
            </a:xfrm>
            <a:prstGeom prst="rect">
              <a:avLst/>
            </a:prstGeom>
          </p:spPr>
        </p:pic>
        <p:pic>
          <p:nvPicPr>
            <p:cNvPr id="26" name="Picture 25">
              <a:extLst>
                <a:ext uri="{FF2B5EF4-FFF2-40B4-BE49-F238E27FC236}">
                  <a16:creationId xmlns:a16="http://schemas.microsoft.com/office/drawing/2014/main" id="{2023222F-D535-D059-6865-F6CF1E98E7A9}"/>
                </a:ext>
              </a:extLst>
            </p:cNvPr>
            <p:cNvPicPr>
              <a:picLocks noChangeAspect="1"/>
            </p:cNvPicPr>
            <p:nvPr/>
          </p:nvPicPr>
          <p:blipFill>
            <a:blip r:embed="rId7"/>
            <a:stretch>
              <a:fillRect/>
            </a:stretch>
          </p:blipFill>
          <p:spPr>
            <a:xfrm>
              <a:off x="2214038" y="6301144"/>
              <a:ext cx="4562474" cy="657225"/>
            </a:xfrm>
            <a:prstGeom prst="rect">
              <a:avLst/>
            </a:prstGeom>
          </p:spPr>
        </p:pic>
      </p:grpSp>
      <p:sp>
        <p:nvSpPr>
          <p:cNvPr id="9" name="TextBox 8">
            <a:extLst>
              <a:ext uri="{FF2B5EF4-FFF2-40B4-BE49-F238E27FC236}">
                <a16:creationId xmlns:a16="http://schemas.microsoft.com/office/drawing/2014/main" id="{9EBACA44-D7E6-E31C-62EF-264D5C8EB218}"/>
              </a:ext>
            </a:extLst>
          </p:cNvPr>
          <p:cNvSpPr txBox="1"/>
          <p:nvPr/>
        </p:nvSpPr>
        <p:spPr>
          <a:xfrm>
            <a:off x="11866173" y="6591093"/>
            <a:ext cx="426357" cy="369332"/>
          </a:xfrm>
          <a:prstGeom prst="rect">
            <a:avLst/>
          </a:prstGeom>
          <a:noFill/>
        </p:spPr>
        <p:txBody>
          <a:bodyPr wrap="square" rtlCol="0">
            <a:spAutoFit/>
          </a:bodyPr>
          <a:lstStyle/>
          <a:p>
            <a:r>
              <a:rPr lang="en-GB" dirty="0"/>
              <a:t>47</a:t>
            </a:r>
          </a:p>
        </p:txBody>
      </p:sp>
    </p:spTree>
    <p:extLst>
      <p:ext uri="{BB962C8B-B14F-4D97-AF65-F5344CB8AC3E}">
        <p14:creationId xmlns:p14="http://schemas.microsoft.com/office/powerpoint/2010/main" val="4027432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A6DA8-6DFE-04E4-5123-D59A1DC1E0B4}"/>
            </a:ext>
          </a:extLst>
        </p:cNvPr>
        <p:cNvGrpSpPr/>
        <p:nvPr/>
      </p:nvGrpSpPr>
      <p:grpSpPr>
        <a:xfrm>
          <a:off x="0" y="0"/>
          <a:ext cx="0" cy="0"/>
          <a:chOff x="0" y="0"/>
          <a:chExt cx="0" cy="0"/>
        </a:xfrm>
      </p:grpSpPr>
      <p:sp>
        <p:nvSpPr>
          <p:cNvPr id="6" name="Content Placeholder 4">
            <a:extLst>
              <a:ext uri="{FF2B5EF4-FFF2-40B4-BE49-F238E27FC236}">
                <a16:creationId xmlns:a16="http://schemas.microsoft.com/office/drawing/2014/main" id="{26527DD2-B4A2-C867-B00F-0FDE61FE2E1B}"/>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0E117B2B-BF02-8DF7-B5B0-6C8C3B4A885A}"/>
              </a:ext>
            </a:extLst>
          </p:cNvPr>
          <p:cNvGraphicFramePr>
            <a:graphicFrameLocks noGrp="1"/>
          </p:cNvGraphicFramePr>
          <p:nvPr>
            <p:extLst>
              <p:ext uri="{D42A27DB-BD31-4B8C-83A1-F6EECF244321}">
                <p14:modId xmlns:p14="http://schemas.microsoft.com/office/powerpoint/2010/main" val="2625325377"/>
              </p:ext>
            </p:extLst>
          </p:nvPr>
        </p:nvGraphicFramePr>
        <p:xfrm>
          <a:off x="1421702" y="1249267"/>
          <a:ext cx="10515600" cy="4999057"/>
        </p:xfrm>
        <a:graphic>
          <a:graphicData uri="http://schemas.openxmlformats.org/drawingml/2006/table">
            <a:tbl>
              <a:tblPr firstRow="1" bandRow="1">
                <a:tableStyleId>{5C22544A-7EE6-4342-B048-85BDC9FD1C3A}</a:tableStyleId>
              </a:tblPr>
              <a:tblGrid>
                <a:gridCol w="3196018">
                  <a:extLst>
                    <a:ext uri="{9D8B030D-6E8A-4147-A177-3AD203B41FA5}">
                      <a16:colId xmlns:a16="http://schemas.microsoft.com/office/drawing/2014/main" val="2598802045"/>
                    </a:ext>
                  </a:extLst>
                </a:gridCol>
                <a:gridCol w="3483864">
                  <a:extLst>
                    <a:ext uri="{9D8B030D-6E8A-4147-A177-3AD203B41FA5}">
                      <a16:colId xmlns:a16="http://schemas.microsoft.com/office/drawing/2014/main" val="803654899"/>
                    </a:ext>
                  </a:extLst>
                </a:gridCol>
                <a:gridCol w="3835718">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863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650" b="0" i="0" kern="1200" dirty="0">
                          <a:solidFill>
                            <a:schemeClr val="accent3"/>
                          </a:solidFill>
                          <a:effectLst/>
                          <a:latin typeface="+mn-lt"/>
                          <a:ea typeface="+mn-ea"/>
                          <a:cs typeface="+mn-cs"/>
                        </a:rPr>
                        <a:t>Bismi-</a:t>
                      </a:r>
                      <a:r>
                        <a:rPr lang="en-GB" sz="1650" b="0" i="0" kern="1200" dirty="0" err="1">
                          <a:solidFill>
                            <a:schemeClr val="accent3"/>
                          </a:solidFill>
                          <a:effectLst/>
                          <a:latin typeface="+mn-lt"/>
                          <a:ea typeface="+mn-ea"/>
                          <a:cs typeface="+mn-cs"/>
                        </a:rPr>
                        <a:t>llāhi</a:t>
                      </a:r>
                      <a:r>
                        <a:rPr lang="en-GB" sz="1650" b="0" i="0" kern="1200" dirty="0">
                          <a:solidFill>
                            <a:schemeClr val="accent3"/>
                          </a:solidFill>
                          <a:effectLst/>
                          <a:latin typeface="+mn-lt"/>
                          <a:ea typeface="+mn-ea"/>
                          <a:cs typeface="+mn-cs"/>
                        </a:rPr>
                        <a:t>-r-</a:t>
                      </a:r>
                      <a:r>
                        <a:rPr lang="en-GB" sz="1650" b="0" i="0" kern="1200" dirty="0" err="1">
                          <a:solidFill>
                            <a:schemeClr val="accent3"/>
                          </a:solidFill>
                          <a:effectLst/>
                          <a:latin typeface="+mn-lt"/>
                          <a:ea typeface="+mn-ea"/>
                          <a:cs typeface="+mn-cs"/>
                        </a:rPr>
                        <a:t>Raḥmāni</a:t>
                      </a:r>
                      <a:r>
                        <a:rPr lang="en-GB" sz="1650" b="0" i="0" kern="1200" dirty="0">
                          <a:solidFill>
                            <a:schemeClr val="accent3"/>
                          </a:solidFill>
                          <a:effectLst/>
                          <a:latin typeface="+mn-lt"/>
                          <a:ea typeface="+mn-ea"/>
                          <a:cs typeface="+mn-cs"/>
                        </a:rPr>
                        <a:t>-r-</a:t>
                      </a:r>
                      <a:r>
                        <a:rPr lang="en-GB" sz="1650" b="0" i="0" kern="1200" dirty="0" err="1">
                          <a:solidFill>
                            <a:schemeClr val="accent3"/>
                          </a:solidFill>
                          <a:effectLst/>
                          <a:latin typeface="+mn-lt"/>
                          <a:ea typeface="+mn-ea"/>
                          <a:cs typeface="+mn-cs"/>
                        </a:rPr>
                        <a:t>Raḥīm</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Qul</a:t>
                      </a:r>
                      <a:r>
                        <a:rPr lang="en-GB" sz="1650" b="0" i="0" kern="1200" dirty="0">
                          <a:solidFill>
                            <a:schemeClr val="accent3"/>
                          </a:solidFill>
                          <a:effectLst/>
                          <a:latin typeface="+mn-lt"/>
                          <a:ea typeface="+mn-ea"/>
                          <a:cs typeface="+mn-cs"/>
                        </a:rPr>
                        <a:t> Huwa-</a:t>
                      </a:r>
                      <a:r>
                        <a:rPr lang="en-GB" sz="1650" b="0" i="0" kern="1200" dirty="0" err="1">
                          <a:solidFill>
                            <a:schemeClr val="accent3"/>
                          </a:solidFill>
                          <a:effectLst/>
                          <a:latin typeface="+mn-lt"/>
                          <a:ea typeface="+mn-ea"/>
                          <a:cs typeface="+mn-cs"/>
                        </a:rPr>
                        <a:t>llāhu</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Aḥad</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Allāhu</a:t>
                      </a:r>
                      <a:r>
                        <a:rPr lang="en-GB" sz="1650" b="0" i="0" kern="1200" dirty="0">
                          <a:solidFill>
                            <a:schemeClr val="accent3"/>
                          </a:solidFill>
                          <a:effectLst/>
                          <a:latin typeface="+mn-lt"/>
                          <a:ea typeface="+mn-ea"/>
                          <a:cs typeface="+mn-cs"/>
                        </a:rPr>
                        <a:t>-ṣ-</a:t>
                      </a:r>
                      <a:r>
                        <a:rPr lang="en-GB" sz="1650" b="0" i="0" kern="1200" dirty="0" err="1">
                          <a:solidFill>
                            <a:schemeClr val="accent3"/>
                          </a:solidFill>
                          <a:effectLst/>
                          <a:latin typeface="+mn-lt"/>
                          <a:ea typeface="+mn-ea"/>
                          <a:cs typeface="+mn-cs"/>
                        </a:rPr>
                        <a:t>Ṣamad</a:t>
                      </a:r>
                      <a:r>
                        <a:rPr lang="en-GB" sz="1650" b="0" i="0" kern="1200" dirty="0">
                          <a:solidFill>
                            <a:schemeClr val="accent3"/>
                          </a:solidFill>
                          <a:effectLst/>
                          <a:latin typeface="+mn-lt"/>
                          <a:ea typeface="+mn-ea"/>
                          <a:cs typeface="+mn-cs"/>
                        </a:rPr>
                        <a:t>. Lam </a:t>
                      </a:r>
                      <a:r>
                        <a:rPr lang="en-GB" sz="1650" b="0" i="0" kern="1200" dirty="0" err="1">
                          <a:solidFill>
                            <a:schemeClr val="accent3"/>
                          </a:solidFill>
                          <a:effectLst/>
                          <a:latin typeface="+mn-lt"/>
                          <a:ea typeface="+mn-ea"/>
                          <a:cs typeface="+mn-cs"/>
                        </a:rPr>
                        <a:t>yalid</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lam </a:t>
                      </a:r>
                      <a:r>
                        <a:rPr lang="en-GB" sz="1650" b="0" i="0" kern="1200" dirty="0" err="1">
                          <a:solidFill>
                            <a:schemeClr val="accent3"/>
                          </a:solidFill>
                          <a:effectLst/>
                          <a:latin typeface="+mn-lt"/>
                          <a:ea typeface="+mn-ea"/>
                          <a:cs typeface="+mn-cs"/>
                        </a:rPr>
                        <a:t>yūlad</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lam </a:t>
                      </a:r>
                      <a:r>
                        <a:rPr lang="en-GB" sz="1650" b="0" i="0" kern="1200" dirty="0" err="1">
                          <a:solidFill>
                            <a:schemeClr val="accent3"/>
                          </a:solidFill>
                          <a:effectLst/>
                          <a:latin typeface="+mn-lt"/>
                          <a:ea typeface="+mn-ea"/>
                          <a:cs typeface="+mn-cs"/>
                        </a:rPr>
                        <a:t>yakul-lahū</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kufuwan</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aḥad</a:t>
                      </a:r>
                      <a:r>
                        <a:rPr lang="en-GB" sz="1650" b="0" i="0" kern="1200" dirty="0">
                          <a:solidFill>
                            <a:schemeClr val="accent3"/>
                          </a:solidFill>
                          <a:effectLst/>
                          <a:latin typeface="+mn-lt"/>
                          <a:ea typeface="+mn-ea"/>
                          <a:cs typeface="+mn-cs"/>
                        </a:rPr>
                        <a:t>.</a:t>
                      </a:r>
                      <a:endParaRPr lang="en-GB" sz="165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650" b="0" i="0" kern="1200" dirty="0">
                          <a:solidFill>
                            <a:schemeClr val="accent3"/>
                          </a:solidFill>
                          <a:effectLst/>
                          <a:latin typeface="+mn-lt"/>
                          <a:ea typeface="+mn-ea"/>
                          <a:cs typeface="+mn-cs"/>
                        </a:rPr>
                        <a:t>In the name of Allah, the All-Merciful, the Very Merciful. Say, He is Allah, the One, the Self-Sufficient Master, Who has not given birth and was not born, and to Whom no one is equal.</a:t>
                      </a:r>
                      <a:endParaRPr lang="en-GB" sz="165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168641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650" b="0" i="0" kern="1200" dirty="0">
                          <a:solidFill>
                            <a:schemeClr val="accent3"/>
                          </a:solidFill>
                          <a:effectLst/>
                          <a:latin typeface="+mn-lt"/>
                          <a:ea typeface="+mn-ea"/>
                          <a:cs typeface="+mn-cs"/>
                        </a:rPr>
                        <a:t>Bismi-</a:t>
                      </a:r>
                      <a:r>
                        <a:rPr lang="en-GB" sz="1650" b="0" i="0" kern="1200" dirty="0" err="1">
                          <a:solidFill>
                            <a:schemeClr val="accent3"/>
                          </a:solidFill>
                          <a:effectLst/>
                          <a:latin typeface="+mn-lt"/>
                          <a:ea typeface="+mn-ea"/>
                          <a:cs typeface="+mn-cs"/>
                        </a:rPr>
                        <a:t>llāhi</a:t>
                      </a:r>
                      <a:r>
                        <a:rPr lang="en-GB" sz="1650" b="0" i="0" kern="1200" dirty="0">
                          <a:solidFill>
                            <a:schemeClr val="accent3"/>
                          </a:solidFill>
                          <a:effectLst/>
                          <a:latin typeface="+mn-lt"/>
                          <a:ea typeface="+mn-ea"/>
                          <a:cs typeface="+mn-cs"/>
                        </a:rPr>
                        <a:t>-r-</a:t>
                      </a:r>
                      <a:r>
                        <a:rPr lang="en-GB" sz="1650" b="0" i="0" kern="1200" dirty="0" err="1">
                          <a:solidFill>
                            <a:schemeClr val="accent3"/>
                          </a:solidFill>
                          <a:effectLst/>
                          <a:latin typeface="+mn-lt"/>
                          <a:ea typeface="+mn-ea"/>
                          <a:cs typeface="+mn-cs"/>
                        </a:rPr>
                        <a:t>Raḥmāni</a:t>
                      </a:r>
                      <a:r>
                        <a:rPr lang="en-GB" sz="1650" b="0" i="0" kern="1200" dirty="0">
                          <a:solidFill>
                            <a:schemeClr val="accent3"/>
                          </a:solidFill>
                          <a:effectLst/>
                          <a:latin typeface="+mn-lt"/>
                          <a:ea typeface="+mn-ea"/>
                          <a:cs typeface="+mn-cs"/>
                        </a:rPr>
                        <a:t>-r-</a:t>
                      </a:r>
                      <a:r>
                        <a:rPr lang="en-GB" sz="1650" b="0" i="0" kern="1200" dirty="0" err="1">
                          <a:solidFill>
                            <a:schemeClr val="accent3"/>
                          </a:solidFill>
                          <a:effectLst/>
                          <a:latin typeface="+mn-lt"/>
                          <a:ea typeface="+mn-ea"/>
                          <a:cs typeface="+mn-cs"/>
                        </a:rPr>
                        <a:t>Raḥīm</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Qul</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aʿūdhu</a:t>
                      </a:r>
                      <a:r>
                        <a:rPr lang="en-GB" sz="1650" b="0" i="0" kern="1200" dirty="0">
                          <a:solidFill>
                            <a:schemeClr val="accent3"/>
                          </a:solidFill>
                          <a:effectLst/>
                          <a:latin typeface="+mn-lt"/>
                          <a:ea typeface="+mn-ea"/>
                          <a:cs typeface="+mn-cs"/>
                        </a:rPr>
                        <a:t> bi Rabbi-l-</a:t>
                      </a:r>
                      <a:r>
                        <a:rPr lang="en-GB" sz="1650" b="0" i="0" kern="1200" dirty="0" err="1">
                          <a:solidFill>
                            <a:schemeClr val="accent3"/>
                          </a:solidFill>
                          <a:effectLst/>
                          <a:latin typeface="+mn-lt"/>
                          <a:ea typeface="+mn-ea"/>
                          <a:cs typeface="+mn-cs"/>
                        </a:rPr>
                        <a:t>falaq</a:t>
                      </a:r>
                      <a:r>
                        <a:rPr lang="en-GB" sz="1650" b="0" i="0" kern="1200" dirty="0">
                          <a:solidFill>
                            <a:schemeClr val="accent3"/>
                          </a:solidFill>
                          <a:effectLst/>
                          <a:latin typeface="+mn-lt"/>
                          <a:ea typeface="+mn-ea"/>
                          <a:cs typeface="+mn-cs"/>
                        </a:rPr>
                        <a:t>. Min </a:t>
                      </a:r>
                      <a:r>
                        <a:rPr lang="en-GB" sz="1650" b="0" i="0" kern="1200" dirty="0" err="1">
                          <a:solidFill>
                            <a:schemeClr val="accent3"/>
                          </a:solidFill>
                          <a:effectLst/>
                          <a:latin typeface="+mn-lt"/>
                          <a:ea typeface="+mn-ea"/>
                          <a:cs typeface="+mn-cs"/>
                        </a:rPr>
                        <a:t>sharri</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mā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khalaq</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min </a:t>
                      </a:r>
                      <a:r>
                        <a:rPr lang="en-GB" sz="1650" b="0" i="0" kern="1200" dirty="0" err="1">
                          <a:solidFill>
                            <a:schemeClr val="accent3"/>
                          </a:solidFill>
                          <a:effectLst/>
                          <a:latin typeface="+mn-lt"/>
                          <a:ea typeface="+mn-ea"/>
                          <a:cs typeface="+mn-cs"/>
                        </a:rPr>
                        <a:t>sharri</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ghāsiqin</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idhā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waqab</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min </a:t>
                      </a:r>
                      <a:r>
                        <a:rPr lang="en-GB" sz="1650" b="0" i="0" kern="1200" dirty="0" err="1">
                          <a:solidFill>
                            <a:schemeClr val="accent3"/>
                          </a:solidFill>
                          <a:effectLst/>
                          <a:latin typeface="+mn-lt"/>
                          <a:ea typeface="+mn-ea"/>
                          <a:cs typeface="+mn-cs"/>
                        </a:rPr>
                        <a:t>sharri</a:t>
                      </a:r>
                      <a:r>
                        <a:rPr lang="en-GB" sz="1650" b="0" i="0" kern="1200" dirty="0">
                          <a:solidFill>
                            <a:schemeClr val="accent3"/>
                          </a:solidFill>
                          <a:effectLst/>
                          <a:latin typeface="+mn-lt"/>
                          <a:ea typeface="+mn-ea"/>
                          <a:cs typeface="+mn-cs"/>
                        </a:rPr>
                        <a:t>-n-</a:t>
                      </a:r>
                      <a:r>
                        <a:rPr lang="en-GB" sz="1650" b="0" i="0" kern="1200" dirty="0" err="1">
                          <a:solidFill>
                            <a:schemeClr val="accent3"/>
                          </a:solidFill>
                          <a:effectLst/>
                          <a:latin typeface="+mn-lt"/>
                          <a:ea typeface="+mn-ea"/>
                          <a:cs typeface="+mn-cs"/>
                        </a:rPr>
                        <a:t>naffāthāti</a:t>
                      </a:r>
                      <a:r>
                        <a:rPr lang="en-GB" sz="1650" b="0" i="0" kern="1200" dirty="0">
                          <a:solidFill>
                            <a:schemeClr val="accent3"/>
                          </a:solidFill>
                          <a:effectLst/>
                          <a:latin typeface="+mn-lt"/>
                          <a:ea typeface="+mn-ea"/>
                          <a:cs typeface="+mn-cs"/>
                        </a:rPr>
                        <a:t> fi-l-</a:t>
                      </a:r>
                      <a:r>
                        <a:rPr lang="en-GB" sz="1650" b="0" i="0" kern="1200" dirty="0" err="1">
                          <a:solidFill>
                            <a:schemeClr val="accent3"/>
                          </a:solidFill>
                          <a:effectLst/>
                          <a:latin typeface="+mn-lt"/>
                          <a:ea typeface="+mn-ea"/>
                          <a:cs typeface="+mn-cs"/>
                        </a:rPr>
                        <a:t>ʿuqad</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Wa</a:t>
                      </a:r>
                      <a:r>
                        <a:rPr lang="en-GB" sz="1650" b="0" i="0" kern="1200" dirty="0">
                          <a:solidFill>
                            <a:schemeClr val="accent3"/>
                          </a:solidFill>
                          <a:effectLst/>
                          <a:latin typeface="+mn-lt"/>
                          <a:ea typeface="+mn-ea"/>
                          <a:cs typeface="+mn-cs"/>
                        </a:rPr>
                        <a:t> min </a:t>
                      </a:r>
                      <a:r>
                        <a:rPr lang="en-GB" sz="1650" b="0" i="0" kern="1200" dirty="0" err="1">
                          <a:solidFill>
                            <a:schemeClr val="accent3"/>
                          </a:solidFill>
                          <a:effectLst/>
                          <a:latin typeface="+mn-lt"/>
                          <a:ea typeface="+mn-ea"/>
                          <a:cs typeface="+mn-cs"/>
                        </a:rPr>
                        <a:t>sharri</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ḥāsidin</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idhā</a:t>
                      </a:r>
                      <a:r>
                        <a:rPr lang="en-GB" sz="1650" b="0" i="0" kern="1200" dirty="0">
                          <a:solidFill>
                            <a:schemeClr val="accent3"/>
                          </a:solidFill>
                          <a:effectLst/>
                          <a:latin typeface="+mn-lt"/>
                          <a:ea typeface="+mn-ea"/>
                          <a:cs typeface="+mn-cs"/>
                        </a:rPr>
                        <a:t> </a:t>
                      </a:r>
                      <a:r>
                        <a:rPr lang="en-GB" sz="1650" b="0" i="0" kern="1200" dirty="0" err="1">
                          <a:solidFill>
                            <a:schemeClr val="accent3"/>
                          </a:solidFill>
                          <a:effectLst/>
                          <a:latin typeface="+mn-lt"/>
                          <a:ea typeface="+mn-ea"/>
                          <a:cs typeface="+mn-cs"/>
                        </a:rPr>
                        <a:t>ḥasad</a:t>
                      </a:r>
                      <a:r>
                        <a:rPr lang="en-GB" sz="1650" b="0" i="0" kern="1200" dirty="0">
                          <a:solidFill>
                            <a:schemeClr val="accent3"/>
                          </a:solidFill>
                          <a:effectLst/>
                          <a:latin typeface="+mn-lt"/>
                          <a:ea typeface="+mn-ea"/>
                          <a:cs typeface="+mn-cs"/>
                        </a:rPr>
                        <a:t>. </a:t>
                      </a:r>
                      <a:endParaRPr lang="en-GB" sz="165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GB" sz="1650" b="0" i="0" kern="1200" dirty="0">
                          <a:solidFill>
                            <a:schemeClr val="accent3"/>
                          </a:solidFill>
                          <a:effectLst/>
                          <a:latin typeface="+mn-lt"/>
                          <a:ea typeface="+mn-ea"/>
                          <a:cs typeface="+mn-cs"/>
                        </a:rPr>
                        <a:t>In the name of Allah, the All-Merciful, the Very Merciful. Say, I seek protection of the Lord of the daybreak, from the evil of what He has created, and from the evil of the darkening night when it settles, and from the evil of the blowers in knots, and from the evil of the envier when he envies.</a:t>
                      </a:r>
                      <a:endParaRPr lang="en-GB" sz="165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bl>
          </a:graphicData>
        </a:graphic>
      </p:graphicFrame>
      <p:sp>
        <p:nvSpPr>
          <p:cNvPr id="9" name="Title 1">
            <a:extLst>
              <a:ext uri="{FF2B5EF4-FFF2-40B4-BE49-F238E27FC236}">
                <a16:creationId xmlns:a16="http://schemas.microsoft.com/office/drawing/2014/main" id="{5738F2D3-8E6B-16EE-21CC-D6CADA907099}"/>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CB6D9A57-7014-6FF3-ADE1-2A600B52506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dirty="0">
                <a:latin typeface="Baskerville Old Face (Headings)"/>
              </a:rPr>
              <a:t>Dua for protection 1/ 2</a:t>
            </a:r>
          </a:p>
        </p:txBody>
      </p:sp>
      <p:pic>
        <p:nvPicPr>
          <p:cNvPr id="3" name="Picture 2">
            <a:extLst>
              <a:ext uri="{FF2B5EF4-FFF2-40B4-BE49-F238E27FC236}">
                <a16:creationId xmlns:a16="http://schemas.microsoft.com/office/drawing/2014/main" id="{406C28C5-0779-2A8E-C4AF-1C6F52D3EC7F}"/>
              </a:ext>
            </a:extLst>
          </p:cNvPr>
          <p:cNvPicPr>
            <a:picLocks noChangeAspect="1"/>
          </p:cNvPicPr>
          <p:nvPr/>
        </p:nvPicPr>
        <p:blipFill>
          <a:blip r:embed="rId3"/>
          <a:srcRect l="3799"/>
          <a:stretch>
            <a:fillRect/>
          </a:stretch>
        </p:blipFill>
        <p:spPr>
          <a:xfrm>
            <a:off x="1647400" y="1766499"/>
            <a:ext cx="2833933" cy="1133501"/>
          </a:xfrm>
          <a:prstGeom prst="rect">
            <a:avLst/>
          </a:prstGeom>
        </p:spPr>
      </p:pic>
      <p:pic>
        <p:nvPicPr>
          <p:cNvPr id="10" name="Picture 9">
            <a:extLst>
              <a:ext uri="{FF2B5EF4-FFF2-40B4-BE49-F238E27FC236}">
                <a16:creationId xmlns:a16="http://schemas.microsoft.com/office/drawing/2014/main" id="{EF6EFABD-9254-8555-2D0C-A2B00713F08F}"/>
              </a:ext>
            </a:extLst>
          </p:cNvPr>
          <p:cNvPicPr>
            <a:picLocks noChangeAspect="1"/>
          </p:cNvPicPr>
          <p:nvPr/>
        </p:nvPicPr>
        <p:blipFill>
          <a:blip r:embed="rId4"/>
          <a:stretch>
            <a:fillRect/>
          </a:stretch>
        </p:blipFill>
        <p:spPr>
          <a:xfrm>
            <a:off x="1468176" y="3634214"/>
            <a:ext cx="3013157" cy="1622469"/>
          </a:xfrm>
          <a:prstGeom prst="rect">
            <a:avLst/>
          </a:prstGeom>
        </p:spPr>
      </p:pic>
      <p:sp>
        <p:nvSpPr>
          <p:cNvPr id="11" name="TextBox 10">
            <a:extLst>
              <a:ext uri="{FF2B5EF4-FFF2-40B4-BE49-F238E27FC236}">
                <a16:creationId xmlns:a16="http://schemas.microsoft.com/office/drawing/2014/main" id="{709812CF-E874-CA8E-FBD4-B5BEE51F1761}"/>
              </a:ext>
            </a:extLst>
          </p:cNvPr>
          <p:cNvSpPr txBox="1"/>
          <p:nvPr/>
        </p:nvSpPr>
        <p:spPr>
          <a:xfrm>
            <a:off x="11625943" y="6380703"/>
            <a:ext cx="426357" cy="369332"/>
          </a:xfrm>
          <a:prstGeom prst="rect">
            <a:avLst/>
          </a:prstGeom>
          <a:noFill/>
        </p:spPr>
        <p:txBody>
          <a:bodyPr wrap="square" rtlCol="0">
            <a:spAutoFit/>
          </a:bodyPr>
          <a:lstStyle/>
          <a:p>
            <a:r>
              <a:rPr lang="en-GB" dirty="0"/>
              <a:t>48</a:t>
            </a:r>
          </a:p>
        </p:txBody>
      </p:sp>
    </p:spTree>
    <p:extLst>
      <p:ext uri="{BB962C8B-B14F-4D97-AF65-F5344CB8AC3E}">
        <p14:creationId xmlns:p14="http://schemas.microsoft.com/office/powerpoint/2010/main" val="9085641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9A66ED-B143-01CB-5223-57123B7A755D}"/>
            </a:ext>
          </a:extLst>
        </p:cNvPr>
        <p:cNvGrpSpPr/>
        <p:nvPr/>
      </p:nvGrpSpPr>
      <p:grpSpPr>
        <a:xfrm>
          <a:off x="0" y="0"/>
          <a:ext cx="0" cy="0"/>
          <a:chOff x="0" y="0"/>
          <a:chExt cx="0" cy="0"/>
        </a:xfrm>
      </p:grpSpPr>
      <p:sp>
        <p:nvSpPr>
          <p:cNvPr id="6" name="Content Placeholder 4">
            <a:extLst>
              <a:ext uri="{FF2B5EF4-FFF2-40B4-BE49-F238E27FC236}">
                <a16:creationId xmlns:a16="http://schemas.microsoft.com/office/drawing/2014/main" id="{45B98725-68F6-B5D7-6C18-C8C91B214DC2}"/>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61A3E64B-4B99-04F4-65A2-B43BEEB94340}"/>
              </a:ext>
            </a:extLst>
          </p:cNvPr>
          <p:cNvGraphicFramePr>
            <a:graphicFrameLocks noGrp="1"/>
          </p:cNvGraphicFramePr>
          <p:nvPr>
            <p:extLst>
              <p:ext uri="{D42A27DB-BD31-4B8C-83A1-F6EECF244321}">
                <p14:modId xmlns:p14="http://schemas.microsoft.com/office/powerpoint/2010/main" val="284850442"/>
              </p:ext>
            </p:extLst>
          </p:nvPr>
        </p:nvGraphicFramePr>
        <p:xfrm>
          <a:off x="1421702" y="1249267"/>
          <a:ext cx="10515600" cy="3306035"/>
        </p:xfrm>
        <a:graphic>
          <a:graphicData uri="http://schemas.openxmlformats.org/drawingml/2006/table">
            <a:tbl>
              <a:tblPr firstRow="1" bandRow="1">
                <a:tableStyleId>{5C22544A-7EE6-4342-B048-85BDC9FD1C3A}</a:tableStyleId>
              </a:tblPr>
              <a:tblGrid>
                <a:gridCol w="3388042">
                  <a:extLst>
                    <a:ext uri="{9D8B030D-6E8A-4147-A177-3AD203B41FA5}">
                      <a16:colId xmlns:a16="http://schemas.microsoft.com/office/drawing/2014/main" val="2598802045"/>
                    </a:ext>
                  </a:extLst>
                </a:gridCol>
                <a:gridCol w="3209544">
                  <a:extLst>
                    <a:ext uri="{9D8B030D-6E8A-4147-A177-3AD203B41FA5}">
                      <a16:colId xmlns:a16="http://schemas.microsoft.com/office/drawing/2014/main" val="803654899"/>
                    </a:ext>
                  </a:extLst>
                </a:gridCol>
                <a:gridCol w="3918014">
                  <a:extLst>
                    <a:ext uri="{9D8B030D-6E8A-4147-A177-3AD203B41FA5}">
                      <a16:colId xmlns:a16="http://schemas.microsoft.com/office/drawing/2014/main" val="182759625"/>
                    </a:ext>
                  </a:extLst>
                </a:gridCol>
              </a:tblGrid>
              <a:tr h="38517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20978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lvl="0" indent="-101600">
                        <a:lnSpc>
                          <a:spcPct val="150000"/>
                        </a:lnSpc>
                      </a:pPr>
                      <a:r>
                        <a:rPr lang="en-GB" sz="1800" b="0" i="0" kern="1200" dirty="0">
                          <a:solidFill>
                            <a:schemeClr val="dk1"/>
                          </a:solidFill>
                          <a:effectLst/>
                          <a:latin typeface="+mn-lt"/>
                          <a:ea typeface="+mn-ea"/>
                          <a:cs typeface="+mn-cs"/>
                        </a:rPr>
                        <a:t> </a:t>
                      </a:r>
                      <a:r>
                        <a:rPr lang="en-GB" sz="1800" b="0" i="0" kern="1200" dirty="0">
                          <a:solidFill>
                            <a:schemeClr val="accent3"/>
                          </a:solidFill>
                          <a:effectLst/>
                          <a:latin typeface="+mn-lt"/>
                          <a:ea typeface="+mn-ea"/>
                          <a:cs typeface="+mn-cs"/>
                        </a:rPr>
                        <a:t>Bismi-</a:t>
                      </a:r>
                      <a:r>
                        <a:rPr lang="en-GB" sz="1800" b="0" i="0" kern="1200" dirty="0" err="1">
                          <a:solidFill>
                            <a:schemeClr val="accent3"/>
                          </a:solidFill>
                          <a:effectLst/>
                          <a:latin typeface="+mn-lt"/>
                          <a:ea typeface="+mn-ea"/>
                          <a:cs typeface="+mn-cs"/>
                        </a:rPr>
                        <a:t>llāhi</a:t>
                      </a:r>
                      <a:r>
                        <a:rPr lang="en-GB" sz="1800" b="0" i="0" kern="1200" dirty="0">
                          <a:solidFill>
                            <a:schemeClr val="accent3"/>
                          </a:solidFill>
                          <a:effectLst/>
                          <a:latin typeface="+mn-lt"/>
                          <a:ea typeface="+mn-ea"/>
                          <a:cs typeface="+mn-cs"/>
                        </a:rPr>
                        <a:t>-r-</a:t>
                      </a:r>
                      <a:r>
                        <a:rPr lang="en-GB" sz="1800" b="0" i="0" kern="1200" dirty="0" err="1">
                          <a:solidFill>
                            <a:schemeClr val="accent3"/>
                          </a:solidFill>
                          <a:effectLst/>
                          <a:latin typeface="+mn-lt"/>
                          <a:ea typeface="+mn-ea"/>
                          <a:cs typeface="+mn-cs"/>
                        </a:rPr>
                        <a:t>Raḥmāni</a:t>
                      </a:r>
                      <a:r>
                        <a:rPr lang="en-GB" sz="1800" b="0" i="0" kern="1200" dirty="0">
                          <a:solidFill>
                            <a:schemeClr val="accent3"/>
                          </a:solidFill>
                          <a:effectLst/>
                          <a:latin typeface="+mn-lt"/>
                          <a:ea typeface="+mn-ea"/>
                          <a:cs typeface="+mn-cs"/>
                        </a:rPr>
                        <a:t>-r-</a:t>
                      </a:r>
                      <a:r>
                        <a:rPr lang="en-GB" sz="1800" b="0" i="0" kern="1200" dirty="0" err="1">
                          <a:solidFill>
                            <a:schemeClr val="accent3"/>
                          </a:solidFill>
                          <a:effectLst/>
                          <a:latin typeface="+mn-lt"/>
                          <a:ea typeface="+mn-ea"/>
                          <a:cs typeface="+mn-cs"/>
                        </a:rPr>
                        <a:t>Raḥīm</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Qul</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aʿūdhu</a:t>
                      </a:r>
                      <a:r>
                        <a:rPr lang="en-GB" sz="1800" b="0" i="0" kern="1200" dirty="0">
                          <a:solidFill>
                            <a:schemeClr val="accent3"/>
                          </a:solidFill>
                          <a:effectLst/>
                          <a:latin typeface="+mn-lt"/>
                          <a:ea typeface="+mn-ea"/>
                          <a:cs typeface="+mn-cs"/>
                        </a:rPr>
                        <a:t> bi rabbi-n-</a:t>
                      </a:r>
                      <a:r>
                        <a:rPr lang="en-GB" sz="1800" b="0" i="0" kern="1200" dirty="0" err="1">
                          <a:solidFill>
                            <a:schemeClr val="accent3"/>
                          </a:solidFill>
                          <a:effectLst/>
                          <a:latin typeface="+mn-lt"/>
                          <a:ea typeface="+mn-ea"/>
                          <a:cs typeface="+mn-cs"/>
                        </a:rPr>
                        <a:t>nās</a:t>
                      </a:r>
                      <a:r>
                        <a:rPr lang="en-GB" sz="1800" b="0" i="0" kern="1200" dirty="0">
                          <a:solidFill>
                            <a:schemeClr val="accent3"/>
                          </a:solidFill>
                          <a:effectLst/>
                          <a:latin typeface="+mn-lt"/>
                          <a:ea typeface="+mn-ea"/>
                          <a:cs typeface="+mn-cs"/>
                        </a:rPr>
                        <a:t>. Maliki-n-</a:t>
                      </a:r>
                      <a:r>
                        <a:rPr lang="en-GB" sz="1800" b="0" i="0" kern="1200" dirty="0" err="1">
                          <a:solidFill>
                            <a:schemeClr val="accent3"/>
                          </a:solidFill>
                          <a:effectLst/>
                          <a:latin typeface="+mn-lt"/>
                          <a:ea typeface="+mn-ea"/>
                          <a:cs typeface="+mn-cs"/>
                        </a:rPr>
                        <a:t>nās</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Ilāh-hin-nās</a:t>
                      </a:r>
                      <a:r>
                        <a:rPr lang="en-GB" sz="1800" b="0" i="0" kern="1200" dirty="0">
                          <a:solidFill>
                            <a:schemeClr val="accent3"/>
                          </a:solidFill>
                          <a:effectLst/>
                          <a:latin typeface="+mn-lt"/>
                          <a:ea typeface="+mn-ea"/>
                          <a:cs typeface="+mn-cs"/>
                        </a:rPr>
                        <a:t>. Min </a:t>
                      </a:r>
                      <a:r>
                        <a:rPr lang="en-GB" sz="1800" b="0" i="0" kern="1200" dirty="0" err="1">
                          <a:solidFill>
                            <a:schemeClr val="accent3"/>
                          </a:solidFill>
                          <a:effectLst/>
                          <a:latin typeface="+mn-lt"/>
                          <a:ea typeface="+mn-ea"/>
                          <a:cs typeface="+mn-cs"/>
                        </a:rPr>
                        <a:t>sharri</a:t>
                      </a:r>
                      <a:r>
                        <a:rPr lang="en-GB" sz="1800" b="0" i="0" kern="1200" dirty="0">
                          <a:solidFill>
                            <a:schemeClr val="accent3"/>
                          </a:solidFill>
                          <a:effectLst/>
                          <a:latin typeface="+mn-lt"/>
                          <a:ea typeface="+mn-ea"/>
                          <a:cs typeface="+mn-cs"/>
                        </a:rPr>
                        <a:t>-l-</a:t>
                      </a:r>
                      <a:r>
                        <a:rPr lang="en-GB" sz="1800" b="0" i="0" kern="1200" dirty="0" err="1">
                          <a:solidFill>
                            <a:schemeClr val="accent3"/>
                          </a:solidFill>
                          <a:effectLst/>
                          <a:latin typeface="+mn-lt"/>
                          <a:ea typeface="+mn-ea"/>
                          <a:cs typeface="+mn-cs"/>
                        </a:rPr>
                        <a:t>waswāsi</a:t>
                      </a:r>
                      <a:r>
                        <a:rPr lang="en-GB" sz="1800" b="0" i="0" kern="1200" dirty="0">
                          <a:solidFill>
                            <a:schemeClr val="accent3"/>
                          </a:solidFill>
                          <a:effectLst/>
                          <a:latin typeface="+mn-lt"/>
                          <a:ea typeface="+mn-ea"/>
                          <a:cs typeface="+mn-cs"/>
                        </a:rPr>
                        <a:t>-l-</a:t>
                      </a:r>
                      <a:r>
                        <a:rPr lang="en-GB" sz="1800" b="0" i="0" kern="1200" dirty="0" err="1">
                          <a:solidFill>
                            <a:schemeClr val="accent3"/>
                          </a:solidFill>
                          <a:effectLst/>
                          <a:latin typeface="+mn-lt"/>
                          <a:ea typeface="+mn-ea"/>
                          <a:cs typeface="+mn-cs"/>
                        </a:rPr>
                        <a:t>khannās</a:t>
                      </a:r>
                      <a:r>
                        <a:rPr lang="en-GB" sz="1800" b="0" i="0" kern="1200" dirty="0">
                          <a:solidFill>
                            <a:schemeClr val="accent3"/>
                          </a:solidFill>
                          <a:effectLst/>
                          <a:latin typeface="+mn-lt"/>
                          <a:ea typeface="+mn-ea"/>
                          <a:cs typeface="+mn-cs"/>
                        </a:rPr>
                        <a:t>. Al-</a:t>
                      </a:r>
                      <a:r>
                        <a:rPr lang="en-GB" sz="1800" b="0" i="0" kern="1200" dirty="0" err="1">
                          <a:solidFill>
                            <a:schemeClr val="accent3"/>
                          </a:solidFill>
                          <a:effectLst/>
                          <a:latin typeface="+mn-lt"/>
                          <a:ea typeface="+mn-ea"/>
                          <a:cs typeface="+mn-cs"/>
                        </a:rPr>
                        <a:t>ladhī</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yuwaswisu</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fī</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ṣudūri</a:t>
                      </a:r>
                      <a:r>
                        <a:rPr lang="en-GB" sz="1800" b="0" i="0" kern="1200" dirty="0">
                          <a:solidFill>
                            <a:schemeClr val="accent3"/>
                          </a:solidFill>
                          <a:effectLst/>
                          <a:latin typeface="+mn-lt"/>
                          <a:ea typeface="+mn-ea"/>
                          <a:cs typeface="+mn-cs"/>
                        </a:rPr>
                        <a:t>-n-</a:t>
                      </a:r>
                      <a:r>
                        <a:rPr lang="en-GB" sz="1800" b="0" i="0" kern="1200" dirty="0" err="1">
                          <a:solidFill>
                            <a:schemeClr val="accent3"/>
                          </a:solidFill>
                          <a:effectLst/>
                          <a:latin typeface="+mn-lt"/>
                          <a:ea typeface="+mn-ea"/>
                          <a:cs typeface="+mn-cs"/>
                        </a:rPr>
                        <a:t>nās</a:t>
                      </a:r>
                      <a:r>
                        <a:rPr lang="en-GB" sz="1800" b="0" i="0" kern="1200" dirty="0">
                          <a:solidFill>
                            <a:schemeClr val="accent3"/>
                          </a:solidFill>
                          <a:effectLst/>
                          <a:latin typeface="+mn-lt"/>
                          <a:ea typeface="+mn-ea"/>
                          <a:cs typeface="+mn-cs"/>
                        </a:rPr>
                        <a:t>. Mina-l-</a:t>
                      </a:r>
                      <a:r>
                        <a:rPr lang="en-GB" sz="1800" b="0" i="0" kern="1200" dirty="0" err="1">
                          <a:solidFill>
                            <a:schemeClr val="accent3"/>
                          </a:solidFill>
                          <a:effectLst/>
                          <a:latin typeface="+mn-lt"/>
                          <a:ea typeface="+mn-ea"/>
                          <a:cs typeface="+mn-cs"/>
                        </a:rPr>
                        <a:t>jinnati</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wa</a:t>
                      </a:r>
                      <a:r>
                        <a:rPr lang="en-GB" sz="1800" b="0" i="0" kern="1200" dirty="0">
                          <a:solidFill>
                            <a:schemeClr val="accent3"/>
                          </a:solidFill>
                          <a:effectLst/>
                          <a:latin typeface="+mn-lt"/>
                          <a:ea typeface="+mn-ea"/>
                          <a:cs typeface="+mn-cs"/>
                        </a:rPr>
                        <a:t>-n-</a:t>
                      </a:r>
                      <a:r>
                        <a:rPr lang="en-GB" sz="1800" b="0" i="0" kern="1200" dirty="0" err="1">
                          <a:solidFill>
                            <a:schemeClr val="accent3"/>
                          </a:solidFill>
                          <a:effectLst/>
                          <a:latin typeface="+mn-lt"/>
                          <a:ea typeface="+mn-ea"/>
                          <a:cs typeface="+mn-cs"/>
                        </a:rPr>
                        <a:t>nās</a:t>
                      </a:r>
                      <a:r>
                        <a:rPr lang="en-GB" sz="1800" b="0" i="0" kern="1200" dirty="0">
                          <a:solidFill>
                            <a:schemeClr val="accent3"/>
                          </a:solidFill>
                          <a:effectLst/>
                          <a:latin typeface="+mn-lt"/>
                          <a:ea typeface="+mn-ea"/>
                          <a:cs typeface="+mn-cs"/>
                        </a:rPr>
                        <a:t>.</a:t>
                      </a:r>
                      <a:endParaRPr lang="en-GB" sz="180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b="0" i="0" kern="1200" dirty="0">
                          <a:solidFill>
                            <a:schemeClr val="accent3"/>
                          </a:solidFill>
                          <a:effectLst/>
                          <a:latin typeface="+mn-lt"/>
                          <a:ea typeface="+mn-ea"/>
                          <a:cs typeface="+mn-cs"/>
                        </a:rPr>
                        <a:t>In the name of Allah, the All-Merciful, the Very Merciful. Say, I seek protection of the Lord of mankind, the King of mankind, the God of mankind, from the evil of the whisperer who withdraws, who whispers in the hearts of mankind, whether they be Jinn or people.</a:t>
                      </a:r>
                      <a:endParaRPr lang="en-GB" sz="180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106518"/>
                  </a:ext>
                </a:extLst>
              </a:tr>
            </a:tbl>
          </a:graphicData>
        </a:graphic>
      </p:graphicFrame>
      <p:sp>
        <p:nvSpPr>
          <p:cNvPr id="9" name="Title 1">
            <a:extLst>
              <a:ext uri="{FF2B5EF4-FFF2-40B4-BE49-F238E27FC236}">
                <a16:creationId xmlns:a16="http://schemas.microsoft.com/office/drawing/2014/main" id="{FCCF7745-9829-AEFC-DD9D-821B81BAB59B}"/>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246BC653-AA46-4EDE-6962-D3A8013072C7}"/>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dirty="0">
                <a:latin typeface="Baskerville Old Face (Headings)"/>
              </a:rPr>
              <a:t>Dua for protection 2/2</a:t>
            </a:r>
          </a:p>
        </p:txBody>
      </p:sp>
      <p:pic>
        <p:nvPicPr>
          <p:cNvPr id="12" name="Picture 11">
            <a:extLst>
              <a:ext uri="{FF2B5EF4-FFF2-40B4-BE49-F238E27FC236}">
                <a16:creationId xmlns:a16="http://schemas.microsoft.com/office/drawing/2014/main" id="{5C271063-F0A7-89A2-69BC-E895F2155EF0}"/>
              </a:ext>
            </a:extLst>
          </p:cNvPr>
          <p:cNvPicPr>
            <a:picLocks noChangeAspect="1"/>
          </p:cNvPicPr>
          <p:nvPr/>
        </p:nvPicPr>
        <p:blipFill>
          <a:blip r:embed="rId3"/>
          <a:stretch>
            <a:fillRect/>
          </a:stretch>
        </p:blipFill>
        <p:spPr>
          <a:xfrm>
            <a:off x="1485710" y="1700526"/>
            <a:ext cx="3276917" cy="1748607"/>
          </a:xfrm>
          <a:prstGeom prst="rect">
            <a:avLst/>
          </a:prstGeom>
        </p:spPr>
      </p:pic>
      <p:sp>
        <p:nvSpPr>
          <p:cNvPr id="5" name="TextBox 4">
            <a:extLst>
              <a:ext uri="{FF2B5EF4-FFF2-40B4-BE49-F238E27FC236}">
                <a16:creationId xmlns:a16="http://schemas.microsoft.com/office/drawing/2014/main" id="{1DBDB96B-49CD-3743-7E58-F8D8744BA386}"/>
              </a:ext>
            </a:extLst>
          </p:cNvPr>
          <p:cNvSpPr txBox="1"/>
          <p:nvPr/>
        </p:nvSpPr>
        <p:spPr>
          <a:xfrm>
            <a:off x="11625943" y="6380703"/>
            <a:ext cx="426357" cy="369332"/>
          </a:xfrm>
          <a:prstGeom prst="rect">
            <a:avLst/>
          </a:prstGeom>
          <a:noFill/>
        </p:spPr>
        <p:txBody>
          <a:bodyPr wrap="square" rtlCol="0">
            <a:spAutoFit/>
          </a:bodyPr>
          <a:lstStyle/>
          <a:p>
            <a:r>
              <a:rPr lang="en-GB" dirty="0"/>
              <a:t>49</a:t>
            </a:r>
          </a:p>
        </p:txBody>
      </p:sp>
    </p:spTree>
    <p:extLst>
      <p:ext uri="{BB962C8B-B14F-4D97-AF65-F5344CB8AC3E}">
        <p14:creationId xmlns:p14="http://schemas.microsoft.com/office/powerpoint/2010/main" val="920516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985329" y="2124369"/>
            <a:ext cx="8221341" cy="3252978"/>
          </a:xfrm>
        </p:spPr>
        <p:txBody>
          <a:bodyPr>
            <a:noAutofit/>
          </a:bodyPr>
          <a:lstStyle/>
          <a:p>
            <a:pPr>
              <a:lnSpc>
                <a:spcPct val="100000"/>
              </a:lnSpc>
            </a:pPr>
            <a:r>
              <a:rPr lang="en-US" sz="2200" b="1">
                <a:latin typeface="+mn-lt"/>
              </a:rPr>
              <a:t>Umar bin Al-Khattab </a:t>
            </a:r>
            <a:r>
              <a:rPr lang="en-US" sz="2200" b="1" err="1">
                <a:latin typeface="+mn-lt"/>
              </a:rPr>
              <a:t>Radeyallahu</a:t>
            </a:r>
            <a:r>
              <a:rPr lang="en-US" sz="2200" b="1">
                <a:latin typeface="+mn-lt"/>
              </a:rPr>
              <a:t> </a:t>
            </a:r>
            <a:r>
              <a:rPr lang="en-US" sz="2200" b="1" err="1">
                <a:latin typeface="+mn-lt"/>
              </a:rPr>
              <a:t>Anhu</a:t>
            </a:r>
            <a:r>
              <a:rPr lang="en-US" sz="2200" b="1">
                <a:latin typeface="+mn-lt"/>
              </a:rPr>
              <a:t> (RA) narrated: </a:t>
            </a:r>
            <a:r>
              <a:rPr lang="en-GB" sz="2200" b="0" i="0">
                <a:effectLst/>
                <a:latin typeface="+mn-lt"/>
              </a:rPr>
              <a:t>The Messenger of Allah (</a:t>
            </a:r>
            <a:r>
              <a:rPr lang="ar-AE" sz="2200" b="0" i="0">
                <a:effectLst/>
                <a:latin typeface="+mn-lt"/>
              </a:rPr>
              <a:t>ﷺ</a:t>
            </a:r>
            <a:r>
              <a:rPr lang="en-GB" sz="2200" b="0" i="0">
                <a:effectLst/>
                <a:latin typeface="+mn-lt"/>
              </a:rPr>
              <a:t>) said, “O people! The reward of deeds depends upon the intentions, and every person will get the reward according to what he has intended. So, whoever emigrated for Allah and His Apostle, then his emigration was for Allah and His Apostle, and whoever emigrated to take worldly benefit or for a woman to marry, then his emigration was for what he emigrated for.”</a:t>
            </a:r>
            <a:br>
              <a:rPr lang="en-GB" sz="2200" b="0" i="0">
                <a:effectLst/>
                <a:latin typeface="+mn-lt"/>
              </a:rPr>
            </a:br>
            <a:r>
              <a:rPr lang="en-GB" sz="2200" i="0">
                <a:effectLst/>
                <a:latin typeface="+mn-lt"/>
              </a:rPr>
              <a:t>[</a:t>
            </a:r>
            <a:r>
              <a:rPr lang="en-GB" sz="2200" b="1" i="0">
                <a:effectLst/>
                <a:latin typeface="+mn-lt"/>
                <a:hlinkClick r:id="rId3"/>
              </a:rPr>
              <a:t>Sahih al-Bukhari</a:t>
            </a:r>
            <a:r>
              <a:rPr lang="en-GB" sz="2200" i="0">
                <a:effectLst/>
                <a:latin typeface="+mn-lt"/>
              </a:rPr>
              <a:t>]</a:t>
            </a:r>
            <a:endParaRPr lang="en-US" sz="2200">
              <a:latin typeface="+mn-lt"/>
            </a:endParaRP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6953926" y="4311546"/>
            <a:ext cx="945474" cy="1936750"/>
          </a:xfrm>
        </p:spPr>
        <p:txBody>
          <a:bodyPr/>
          <a:lstStyle/>
          <a:p>
            <a:r>
              <a:rPr lang="en-US"/>
              <a:t>”</a:t>
            </a:r>
          </a:p>
        </p:txBody>
      </p:sp>
      <p:sp>
        <p:nvSpPr>
          <p:cNvPr id="5" name="Text Placeholder 9">
            <a:extLst>
              <a:ext uri="{FF2B5EF4-FFF2-40B4-BE49-F238E27FC236}">
                <a16:creationId xmlns:a16="http://schemas.microsoft.com/office/drawing/2014/main" id="{82711A3D-F9BE-1C1A-94EC-56F6D95FED89}"/>
              </a:ext>
            </a:extLst>
          </p:cNvPr>
          <p:cNvSpPr txBox="1">
            <a:spLocks/>
          </p:cNvSpPr>
          <p:nvPr/>
        </p:nvSpPr>
        <p:spPr>
          <a:xfrm>
            <a:off x="1337190" y="1814108"/>
            <a:ext cx="941833" cy="1936750"/>
          </a:xfrm>
          <a:prstGeom prst="rect">
            <a:avLst/>
          </a:prstGeom>
        </p:spPr>
        <p:txBody>
          <a:bodyPr vert="horz" lIns="91440" tIns="45721" rIns="91440" bIns="45721" rtlCol="0">
            <a:noAutofit/>
          </a:bodyPr>
          <a:lstStyle>
            <a:lvl1pPr marL="0" indent="0" algn="l" defTabSz="914400" rtl="0" eaLnBrk="1" latinLnBrk="0" hangingPunct="1">
              <a:lnSpc>
                <a:spcPct val="90000"/>
              </a:lnSpc>
              <a:spcBef>
                <a:spcPts val="1000"/>
              </a:spcBef>
              <a:buClr>
                <a:srgbClr val="73292A"/>
              </a:buClr>
              <a:buFont typeface="Arial" panose="020B0604020202020204" pitchFamily="34" charset="0"/>
              <a:buNone/>
              <a:defRPr sz="14000" b="1" kern="1200">
                <a:solidFill>
                  <a:schemeClr val="tx2"/>
                </a:solidFill>
                <a:latin typeface="+mj-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t>
            </a:r>
          </a:p>
        </p:txBody>
      </p:sp>
      <p:sp>
        <p:nvSpPr>
          <p:cNvPr id="3" name="TextBox 2">
            <a:extLst>
              <a:ext uri="{FF2B5EF4-FFF2-40B4-BE49-F238E27FC236}">
                <a16:creationId xmlns:a16="http://schemas.microsoft.com/office/drawing/2014/main" id="{D482917B-49B3-926C-6475-F38DE0A96D0A}"/>
              </a:ext>
            </a:extLst>
          </p:cNvPr>
          <p:cNvSpPr txBox="1"/>
          <p:nvPr/>
        </p:nvSpPr>
        <p:spPr>
          <a:xfrm>
            <a:off x="11625943" y="6380703"/>
            <a:ext cx="271305" cy="369332"/>
          </a:xfrm>
          <a:prstGeom prst="rect">
            <a:avLst/>
          </a:prstGeom>
          <a:noFill/>
        </p:spPr>
        <p:txBody>
          <a:bodyPr wrap="square" rtlCol="0">
            <a:spAutoFit/>
          </a:bodyPr>
          <a:lstStyle/>
          <a:p>
            <a:r>
              <a:rPr lang="en-GB" dirty="0"/>
              <a:t>5</a:t>
            </a:r>
          </a:p>
        </p:txBody>
      </p:sp>
    </p:spTree>
    <p:extLst>
      <p:ext uri="{BB962C8B-B14F-4D97-AF65-F5344CB8AC3E}">
        <p14:creationId xmlns:p14="http://schemas.microsoft.com/office/powerpoint/2010/main" val="1667987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4">
            <a:extLst>
              <a:ext uri="{FF2B5EF4-FFF2-40B4-BE49-F238E27FC236}">
                <a16:creationId xmlns:a16="http://schemas.microsoft.com/office/drawing/2014/main" id="{9104E1CB-07AA-36E8-7BD0-D3FDCBCE8B5F}"/>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3F36C973-F1EB-6387-8248-45E2D13F0B41}"/>
              </a:ext>
            </a:extLst>
          </p:cNvPr>
          <p:cNvGraphicFramePr>
            <a:graphicFrameLocks noGrp="1"/>
          </p:cNvGraphicFramePr>
          <p:nvPr>
            <p:extLst>
              <p:ext uri="{D42A27DB-BD31-4B8C-83A1-F6EECF244321}">
                <p14:modId xmlns:p14="http://schemas.microsoft.com/office/powerpoint/2010/main" val="1520059538"/>
              </p:ext>
            </p:extLst>
          </p:nvPr>
        </p:nvGraphicFramePr>
        <p:xfrm>
          <a:off x="1421702" y="1044560"/>
          <a:ext cx="10515602" cy="5538887"/>
        </p:xfrm>
        <a:graphic>
          <a:graphicData uri="http://schemas.openxmlformats.org/drawingml/2006/table">
            <a:tbl>
              <a:tblPr firstRow="1" bandRow="1">
                <a:tableStyleId>{5C22544A-7EE6-4342-B048-85BDC9FD1C3A}</a:tableStyleId>
              </a:tblPr>
              <a:tblGrid>
                <a:gridCol w="3122866">
                  <a:extLst>
                    <a:ext uri="{9D8B030D-6E8A-4147-A177-3AD203B41FA5}">
                      <a16:colId xmlns:a16="http://schemas.microsoft.com/office/drawing/2014/main" val="2598802045"/>
                    </a:ext>
                  </a:extLst>
                </a:gridCol>
                <a:gridCol w="3127248">
                  <a:extLst>
                    <a:ext uri="{9D8B030D-6E8A-4147-A177-3AD203B41FA5}">
                      <a16:colId xmlns:a16="http://schemas.microsoft.com/office/drawing/2014/main" val="803654899"/>
                    </a:ext>
                  </a:extLst>
                </a:gridCol>
                <a:gridCol w="4265488">
                  <a:extLst>
                    <a:ext uri="{9D8B030D-6E8A-4147-A177-3AD203B41FA5}">
                      <a16:colId xmlns:a16="http://schemas.microsoft.com/office/drawing/2014/main" val="182759625"/>
                    </a:ext>
                  </a:extLst>
                </a:gridCol>
              </a:tblGrid>
              <a:tr h="37589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dirty="0"/>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dirty="0"/>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574364">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solidFill>
                            <a:schemeClr val="accent3"/>
                          </a:solidFill>
                          <a:latin typeface="+mn-lt"/>
                          <a:cs typeface="Arial" panose="020B0604020202020204" pitchFamily="34" charset="0"/>
                        </a:rPr>
                        <a:t>Rabbana</a:t>
                      </a:r>
                      <a:r>
                        <a:rPr lang="en-GB" sz="1800" dirty="0">
                          <a:solidFill>
                            <a:schemeClr val="accent3"/>
                          </a:solidFill>
                          <a:latin typeface="+mn-lt"/>
                          <a:cs typeface="Arial" panose="020B0604020202020204" pitchFamily="34" charset="0"/>
                        </a:rPr>
                        <a:t> </a:t>
                      </a:r>
                      <a:r>
                        <a:rPr lang="en-GB" sz="1800" dirty="0" err="1">
                          <a:solidFill>
                            <a:schemeClr val="accent3"/>
                          </a:solidFill>
                          <a:latin typeface="+mn-lt"/>
                          <a:cs typeface="Arial" panose="020B0604020202020204" pitchFamily="34" charset="0"/>
                        </a:rPr>
                        <a:t>atina</a:t>
                      </a:r>
                      <a:r>
                        <a:rPr lang="en-GB" sz="1800" dirty="0">
                          <a:solidFill>
                            <a:schemeClr val="accent3"/>
                          </a:solidFill>
                          <a:latin typeface="+mn-lt"/>
                          <a:cs typeface="Arial" panose="020B0604020202020204" pitchFamily="34" charset="0"/>
                        </a:rPr>
                        <a:t> fi-</a:t>
                      </a:r>
                      <a:r>
                        <a:rPr lang="en-GB" sz="1800" dirty="0" err="1">
                          <a:solidFill>
                            <a:schemeClr val="accent3"/>
                          </a:solidFill>
                          <a:latin typeface="+mn-lt"/>
                          <a:cs typeface="Arial" panose="020B0604020202020204" pitchFamily="34" charset="0"/>
                        </a:rPr>
                        <a:t>dunya</a:t>
                      </a:r>
                      <a:r>
                        <a:rPr lang="en-GB" sz="1800" dirty="0">
                          <a:solidFill>
                            <a:schemeClr val="accent3"/>
                          </a:solidFill>
                          <a:latin typeface="+mn-lt"/>
                          <a:cs typeface="Arial" panose="020B0604020202020204" pitchFamily="34" charset="0"/>
                        </a:rPr>
                        <a:t> </a:t>
                      </a:r>
                      <a:r>
                        <a:rPr lang="en-GB" sz="1800" dirty="0" err="1">
                          <a:solidFill>
                            <a:schemeClr val="accent3"/>
                          </a:solidFill>
                          <a:latin typeface="+mn-lt"/>
                          <a:cs typeface="Arial" panose="020B0604020202020204" pitchFamily="34" charset="0"/>
                        </a:rPr>
                        <a:t>hasanah</a:t>
                      </a:r>
                      <a:r>
                        <a:rPr lang="en-GB" sz="1800" dirty="0">
                          <a:solidFill>
                            <a:schemeClr val="accent3"/>
                          </a:solidFill>
                          <a:latin typeface="+mn-lt"/>
                          <a:cs typeface="Arial" panose="020B0604020202020204" pitchFamily="34" charset="0"/>
                        </a:rPr>
                        <a:t>,</a:t>
                      </a:r>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3"/>
                          </a:solidFill>
                          <a:latin typeface="+mn-lt"/>
                          <a:cs typeface="Arial" panose="020B0604020202020204" pitchFamily="34" charset="0"/>
                        </a:rPr>
                        <a:t>Our Rabb grant us goodness in this world</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34615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solidFill>
                            <a:schemeClr val="accent3"/>
                          </a:solidFill>
                          <a:latin typeface="+mn-lt"/>
                          <a:cs typeface="Arial" panose="020B0604020202020204" pitchFamily="34" charset="0"/>
                        </a:rPr>
                        <a:t>Wafil-akhirati</a:t>
                      </a:r>
                      <a:r>
                        <a:rPr lang="en-GB" sz="1800" dirty="0">
                          <a:solidFill>
                            <a:schemeClr val="accent3"/>
                          </a:solidFill>
                          <a:latin typeface="+mn-lt"/>
                          <a:cs typeface="Arial" panose="020B0604020202020204" pitchFamily="34" charset="0"/>
                        </a:rPr>
                        <a:t> </a:t>
                      </a:r>
                      <a:r>
                        <a:rPr lang="en-GB" sz="1800" dirty="0" err="1">
                          <a:solidFill>
                            <a:schemeClr val="accent3"/>
                          </a:solidFill>
                          <a:latin typeface="+mn-lt"/>
                          <a:cs typeface="Arial" panose="020B0604020202020204" pitchFamily="34" charset="0"/>
                        </a:rPr>
                        <a:t>hasanah</a:t>
                      </a:r>
                      <a:r>
                        <a:rPr lang="en-GB" sz="1800" dirty="0">
                          <a:solidFill>
                            <a:schemeClr val="accent3"/>
                          </a:solidFill>
                          <a:latin typeface="+mn-lt"/>
                          <a:cs typeface="Arial" panose="020B0604020202020204" pitchFamily="34" charset="0"/>
                        </a:rPr>
                        <a:t>,</a:t>
                      </a:r>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dirty="0">
                          <a:solidFill>
                            <a:schemeClr val="accent3"/>
                          </a:solidFill>
                          <a:latin typeface="+mn-lt"/>
                          <a:cs typeface="Arial" panose="020B0604020202020204" pitchFamily="34" charset="0"/>
                        </a:rPr>
                        <a:t>and goodness in the hereafter</a:t>
                      </a:r>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95224088"/>
                  </a:ext>
                </a:extLst>
              </a:tr>
              <a:tr h="61386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solidFill>
                            <a:schemeClr val="accent3"/>
                          </a:solidFill>
                          <a:latin typeface="+mn-lt"/>
                          <a:cs typeface="Arial" panose="020B0604020202020204" pitchFamily="34" charset="0"/>
                        </a:rPr>
                        <a:t>Waqina</a:t>
                      </a:r>
                      <a:r>
                        <a:rPr lang="en-GB" sz="1800" dirty="0">
                          <a:solidFill>
                            <a:schemeClr val="accent3"/>
                          </a:solidFill>
                          <a:latin typeface="+mn-lt"/>
                          <a:cs typeface="Arial" panose="020B0604020202020204" pitchFamily="34" charset="0"/>
                        </a:rPr>
                        <a:t> </a:t>
                      </a:r>
                      <a:r>
                        <a:rPr lang="en-GB" sz="1800" dirty="0" err="1">
                          <a:solidFill>
                            <a:schemeClr val="accent3"/>
                          </a:solidFill>
                          <a:latin typeface="+mn-lt"/>
                          <a:cs typeface="Arial" panose="020B0604020202020204" pitchFamily="34" charset="0"/>
                        </a:rPr>
                        <a:t>adhaban-nar</a:t>
                      </a:r>
                      <a:r>
                        <a:rPr lang="en-GB" sz="1800" dirty="0">
                          <a:solidFill>
                            <a:schemeClr val="accent3"/>
                          </a:solidFill>
                          <a:latin typeface="+mn-lt"/>
                          <a:cs typeface="Arial" panose="020B0604020202020204" pitchFamily="34" charset="0"/>
                        </a:rPr>
                        <a:t>.</a:t>
                      </a:r>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dirty="0">
                          <a:solidFill>
                            <a:schemeClr val="accent3"/>
                          </a:solidFill>
                          <a:latin typeface="+mn-lt"/>
                          <a:cs typeface="Arial" panose="020B0604020202020204" pitchFamily="34" charset="0"/>
                        </a:rPr>
                        <a:t>and protect us from the punishment of the fire.</a:t>
                      </a:r>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2562492"/>
                  </a:ext>
                </a:extLst>
              </a:tr>
              <a:tr h="428095">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solidFill>
                            <a:schemeClr val="accent3"/>
                          </a:solidFill>
                          <a:latin typeface="+mn-lt"/>
                          <a:cs typeface="Arial" panose="020B0604020202020204" pitchFamily="34" charset="0"/>
                        </a:rPr>
                        <a:t>Allahumma</a:t>
                      </a:r>
                      <a:r>
                        <a:rPr lang="en-GB" sz="1800" dirty="0">
                          <a:solidFill>
                            <a:schemeClr val="accent3"/>
                          </a:solidFill>
                          <a:latin typeface="+mn-lt"/>
                          <a:cs typeface="Arial" panose="020B0604020202020204" pitchFamily="34" charset="0"/>
                        </a:rPr>
                        <a:t> </a:t>
                      </a:r>
                      <a:r>
                        <a:rPr lang="en-GB" sz="1800" dirty="0" err="1">
                          <a:solidFill>
                            <a:schemeClr val="accent3"/>
                          </a:solidFill>
                          <a:latin typeface="+mn-lt"/>
                          <a:cs typeface="Arial" panose="020B0604020202020204" pitchFamily="34" charset="0"/>
                        </a:rPr>
                        <a:t>Innaka</a:t>
                      </a:r>
                      <a:r>
                        <a:rPr lang="en-GB" sz="1800" dirty="0">
                          <a:solidFill>
                            <a:schemeClr val="accent3"/>
                          </a:solidFill>
                          <a:latin typeface="+mn-lt"/>
                          <a:cs typeface="Arial" panose="020B0604020202020204" pitchFamily="34" charset="0"/>
                        </a:rPr>
                        <a:t> </a:t>
                      </a:r>
                      <a:r>
                        <a:rPr lang="en-GB" sz="1800" dirty="0" err="1">
                          <a:solidFill>
                            <a:schemeClr val="accent3"/>
                          </a:solidFill>
                          <a:latin typeface="+mn-lt"/>
                          <a:cs typeface="Arial" panose="020B0604020202020204" pitchFamily="34" charset="0"/>
                        </a:rPr>
                        <a:t>Afuwwun</a:t>
                      </a:r>
                      <a:endParaRPr lang="en-GB" sz="1800" dirty="0">
                        <a:solidFill>
                          <a:schemeClr val="accent3"/>
                        </a:solidFill>
                        <a:latin typeface="+mn-lt"/>
                        <a:cs typeface="Arial" panose="020B0604020202020204" pitchFamily="34" charset="0"/>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dirty="0">
                          <a:solidFill>
                            <a:schemeClr val="accent3"/>
                          </a:solidFill>
                          <a:latin typeface="+mn-lt"/>
                          <a:cs typeface="Arial" panose="020B0604020202020204" pitchFamily="34" charset="0"/>
                        </a:rPr>
                        <a:t>O’ Allah You are most Forgiving</a:t>
                      </a:r>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6425358"/>
                  </a:ext>
                </a:extLst>
              </a:tr>
              <a:tr h="61386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solidFill>
                            <a:schemeClr val="accent3"/>
                          </a:solidFill>
                          <a:latin typeface="+mn-lt"/>
                          <a:cs typeface="Arial" panose="020B0604020202020204" pitchFamily="34" charset="0"/>
                        </a:rPr>
                        <a:t>Tuhibbul</a:t>
                      </a:r>
                      <a:r>
                        <a:rPr lang="en-GB" sz="1800" dirty="0">
                          <a:solidFill>
                            <a:schemeClr val="accent3"/>
                          </a:solidFill>
                          <a:latin typeface="+mn-lt"/>
                          <a:cs typeface="Arial" panose="020B0604020202020204" pitchFamily="34" charset="0"/>
                        </a:rPr>
                        <a:t> </a:t>
                      </a:r>
                      <a:r>
                        <a:rPr lang="en-GB" sz="1800" dirty="0" err="1">
                          <a:solidFill>
                            <a:schemeClr val="accent3"/>
                          </a:solidFill>
                          <a:latin typeface="+mn-lt"/>
                          <a:cs typeface="Arial" panose="020B0604020202020204" pitchFamily="34" charset="0"/>
                        </a:rPr>
                        <a:t>afwa</a:t>
                      </a:r>
                      <a:r>
                        <a:rPr lang="en-GB" sz="1800" dirty="0">
                          <a:solidFill>
                            <a:schemeClr val="accent3"/>
                          </a:solidFill>
                          <a:latin typeface="+mn-lt"/>
                          <a:cs typeface="Arial" panose="020B0604020202020204" pitchFamily="34" charset="0"/>
                        </a:rPr>
                        <a:t> </a:t>
                      </a:r>
                      <a:r>
                        <a:rPr lang="en-GB" sz="1800" dirty="0" err="1">
                          <a:solidFill>
                            <a:schemeClr val="accent3"/>
                          </a:solidFill>
                          <a:latin typeface="+mn-lt"/>
                          <a:cs typeface="Arial" panose="020B0604020202020204" pitchFamily="34" charset="0"/>
                        </a:rPr>
                        <a:t>fafu</a:t>
                      </a:r>
                      <a:r>
                        <a:rPr lang="en-GB" sz="1800" dirty="0">
                          <a:solidFill>
                            <a:schemeClr val="accent3"/>
                          </a:solidFill>
                          <a:latin typeface="+mn-lt"/>
                          <a:cs typeface="Arial" panose="020B0604020202020204" pitchFamily="34" charset="0"/>
                        </a:rPr>
                        <a:t> anni.</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dirty="0">
                          <a:solidFill>
                            <a:schemeClr val="accent3"/>
                          </a:solidFill>
                          <a:latin typeface="+mn-lt"/>
                          <a:cs typeface="Arial" panose="020B0604020202020204" pitchFamily="34" charset="0"/>
                        </a:rPr>
                        <a:t>You love to forgive, so forgive me.</a:t>
                      </a:r>
                    </a:p>
                    <a:p>
                      <a:endParaRPr lang="en-GB" sz="180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98802421"/>
                  </a:ext>
                </a:extLst>
              </a:tr>
              <a:tr h="881571">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err="1">
                          <a:solidFill>
                            <a:schemeClr val="accent3"/>
                          </a:solidFill>
                          <a:latin typeface="+mn-lt"/>
                          <a:cs typeface="Arial" panose="020B0604020202020204" pitchFamily="34" charset="0"/>
                        </a:rPr>
                        <a:t>Laa-ilaaha</a:t>
                      </a:r>
                      <a:r>
                        <a:rPr lang="en-GB" sz="1800" b="0" dirty="0">
                          <a:solidFill>
                            <a:schemeClr val="accent3"/>
                          </a:solidFill>
                          <a:latin typeface="+mn-lt"/>
                          <a:cs typeface="Arial" panose="020B0604020202020204" pitchFamily="34" charset="0"/>
                        </a:rPr>
                        <a:t> il-</a:t>
                      </a:r>
                      <a:r>
                        <a:rPr lang="en-GB" sz="1800" b="0" dirty="0" err="1">
                          <a:solidFill>
                            <a:schemeClr val="accent3"/>
                          </a:solidFill>
                          <a:latin typeface="+mn-lt"/>
                          <a:cs typeface="Arial" panose="020B0604020202020204" pitchFamily="34" charset="0"/>
                        </a:rPr>
                        <a:t>lal</a:t>
                      </a:r>
                      <a:r>
                        <a:rPr lang="en-GB" sz="1800" b="0" dirty="0">
                          <a:solidFill>
                            <a:schemeClr val="accent3"/>
                          </a:solidFill>
                          <a:latin typeface="+mn-lt"/>
                          <a:cs typeface="Arial" panose="020B0604020202020204" pitchFamily="34" charset="0"/>
                        </a:rPr>
                        <a:t>-</a:t>
                      </a:r>
                      <a:r>
                        <a:rPr lang="en-GB" sz="1800" b="0" dirty="0" err="1">
                          <a:solidFill>
                            <a:schemeClr val="accent3"/>
                          </a:solidFill>
                          <a:latin typeface="+mn-lt"/>
                          <a:cs typeface="Arial" panose="020B0604020202020204" pitchFamily="34" charset="0"/>
                        </a:rPr>
                        <a:t>laahu</a:t>
                      </a:r>
                      <a:r>
                        <a:rPr lang="en-GB" sz="1800" b="0" dirty="0">
                          <a:solidFill>
                            <a:schemeClr val="accent3"/>
                          </a:solidFill>
                          <a:latin typeface="+mn-lt"/>
                          <a:cs typeface="Arial" panose="020B0604020202020204" pitchFamily="34" charset="0"/>
                        </a:rPr>
                        <a:t> </a:t>
                      </a:r>
                      <a:r>
                        <a:rPr lang="en-GB" sz="1800" b="0" dirty="0" err="1">
                          <a:solidFill>
                            <a:schemeClr val="accent3"/>
                          </a:solidFill>
                          <a:latin typeface="+mn-lt"/>
                          <a:cs typeface="Arial" panose="020B0604020202020204" pitchFamily="34" charset="0"/>
                        </a:rPr>
                        <a:t>Muhammadur</a:t>
                      </a:r>
                      <a:r>
                        <a:rPr lang="en-GB" sz="1800" b="0" dirty="0">
                          <a:solidFill>
                            <a:schemeClr val="accent3"/>
                          </a:solidFill>
                          <a:latin typeface="+mn-lt"/>
                          <a:cs typeface="Arial" panose="020B0604020202020204" pitchFamily="34" charset="0"/>
                        </a:rPr>
                        <a:t> </a:t>
                      </a:r>
                      <a:r>
                        <a:rPr lang="en-GB" sz="1800" b="0" dirty="0" err="1">
                          <a:solidFill>
                            <a:schemeClr val="accent3"/>
                          </a:solidFill>
                          <a:latin typeface="+mn-lt"/>
                          <a:cs typeface="Arial" panose="020B0604020202020204" pitchFamily="34" charset="0"/>
                        </a:rPr>
                        <a:t>rasoo-lul-laah</a:t>
                      </a:r>
                      <a:r>
                        <a:rPr lang="en-GB" sz="1800" b="0" dirty="0">
                          <a:solidFill>
                            <a:schemeClr val="accent3"/>
                          </a:solidFill>
                          <a:latin typeface="+mn-lt"/>
                          <a:cs typeface="Arial" panose="020B0604020202020204" pitchFamily="34" charset="0"/>
                        </a:rPr>
                        <a:t>. (Sallallahu-Alaihi-Wa-Sallam)</a:t>
                      </a:r>
                      <a:endParaRPr lang="en-GB" sz="1800" b="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solidFill>
                            <a:schemeClr val="accent3"/>
                          </a:solidFill>
                          <a:latin typeface="+mn-lt"/>
                          <a:cs typeface="Arial" panose="020B0604020202020204" pitchFamily="34" charset="0"/>
                        </a:rPr>
                        <a:t>There is none worthy of worship but Allah &amp; Muhammad </a:t>
                      </a:r>
                      <a:r>
                        <a:rPr lang="en-GB" sz="1800" b="0" kern="1200" dirty="0">
                          <a:solidFill>
                            <a:schemeClr val="accent3"/>
                          </a:solidFill>
                          <a:latin typeface="+mn-lt"/>
                          <a:ea typeface="+mn-ea"/>
                          <a:cs typeface="+mn-cs"/>
                        </a:rPr>
                        <a:t>(</a:t>
                      </a:r>
                      <a:r>
                        <a:rPr lang="ar-AE" sz="1800" b="0" i="0" dirty="0">
                          <a:solidFill>
                            <a:schemeClr val="accent3"/>
                          </a:solidFill>
                          <a:effectLst/>
                          <a:latin typeface="+mn-lt"/>
                        </a:rPr>
                        <a:t>ﷺ</a:t>
                      </a:r>
                      <a:r>
                        <a:rPr lang="en-GB" sz="1800" b="0" dirty="0">
                          <a:solidFill>
                            <a:schemeClr val="accent3"/>
                          </a:solidFill>
                          <a:latin typeface="+mn-lt"/>
                          <a:cs typeface="Arial" panose="020B0604020202020204" pitchFamily="34" charset="0"/>
                        </a:rPr>
                        <a:t>) is Allah’s messenger.</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104793"/>
                  </a:ext>
                </a:extLst>
              </a:tr>
              <a:tr h="346150">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err="1">
                          <a:solidFill>
                            <a:schemeClr val="accent3"/>
                          </a:solidFill>
                          <a:latin typeface="+mn-lt"/>
                          <a:cs typeface="Arial" panose="020B0604020202020204" pitchFamily="34" charset="0"/>
                        </a:rPr>
                        <a:t>Astaghfirullah</a:t>
                      </a:r>
                      <a:r>
                        <a:rPr lang="en-GB" sz="1800" b="0" dirty="0">
                          <a:solidFill>
                            <a:schemeClr val="accent3"/>
                          </a:solidFill>
                          <a:latin typeface="+mn-lt"/>
                          <a:cs typeface="Arial" panose="020B0604020202020204" pitchFamily="34" charset="0"/>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dirty="0">
                          <a:solidFill>
                            <a:schemeClr val="accent3"/>
                          </a:solidFill>
                          <a:latin typeface="+mn-lt"/>
                          <a:cs typeface="Arial" panose="020B0604020202020204" pitchFamily="34" charset="0"/>
                        </a:rPr>
                        <a:t>I seek forgiveness from Allah.</a:t>
                      </a:r>
                      <a:endParaRPr lang="en-GB" sz="1800" b="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5532560"/>
                  </a:ext>
                </a:extLst>
              </a:tr>
              <a:tr h="664685">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err="1">
                          <a:solidFill>
                            <a:schemeClr val="accent3"/>
                          </a:solidFill>
                          <a:latin typeface="+mn-lt"/>
                          <a:ea typeface="+mn-ea"/>
                          <a:cs typeface="Arial" panose="020B0604020202020204" pitchFamily="34" charset="0"/>
                        </a:rPr>
                        <a:t>Allāhumma</a:t>
                      </a:r>
                      <a:r>
                        <a:rPr lang="en-GB" sz="1800" b="0" kern="1200" dirty="0">
                          <a:solidFill>
                            <a:schemeClr val="accent3"/>
                          </a:solidFill>
                          <a:latin typeface="+mn-lt"/>
                          <a:ea typeface="+mn-ea"/>
                          <a:cs typeface="Arial" panose="020B0604020202020204" pitchFamily="34" charset="0"/>
                        </a:rPr>
                        <a:t> </a:t>
                      </a:r>
                      <a:r>
                        <a:rPr lang="en-GB" sz="1800" b="0" kern="1200" dirty="0" err="1">
                          <a:solidFill>
                            <a:schemeClr val="accent3"/>
                          </a:solidFill>
                          <a:latin typeface="+mn-lt"/>
                          <a:ea typeface="+mn-ea"/>
                          <a:cs typeface="Arial" panose="020B0604020202020204" pitchFamily="34" charset="0"/>
                        </a:rPr>
                        <a:t>innī</a:t>
                      </a:r>
                      <a:r>
                        <a:rPr lang="en-GB" sz="1800" b="0" kern="1200" dirty="0">
                          <a:solidFill>
                            <a:schemeClr val="accent3"/>
                          </a:solidFill>
                          <a:latin typeface="+mn-lt"/>
                          <a:ea typeface="+mn-ea"/>
                          <a:cs typeface="Arial" panose="020B0604020202020204" pitchFamily="34" charset="0"/>
                        </a:rPr>
                        <a:t> </a:t>
                      </a:r>
                      <a:r>
                        <a:rPr lang="en-GB" sz="1800" b="0" kern="1200" dirty="0" err="1">
                          <a:solidFill>
                            <a:schemeClr val="accent3"/>
                          </a:solidFill>
                          <a:latin typeface="+mn-lt"/>
                          <a:ea typeface="+mn-ea"/>
                          <a:cs typeface="Arial" panose="020B0604020202020204" pitchFamily="34" charset="0"/>
                        </a:rPr>
                        <a:t>as’alukal-Firdawsa</a:t>
                      </a:r>
                      <a:r>
                        <a:rPr lang="en-GB" sz="1800" b="0" kern="1200" dirty="0">
                          <a:solidFill>
                            <a:schemeClr val="accent3"/>
                          </a:solidFill>
                          <a:latin typeface="+mn-lt"/>
                          <a:ea typeface="+mn-ea"/>
                          <a:cs typeface="Arial" panose="020B0604020202020204" pitchFamily="34" charset="0"/>
                        </a:rPr>
                        <a:t> </a:t>
                      </a:r>
                      <a:r>
                        <a:rPr lang="en-GB" sz="1800" b="0" kern="1200" dirty="0" err="1">
                          <a:solidFill>
                            <a:schemeClr val="accent3"/>
                          </a:solidFill>
                          <a:latin typeface="+mn-lt"/>
                          <a:ea typeface="+mn-ea"/>
                          <a:cs typeface="Arial" panose="020B0604020202020204" pitchFamily="34" charset="0"/>
                        </a:rPr>
                        <a:t>aʿlāl</a:t>
                      </a:r>
                      <a:r>
                        <a:rPr lang="en-GB" sz="1800" b="0" kern="1200" dirty="0">
                          <a:solidFill>
                            <a:schemeClr val="accent3"/>
                          </a:solidFill>
                          <a:latin typeface="+mn-lt"/>
                          <a:ea typeface="+mn-ea"/>
                          <a:cs typeface="Arial" panose="020B0604020202020204" pitchFamily="34" charset="0"/>
                        </a:rPr>
                        <a:t>-Jannah.</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kern="1200" dirty="0">
                          <a:solidFill>
                            <a:schemeClr val="accent3"/>
                          </a:solidFill>
                          <a:latin typeface="+mn-lt"/>
                          <a:ea typeface="+mn-ea"/>
                          <a:cs typeface="Arial" panose="020B0604020202020204" pitchFamily="34" charset="0"/>
                        </a:rPr>
                        <a:t>O Allah, I beg you for al-Firdaws, the loftiest abode of Paradise.</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3106518"/>
                  </a:ext>
                </a:extLst>
              </a:tr>
              <a:tr h="615807">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err="1">
                          <a:solidFill>
                            <a:schemeClr val="accent3"/>
                          </a:solidFill>
                          <a:effectLst/>
                          <a:latin typeface="+mn-lt"/>
                          <a:ea typeface="+mn-ea"/>
                          <a:cs typeface="+mn-cs"/>
                        </a:rPr>
                        <a:t>Allāhumma</a:t>
                      </a:r>
                      <a:r>
                        <a:rPr lang="en-GB" sz="1800" b="0" i="0" kern="1200" dirty="0">
                          <a:solidFill>
                            <a:schemeClr val="accent3"/>
                          </a:solidFill>
                          <a:effectLst/>
                          <a:latin typeface="+mn-lt"/>
                          <a:ea typeface="+mn-ea"/>
                          <a:cs typeface="+mn-cs"/>
                        </a:rPr>
                        <a:t> </a:t>
                      </a:r>
                      <a:r>
                        <a:rPr lang="en-GB" sz="1800" b="0" i="0" kern="1200" dirty="0" err="1">
                          <a:solidFill>
                            <a:schemeClr val="accent3"/>
                          </a:solidFill>
                          <a:effectLst/>
                          <a:latin typeface="+mn-lt"/>
                          <a:ea typeface="+mn-ea"/>
                          <a:cs typeface="+mn-cs"/>
                        </a:rPr>
                        <a:t>ajirnī</a:t>
                      </a:r>
                      <a:r>
                        <a:rPr lang="en-GB" sz="1800" b="0" i="0" kern="1200" dirty="0">
                          <a:solidFill>
                            <a:schemeClr val="accent3"/>
                          </a:solidFill>
                          <a:effectLst/>
                          <a:latin typeface="+mn-lt"/>
                          <a:ea typeface="+mn-ea"/>
                          <a:cs typeface="+mn-cs"/>
                        </a:rPr>
                        <a:t> mina-n-</a:t>
                      </a:r>
                      <a:r>
                        <a:rPr lang="en-GB" sz="1800" b="0" i="0" kern="1200" dirty="0" err="1">
                          <a:solidFill>
                            <a:schemeClr val="accent3"/>
                          </a:solidFill>
                          <a:effectLst/>
                          <a:latin typeface="+mn-lt"/>
                          <a:ea typeface="+mn-ea"/>
                          <a:cs typeface="+mn-cs"/>
                        </a:rPr>
                        <a:t>nār</a:t>
                      </a:r>
                      <a:endParaRPr lang="en-GB" sz="1800" b="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1800" b="0" i="0" kern="1200" dirty="0">
                          <a:solidFill>
                            <a:schemeClr val="accent3"/>
                          </a:solidFill>
                          <a:effectLst/>
                          <a:latin typeface="+mn-lt"/>
                          <a:ea typeface="+mn-ea"/>
                          <a:cs typeface="+mn-cs"/>
                        </a:rPr>
                        <a:t>O Allah, protect me from the Hell-fire.</a:t>
                      </a:r>
                      <a:endParaRPr lang="en-GB" sz="1800" b="0" dirty="0">
                        <a:solidFill>
                          <a:schemeClr val="accent3"/>
                        </a:solidFill>
                        <a:latin typeface="+mn-lt"/>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36614895"/>
                  </a:ext>
                </a:extLst>
              </a:tr>
            </a:tbl>
          </a:graphicData>
        </a:graphic>
      </p:graphicFrame>
      <p:sp>
        <p:nvSpPr>
          <p:cNvPr id="9" name="Title 1">
            <a:extLst>
              <a:ext uri="{FF2B5EF4-FFF2-40B4-BE49-F238E27FC236}">
                <a16:creationId xmlns:a16="http://schemas.microsoft.com/office/drawing/2014/main" id="{671A7D31-FF16-20FF-4235-FC29D410643C}"/>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91DA9FA5-530C-7410-6170-CB908226ABEB}"/>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dirty="0">
                <a:latin typeface="Baskerville Old Face (Headings)"/>
              </a:rPr>
              <a:t>Dua’s &amp; </a:t>
            </a:r>
            <a:r>
              <a:rPr lang="en-GB" sz="4400" dirty="0"/>
              <a:t>Dhikr 1/2</a:t>
            </a:r>
            <a:r>
              <a:rPr lang="en-US" dirty="0">
                <a:latin typeface="Baskerville Old Face (Headings)"/>
              </a:rPr>
              <a:t> </a:t>
            </a:r>
          </a:p>
        </p:txBody>
      </p:sp>
      <p:sp>
        <p:nvSpPr>
          <p:cNvPr id="11" name="Rectangle 10">
            <a:extLst>
              <a:ext uri="{FF2B5EF4-FFF2-40B4-BE49-F238E27FC236}">
                <a16:creationId xmlns:a16="http://schemas.microsoft.com/office/drawing/2014/main" id="{0A0EB834-9B51-06F6-1ECC-3BBD26526CBA}"/>
              </a:ext>
            </a:extLst>
          </p:cNvPr>
          <p:cNvSpPr/>
          <p:nvPr/>
        </p:nvSpPr>
        <p:spPr>
          <a:xfrm>
            <a:off x="1421700" y="2913587"/>
            <a:ext cx="10515602" cy="106244"/>
          </a:xfrm>
          <a:prstGeom prst="rect">
            <a:avLst/>
          </a:prstGeom>
          <a:solidFill>
            <a:srgbClr val="7E8679"/>
          </a:solidFill>
          <a:ln>
            <a:solidFill>
              <a:srgbClr val="3E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12" name="Rectangle 11">
            <a:extLst>
              <a:ext uri="{FF2B5EF4-FFF2-40B4-BE49-F238E27FC236}">
                <a16:creationId xmlns:a16="http://schemas.microsoft.com/office/drawing/2014/main" id="{38641165-B8B2-6DF4-EE44-75CD32384E13}"/>
              </a:ext>
            </a:extLst>
          </p:cNvPr>
          <p:cNvSpPr/>
          <p:nvPr/>
        </p:nvSpPr>
        <p:spPr>
          <a:xfrm>
            <a:off x="1421700" y="3980675"/>
            <a:ext cx="10515602" cy="106244"/>
          </a:xfrm>
          <a:prstGeom prst="rect">
            <a:avLst/>
          </a:prstGeom>
          <a:solidFill>
            <a:srgbClr val="7E8679"/>
          </a:solidFill>
          <a:ln>
            <a:solidFill>
              <a:srgbClr val="3E3E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1"/>
          </a:p>
        </p:txBody>
      </p:sp>
      <p:grpSp>
        <p:nvGrpSpPr>
          <p:cNvPr id="14" name="Group 13">
            <a:extLst>
              <a:ext uri="{FF2B5EF4-FFF2-40B4-BE49-F238E27FC236}">
                <a16:creationId xmlns:a16="http://schemas.microsoft.com/office/drawing/2014/main" id="{A2F9B211-D2D2-1C61-9F76-CCFE7F83A7D5}"/>
              </a:ext>
            </a:extLst>
          </p:cNvPr>
          <p:cNvGrpSpPr/>
          <p:nvPr/>
        </p:nvGrpSpPr>
        <p:grpSpPr>
          <a:xfrm>
            <a:off x="1578285" y="1619223"/>
            <a:ext cx="2810836" cy="1132312"/>
            <a:chOff x="2483737" y="1924439"/>
            <a:chExt cx="5439748" cy="2191338"/>
          </a:xfrm>
        </p:grpSpPr>
        <p:pic>
          <p:nvPicPr>
            <p:cNvPr id="4" name="Picture 3">
              <a:extLst>
                <a:ext uri="{FF2B5EF4-FFF2-40B4-BE49-F238E27FC236}">
                  <a16:creationId xmlns:a16="http://schemas.microsoft.com/office/drawing/2014/main" id="{82C605F4-732E-52D1-DE02-A7040D971D36}"/>
                </a:ext>
              </a:extLst>
            </p:cNvPr>
            <p:cNvPicPr>
              <a:picLocks noChangeAspect="1"/>
            </p:cNvPicPr>
            <p:nvPr/>
          </p:nvPicPr>
          <p:blipFill>
            <a:blip r:embed="rId3"/>
            <a:srcRect l="40822"/>
            <a:stretch/>
          </p:blipFill>
          <p:spPr>
            <a:xfrm>
              <a:off x="2483737" y="1924439"/>
              <a:ext cx="5439748" cy="1097577"/>
            </a:xfrm>
            <a:prstGeom prst="rect">
              <a:avLst/>
            </a:prstGeom>
          </p:spPr>
        </p:pic>
        <p:pic>
          <p:nvPicPr>
            <p:cNvPr id="3" name="Picture 2">
              <a:extLst>
                <a:ext uri="{FF2B5EF4-FFF2-40B4-BE49-F238E27FC236}">
                  <a16:creationId xmlns:a16="http://schemas.microsoft.com/office/drawing/2014/main" id="{1555D795-B90C-5088-00CE-38E4DCB6DA3B}"/>
                </a:ext>
              </a:extLst>
            </p:cNvPr>
            <p:cNvPicPr>
              <a:picLocks noChangeAspect="1"/>
            </p:cNvPicPr>
            <p:nvPr/>
          </p:nvPicPr>
          <p:blipFill>
            <a:blip r:embed="rId3"/>
            <a:srcRect r="59215"/>
            <a:stretch/>
          </p:blipFill>
          <p:spPr>
            <a:xfrm>
              <a:off x="3359675" y="3018200"/>
              <a:ext cx="3749040" cy="1097577"/>
            </a:xfrm>
            <a:prstGeom prst="rect">
              <a:avLst/>
            </a:prstGeom>
          </p:spPr>
        </p:pic>
      </p:grpSp>
      <p:pic>
        <p:nvPicPr>
          <p:cNvPr id="17" name="Picture 16">
            <a:extLst>
              <a:ext uri="{FF2B5EF4-FFF2-40B4-BE49-F238E27FC236}">
                <a16:creationId xmlns:a16="http://schemas.microsoft.com/office/drawing/2014/main" id="{1BC5AFCC-F736-5D36-2F3E-7D9EA15FAF45}"/>
              </a:ext>
            </a:extLst>
          </p:cNvPr>
          <p:cNvPicPr>
            <a:picLocks noChangeAspect="1"/>
          </p:cNvPicPr>
          <p:nvPr/>
        </p:nvPicPr>
        <p:blipFill>
          <a:blip r:embed="rId4"/>
          <a:srcRect l="2340"/>
          <a:stretch/>
        </p:blipFill>
        <p:spPr>
          <a:xfrm>
            <a:off x="1474588" y="3264368"/>
            <a:ext cx="3018229" cy="467733"/>
          </a:xfrm>
          <a:prstGeom prst="rect">
            <a:avLst/>
          </a:prstGeom>
        </p:spPr>
      </p:pic>
      <p:pic>
        <p:nvPicPr>
          <p:cNvPr id="13" name="Picture 12">
            <a:extLst>
              <a:ext uri="{FF2B5EF4-FFF2-40B4-BE49-F238E27FC236}">
                <a16:creationId xmlns:a16="http://schemas.microsoft.com/office/drawing/2014/main" id="{6B98F545-5DEE-E04D-D063-ED1FA8F63441}"/>
              </a:ext>
            </a:extLst>
          </p:cNvPr>
          <p:cNvPicPr>
            <a:picLocks noChangeAspect="1"/>
          </p:cNvPicPr>
          <p:nvPr/>
        </p:nvPicPr>
        <p:blipFill>
          <a:blip r:embed="rId5"/>
          <a:srcRect t="24665" b="19820"/>
          <a:stretch/>
        </p:blipFill>
        <p:spPr>
          <a:xfrm>
            <a:off x="2522473" y="5973827"/>
            <a:ext cx="1970344" cy="508404"/>
          </a:xfrm>
          <a:prstGeom prst="rect">
            <a:avLst/>
          </a:prstGeom>
        </p:spPr>
      </p:pic>
      <p:pic>
        <p:nvPicPr>
          <p:cNvPr id="16" name="Picture 15">
            <a:extLst>
              <a:ext uri="{FF2B5EF4-FFF2-40B4-BE49-F238E27FC236}">
                <a16:creationId xmlns:a16="http://schemas.microsoft.com/office/drawing/2014/main" id="{CDCA7D13-BC3D-3AB2-FD69-4FABC2B11E5E}"/>
              </a:ext>
            </a:extLst>
          </p:cNvPr>
          <p:cNvPicPr>
            <a:picLocks noChangeAspect="1"/>
          </p:cNvPicPr>
          <p:nvPr/>
        </p:nvPicPr>
        <p:blipFill>
          <a:blip r:embed="rId6"/>
          <a:srcRect r="16475" b="24924"/>
          <a:stretch/>
        </p:blipFill>
        <p:spPr>
          <a:xfrm>
            <a:off x="3396018" y="4971781"/>
            <a:ext cx="1078683" cy="428412"/>
          </a:xfrm>
          <a:prstGeom prst="rect">
            <a:avLst/>
          </a:prstGeom>
        </p:spPr>
      </p:pic>
      <p:pic>
        <p:nvPicPr>
          <p:cNvPr id="5" name="Picture 4">
            <a:extLst>
              <a:ext uri="{FF2B5EF4-FFF2-40B4-BE49-F238E27FC236}">
                <a16:creationId xmlns:a16="http://schemas.microsoft.com/office/drawing/2014/main" id="{D4D0336D-D837-04DB-ED23-829D818DE6EE}"/>
              </a:ext>
            </a:extLst>
          </p:cNvPr>
          <p:cNvPicPr>
            <a:picLocks noChangeAspect="1"/>
          </p:cNvPicPr>
          <p:nvPr/>
        </p:nvPicPr>
        <p:blipFill>
          <a:blip r:embed="rId7"/>
          <a:srcRect l="3936" t="26217" r="1030"/>
          <a:stretch/>
        </p:blipFill>
        <p:spPr>
          <a:xfrm>
            <a:off x="1454157" y="5437012"/>
            <a:ext cx="3020544" cy="460772"/>
          </a:xfrm>
          <a:prstGeom prst="rect">
            <a:avLst/>
          </a:prstGeom>
        </p:spPr>
      </p:pic>
      <p:grpSp>
        <p:nvGrpSpPr>
          <p:cNvPr id="26" name="Group 25">
            <a:extLst>
              <a:ext uri="{FF2B5EF4-FFF2-40B4-BE49-F238E27FC236}">
                <a16:creationId xmlns:a16="http://schemas.microsoft.com/office/drawing/2014/main" id="{63E33527-12A9-3B93-22ED-C3A9726E4877}"/>
              </a:ext>
            </a:extLst>
          </p:cNvPr>
          <p:cNvGrpSpPr/>
          <p:nvPr/>
        </p:nvGrpSpPr>
        <p:grpSpPr>
          <a:xfrm>
            <a:off x="2120385" y="4307151"/>
            <a:ext cx="2396738" cy="336410"/>
            <a:chOff x="1633607" y="4423410"/>
            <a:chExt cx="3077969" cy="432029"/>
          </a:xfrm>
        </p:grpSpPr>
        <p:pic>
          <p:nvPicPr>
            <p:cNvPr id="25" name="Picture 24">
              <a:extLst>
                <a:ext uri="{FF2B5EF4-FFF2-40B4-BE49-F238E27FC236}">
                  <a16:creationId xmlns:a16="http://schemas.microsoft.com/office/drawing/2014/main" id="{00542DDC-9539-5E2D-F076-C8B219EED68C}"/>
                </a:ext>
              </a:extLst>
            </p:cNvPr>
            <p:cNvPicPr>
              <a:picLocks noChangeAspect="1"/>
            </p:cNvPicPr>
            <p:nvPr/>
          </p:nvPicPr>
          <p:blipFill>
            <a:blip r:embed="rId8">
              <a:biLevel thresh="50000"/>
            </a:blip>
            <a:stretch>
              <a:fillRect/>
            </a:stretch>
          </p:blipFill>
          <p:spPr>
            <a:xfrm>
              <a:off x="1633607" y="4426754"/>
              <a:ext cx="1733792" cy="428685"/>
            </a:xfrm>
            <a:prstGeom prst="rect">
              <a:avLst/>
            </a:prstGeom>
          </p:spPr>
        </p:pic>
        <p:pic>
          <p:nvPicPr>
            <p:cNvPr id="23" name="Picture 22">
              <a:extLst>
                <a:ext uri="{FF2B5EF4-FFF2-40B4-BE49-F238E27FC236}">
                  <a16:creationId xmlns:a16="http://schemas.microsoft.com/office/drawing/2014/main" id="{F2FC922F-FE3B-641A-FB9A-54D9A843459C}"/>
                </a:ext>
              </a:extLst>
            </p:cNvPr>
            <p:cNvPicPr>
              <a:picLocks noChangeAspect="1"/>
            </p:cNvPicPr>
            <p:nvPr/>
          </p:nvPicPr>
          <p:blipFill>
            <a:blip r:embed="rId9">
              <a:biLevel thresh="50000"/>
            </a:blip>
            <a:srcRect l="8415" t="1" b="464"/>
            <a:stretch>
              <a:fillRect/>
            </a:stretch>
          </p:blipFill>
          <p:spPr>
            <a:xfrm>
              <a:off x="3376704" y="4423410"/>
              <a:ext cx="1334872" cy="426694"/>
            </a:xfrm>
            <a:prstGeom prst="rect">
              <a:avLst/>
            </a:prstGeom>
          </p:spPr>
        </p:pic>
      </p:grpSp>
      <p:sp>
        <p:nvSpPr>
          <p:cNvPr id="28" name="TextBox 27">
            <a:extLst>
              <a:ext uri="{FF2B5EF4-FFF2-40B4-BE49-F238E27FC236}">
                <a16:creationId xmlns:a16="http://schemas.microsoft.com/office/drawing/2014/main" id="{0E2E985D-B66D-EA94-EE11-359BED47B741}"/>
              </a:ext>
            </a:extLst>
          </p:cNvPr>
          <p:cNvSpPr txBox="1"/>
          <p:nvPr/>
        </p:nvSpPr>
        <p:spPr>
          <a:xfrm>
            <a:off x="1498654" y="4162801"/>
            <a:ext cx="544779" cy="830997"/>
          </a:xfrm>
          <a:prstGeom prst="rect">
            <a:avLst/>
          </a:prstGeom>
          <a:noFill/>
        </p:spPr>
        <p:txBody>
          <a:bodyPr wrap="square">
            <a:spAutoFit/>
          </a:bodyPr>
          <a:lstStyle/>
          <a:p>
            <a:r>
              <a:rPr lang="ar-AE" sz="4800" b="0" i="0" dirty="0">
                <a:effectLst/>
                <a:latin typeface="Mulish"/>
              </a:rPr>
              <a:t>ﷺ</a:t>
            </a:r>
            <a:endParaRPr lang="en-GB" sz="4800" dirty="0"/>
          </a:p>
        </p:txBody>
      </p:sp>
      <p:sp>
        <p:nvSpPr>
          <p:cNvPr id="18" name="TextBox 17">
            <a:extLst>
              <a:ext uri="{FF2B5EF4-FFF2-40B4-BE49-F238E27FC236}">
                <a16:creationId xmlns:a16="http://schemas.microsoft.com/office/drawing/2014/main" id="{584AB405-6814-77E1-71A3-F0530757F96A}"/>
              </a:ext>
            </a:extLst>
          </p:cNvPr>
          <p:cNvSpPr txBox="1"/>
          <p:nvPr/>
        </p:nvSpPr>
        <p:spPr>
          <a:xfrm>
            <a:off x="11832318" y="6534622"/>
            <a:ext cx="426357" cy="369332"/>
          </a:xfrm>
          <a:prstGeom prst="rect">
            <a:avLst/>
          </a:prstGeom>
          <a:noFill/>
        </p:spPr>
        <p:txBody>
          <a:bodyPr wrap="square" rtlCol="0">
            <a:spAutoFit/>
          </a:bodyPr>
          <a:lstStyle/>
          <a:p>
            <a:r>
              <a:rPr lang="en-GB" dirty="0"/>
              <a:t>50</a:t>
            </a:r>
          </a:p>
        </p:txBody>
      </p:sp>
    </p:spTree>
    <p:extLst>
      <p:ext uri="{BB962C8B-B14F-4D97-AF65-F5344CB8AC3E}">
        <p14:creationId xmlns:p14="http://schemas.microsoft.com/office/powerpoint/2010/main" val="9517168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55E64-F780-E813-9969-E4E467FBC9A9}"/>
            </a:ext>
          </a:extLst>
        </p:cNvPr>
        <p:cNvGrpSpPr/>
        <p:nvPr/>
      </p:nvGrpSpPr>
      <p:grpSpPr>
        <a:xfrm>
          <a:off x="0" y="0"/>
          <a:ext cx="0" cy="0"/>
          <a:chOff x="0" y="0"/>
          <a:chExt cx="0" cy="0"/>
        </a:xfrm>
      </p:grpSpPr>
      <p:sp>
        <p:nvSpPr>
          <p:cNvPr id="6" name="Content Placeholder 4">
            <a:extLst>
              <a:ext uri="{FF2B5EF4-FFF2-40B4-BE49-F238E27FC236}">
                <a16:creationId xmlns:a16="http://schemas.microsoft.com/office/drawing/2014/main" id="{61BE69B5-8AD4-1512-615B-C911076ACB1E}"/>
              </a:ext>
            </a:extLst>
          </p:cNvPr>
          <p:cNvSpPr txBox="1">
            <a:spLocks/>
          </p:cNvSpPr>
          <p:nvPr/>
        </p:nvSpPr>
        <p:spPr>
          <a:xfrm>
            <a:off x="6157103" y="1901426"/>
            <a:ext cx="3749040" cy="4306825"/>
          </a:xfrm>
          <a:prstGeom prst="rect">
            <a:avLst/>
          </a:prstGeom>
        </p:spPr>
        <p:txBody>
          <a:bodyPr vert="horz" lIns="91440" tIns="45721" rIns="91440" bIns="45721" rtlCol="0">
            <a:normAutofit/>
          </a:bodyPr>
          <a:lstStyle>
            <a:lvl1pPr marL="0" indent="0" algn="l" defTabSz="914400" rtl="0" eaLnBrk="1" latinLnBrk="0" hangingPunct="1">
              <a:lnSpc>
                <a:spcPct val="150000"/>
              </a:lnSpc>
              <a:spcBef>
                <a:spcPts val="1000"/>
              </a:spcBef>
              <a:buClr>
                <a:srgbClr val="73292A"/>
              </a:buClr>
              <a:buFont typeface="Arial" panose="020B0604020202020204" pitchFamily="34" charset="0"/>
              <a:buNone/>
              <a:defRPr sz="2400" kern="1200">
                <a:solidFill>
                  <a:schemeClr val="accent3"/>
                </a:solidFill>
                <a:latin typeface="+mn-lt"/>
                <a:ea typeface="+mn-ea"/>
                <a:cs typeface="+mn-cs"/>
              </a:defRPr>
            </a:lvl1pPr>
            <a:lvl2pPr marL="2286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2pPr>
            <a:lvl3pPr marL="6858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3pPr>
            <a:lvl4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4pPr>
            <a:lvl5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6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a:p>
        </p:txBody>
      </p:sp>
      <p:graphicFrame>
        <p:nvGraphicFramePr>
          <p:cNvPr id="7" name="Table 3">
            <a:extLst>
              <a:ext uri="{FF2B5EF4-FFF2-40B4-BE49-F238E27FC236}">
                <a16:creationId xmlns:a16="http://schemas.microsoft.com/office/drawing/2014/main" id="{246A13C8-5CF2-6A17-248A-C1FF431AE115}"/>
              </a:ext>
            </a:extLst>
          </p:cNvPr>
          <p:cNvGraphicFramePr>
            <a:graphicFrameLocks noGrp="1"/>
          </p:cNvGraphicFramePr>
          <p:nvPr>
            <p:extLst>
              <p:ext uri="{D42A27DB-BD31-4B8C-83A1-F6EECF244321}">
                <p14:modId xmlns:p14="http://schemas.microsoft.com/office/powerpoint/2010/main" val="3133140463"/>
              </p:ext>
            </p:extLst>
          </p:nvPr>
        </p:nvGraphicFramePr>
        <p:xfrm>
          <a:off x="1421702" y="1249267"/>
          <a:ext cx="10515600" cy="4491177"/>
        </p:xfrm>
        <a:graphic>
          <a:graphicData uri="http://schemas.openxmlformats.org/drawingml/2006/table">
            <a:tbl>
              <a:tblPr firstRow="1" bandRow="1">
                <a:tableStyleId>{5C22544A-7EE6-4342-B048-85BDC9FD1C3A}</a:tableStyleId>
              </a:tblPr>
              <a:tblGrid>
                <a:gridCol w="2480342">
                  <a:extLst>
                    <a:ext uri="{9D8B030D-6E8A-4147-A177-3AD203B41FA5}">
                      <a16:colId xmlns:a16="http://schemas.microsoft.com/office/drawing/2014/main" val="2598802045"/>
                    </a:ext>
                  </a:extLst>
                </a:gridCol>
                <a:gridCol w="2661718">
                  <a:extLst>
                    <a:ext uri="{9D8B030D-6E8A-4147-A177-3AD203B41FA5}">
                      <a16:colId xmlns:a16="http://schemas.microsoft.com/office/drawing/2014/main" val="803654899"/>
                    </a:ext>
                  </a:extLst>
                </a:gridCol>
                <a:gridCol w="5373540">
                  <a:extLst>
                    <a:ext uri="{9D8B030D-6E8A-4147-A177-3AD203B41FA5}">
                      <a16:colId xmlns:a16="http://schemas.microsoft.com/office/drawing/2014/main" val="182759625"/>
                    </a:ext>
                  </a:extLst>
                </a:gridCol>
              </a:tblGrid>
              <a:tr h="35809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000" b="1">
                          <a:latin typeface="Gill Sans Nova Light (Body)"/>
                        </a:rPr>
                        <a:t>Arabic</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dirty="0">
                          <a:latin typeface="Gill Sans Nova Light (Body)"/>
                        </a:rPr>
                        <a:t>Transliteration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2000" b="1">
                          <a:latin typeface="Gill Sans Nova Light (Body)"/>
                        </a:rPr>
                        <a:t>English Translation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56534826"/>
                  </a:ext>
                </a:extLst>
              </a:tr>
              <a:tr h="420379">
                <a:tc rowSpan="5">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a:solidFill>
                            <a:schemeClr val="accent3"/>
                          </a:solidFill>
                          <a:effectLst/>
                          <a:latin typeface="+mn-lt"/>
                          <a:ea typeface="+mn-ea"/>
                          <a:cs typeface="+mn-cs"/>
                        </a:rPr>
                        <a:t>Subḥāna-llāhi wa bi ḥamdih,</a:t>
                      </a:r>
                      <a:endParaRPr lang="en-GB" sz="1801" b="0" i="0" kern="1200" dirty="0">
                        <a:solidFill>
                          <a:schemeClr val="accent3"/>
                        </a:solidFill>
                        <a:effectLst/>
                        <a:latin typeface="+mn-lt"/>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dirty="0">
                          <a:solidFill>
                            <a:schemeClr val="accent3"/>
                          </a:solidFill>
                          <a:effectLst/>
                          <a:latin typeface="+mn-lt"/>
                          <a:ea typeface="+mn-ea"/>
                          <a:cs typeface="+mn-cs"/>
                        </a:rPr>
                        <a:t>Allah is free from imperfection and all praise is due to Him</a:t>
                      </a:r>
                      <a:endParaRPr lang="en-GB" sz="180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979966"/>
                  </a:ext>
                </a:extLst>
              </a:tr>
              <a:tr h="420379">
                <a:tc vMerge="1">
                  <a:txBody>
                    <a:bodyPr/>
                    <a:lstStyle/>
                    <a:p>
                      <a:endParaRPr lang="en-GB"/>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a:solidFill>
                            <a:schemeClr val="accent3"/>
                          </a:solidFill>
                          <a:effectLst/>
                          <a:latin typeface="+mn-lt"/>
                          <a:ea typeface="+mn-ea"/>
                          <a:cs typeface="+mn-cs"/>
                        </a:rPr>
                        <a:t>ʿadada khalqih,</a:t>
                      </a:r>
                      <a:endParaRPr lang="en-GB" sz="1801" b="0" i="0" kern="1200" dirty="0">
                        <a:solidFill>
                          <a:schemeClr val="accent3"/>
                        </a:solidFill>
                        <a:effectLst/>
                        <a:latin typeface="+mn-lt"/>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a:solidFill>
                            <a:schemeClr val="accent3"/>
                          </a:solidFill>
                          <a:effectLst/>
                          <a:latin typeface="+mn-lt"/>
                          <a:ea typeface="+mn-ea"/>
                          <a:cs typeface="+mn-cs"/>
                        </a:rPr>
                        <a:t>(in ways) as numerous as all He has created</a:t>
                      </a:r>
                      <a:endParaRPr lang="en-GB" sz="180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45624078"/>
                  </a:ext>
                </a:extLst>
              </a:tr>
              <a:tr h="420379">
                <a:tc vMerge="1">
                  <a:txBody>
                    <a:bodyPr/>
                    <a:lstStyle/>
                    <a:p>
                      <a:endParaRPr lang="en-GB"/>
                    </a:p>
                  </a:txBody>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a:solidFill>
                            <a:schemeClr val="accent3"/>
                          </a:solidFill>
                          <a:effectLst/>
                          <a:latin typeface="+mn-lt"/>
                          <a:ea typeface="+mn-ea"/>
                          <a:cs typeface="+mn-cs"/>
                        </a:rPr>
                        <a:t>wa riḍā nafsih,</a:t>
                      </a:r>
                      <a:endParaRPr lang="en-GB" sz="1801" b="0" i="0" kern="1200" dirty="0">
                        <a:solidFill>
                          <a:schemeClr val="accent3"/>
                        </a:solidFill>
                        <a:effectLst/>
                        <a:latin typeface="+mn-lt"/>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a:solidFill>
                            <a:schemeClr val="accent3"/>
                          </a:solidFill>
                          <a:effectLst/>
                          <a:latin typeface="+mn-lt"/>
                          <a:ea typeface="+mn-ea"/>
                          <a:cs typeface="+mn-cs"/>
                        </a:rPr>
                        <a:t>(as vast) as His pleasure</a:t>
                      </a:r>
                      <a:endParaRPr lang="en-GB" sz="180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79459613"/>
                  </a:ext>
                </a:extLst>
              </a:tr>
              <a:tr h="420379">
                <a:tc vMerge="1">
                  <a:txBody>
                    <a:bodyPr/>
                    <a:lstStyle/>
                    <a:p>
                      <a:endParaRPr lang="en-GB"/>
                    </a:p>
                  </a:txBody>
                  <a:tcPr/>
                </a:tc>
                <a:tc>
                  <a:txBody>
                    <a:bodyPr/>
                    <a:lstStyle/>
                    <a:p>
                      <a:pPr algn="l"/>
                      <a:r>
                        <a:rPr lang="en-GB" sz="1801" b="0" i="0" kern="1200">
                          <a:solidFill>
                            <a:schemeClr val="accent3"/>
                          </a:solidFill>
                          <a:effectLst/>
                          <a:latin typeface="+mn-lt"/>
                          <a:ea typeface="+mn-ea"/>
                          <a:cs typeface="+mn-cs"/>
                        </a:rPr>
                        <a:t>wa zinata ʿarshih,</a:t>
                      </a:r>
                      <a:endParaRPr lang="en-GB" dirty="0">
                        <a:solidFill>
                          <a:schemeClr val="accent3"/>
                        </a:solidFill>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a:solidFill>
                            <a:schemeClr val="accent3"/>
                          </a:solidFill>
                          <a:effectLst/>
                          <a:latin typeface="+mn-lt"/>
                          <a:ea typeface="+mn-ea"/>
                          <a:cs typeface="+mn-cs"/>
                        </a:rPr>
                        <a:t>(as limitless) as the weight of His Throne</a:t>
                      </a:r>
                      <a:endParaRPr lang="en-GB" sz="180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10496595"/>
                  </a:ext>
                </a:extLst>
              </a:tr>
              <a:tr h="685261">
                <a:tc vMerge="1">
                  <a:txBody>
                    <a:bodyPr/>
                    <a:lstStyle/>
                    <a:p>
                      <a:endParaRPr lang="en-GB"/>
                    </a:p>
                  </a:txBody>
                  <a:tcPr>
                    <a:lnT w="12700" cap="flat" cmpd="sng" algn="ctr">
                      <a:solidFill>
                        <a:schemeClr val="tx1"/>
                      </a:solidFill>
                      <a:prstDash val="solid"/>
                      <a:round/>
                      <a:headEnd type="none" w="med" len="med"/>
                      <a:tailEnd type="none" w="med" len="med"/>
                    </a:lnT>
                  </a:tcPr>
                </a:tc>
                <a:tc>
                  <a:txBody>
                    <a:bodyPr/>
                    <a:lstStyle/>
                    <a:p>
                      <a:pPr algn="l"/>
                      <a:r>
                        <a:rPr lang="en-GB" sz="1801" b="0" i="0" kern="1200" dirty="0" err="1">
                          <a:solidFill>
                            <a:schemeClr val="accent3"/>
                          </a:solidFill>
                          <a:effectLst/>
                          <a:latin typeface="+mn-lt"/>
                          <a:ea typeface="+mn-ea"/>
                          <a:cs typeface="+mn-cs"/>
                        </a:rPr>
                        <a:t>wa</a:t>
                      </a:r>
                      <a:r>
                        <a:rPr lang="en-GB" sz="1801" b="0" i="0" kern="1200" dirty="0">
                          <a:solidFill>
                            <a:schemeClr val="accent3"/>
                          </a:solidFill>
                          <a:effectLst/>
                          <a:latin typeface="+mn-lt"/>
                          <a:ea typeface="+mn-ea"/>
                          <a:cs typeface="+mn-cs"/>
                        </a:rPr>
                        <a:t> </a:t>
                      </a:r>
                      <a:r>
                        <a:rPr lang="en-GB" sz="1801" b="0" i="0" kern="1200" dirty="0" err="1">
                          <a:solidFill>
                            <a:schemeClr val="accent3"/>
                          </a:solidFill>
                          <a:effectLst/>
                          <a:latin typeface="+mn-lt"/>
                          <a:ea typeface="+mn-ea"/>
                          <a:cs typeface="+mn-cs"/>
                        </a:rPr>
                        <a:t>midāda</a:t>
                      </a:r>
                      <a:r>
                        <a:rPr lang="en-GB" sz="1801" b="0" i="0" kern="1200" dirty="0">
                          <a:solidFill>
                            <a:schemeClr val="accent3"/>
                          </a:solidFill>
                          <a:effectLst/>
                          <a:latin typeface="+mn-lt"/>
                          <a:ea typeface="+mn-ea"/>
                          <a:cs typeface="+mn-cs"/>
                        </a:rPr>
                        <a:t> </a:t>
                      </a:r>
                      <a:r>
                        <a:rPr lang="en-GB" sz="1801" b="0" i="0" kern="1200" dirty="0" err="1">
                          <a:solidFill>
                            <a:schemeClr val="accent3"/>
                          </a:solidFill>
                          <a:effectLst/>
                          <a:latin typeface="+mn-lt"/>
                          <a:ea typeface="+mn-ea"/>
                          <a:cs typeface="+mn-cs"/>
                        </a:rPr>
                        <a:t>kalimātih</a:t>
                      </a:r>
                      <a:r>
                        <a:rPr lang="en-GB" sz="1801" b="0" i="0" kern="1200" dirty="0">
                          <a:solidFill>
                            <a:schemeClr val="accent3"/>
                          </a:solidFill>
                          <a:effectLst/>
                          <a:latin typeface="+mn-lt"/>
                          <a:ea typeface="+mn-ea"/>
                          <a:cs typeface="+mn-cs"/>
                        </a:rPr>
                        <a:t>.</a:t>
                      </a:r>
                      <a:endParaRPr lang="en-GB" dirty="0">
                        <a:solidFill>
                          <a:schemeClr val="accent3"/>
                        </a:solidFill>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dirty="0">
                          <a:solidFill>
                            <a:schemeClr val="accent3"/>
                          </a:solidFill>
                          <a:effectLst/>
                          <a:latin typeface="+mn-lt"/>
                          <a:ea typeface="+mn-ea"/>
                          <a:cs typeface="+mn-cs"/>
                        </a:rPr>
                        <a:t>and (as endless) as the ink of His words.</a:t>
                      </a:r>
                      <a:endParaRPr lang="en-GB" sz="1800" kern="1200" dirty="0">
                        <a:solidFill>
                          <a:schemeClr val="accent3"/>
                        </a:solidFill>
                        <a:latin typeface="Gill Sans Nova Light (Body)"/>
                        <a:ea typeface="+mn-ea"/>
                        <a:cs typeface="+mn-cs"/>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0674038"/>
                  </a:ext>
                </a:extLst>
              </a:tr>
              <a:tr h="420379">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latin typeface="Gill Sans Nova Light (Body)"/>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1" b="0" i="0" kern="1200" dirty="0" err="1">
                          <a:solidFill>
                            <a:schemeClr val="accent3"/>
                          </a:solidFill>
                          <a:effectLst/>
                          <a:latin typeface="+mn-lt"/>
                          <a:ea typeface="+mn-ea"/>
                          <a:cs typeface="+mn-cs"/>
                        </a:rPr>
                        <a:t>Subḥāna-llāh</a:t>
                      </a:r>
                      <a:r>
                        <a:rPr lang="en-GB" sz="1801" b="0" i="0" kern="1200" dirty="0">
                          <a:solidFill>
                            <a:schemeClr val="accent3"/>
                          </a:solidFill>
                          <a:effectLst/>
                          <a:latin typeface="+mn-lt"/>
                          <a:ea typeface="+mn-ea"/>
                          <a:cs typeface="+mn-cs"/>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dirty="0">
                          <a:solidFill>
                            <a:schemeClr val="accent3"/>
                          </a:solidFill>
                          <a:effectLst/>
                          <a:latin typeface="+mn-lt"/>
                          <a:ea typeface="+mn-ea"/>
                          <a:cs typeface="+mn-cs"/>
                        </a:rPr>
                        <a:t>Allah is free from imperfection.</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9965909"/>
                  </a:ext>
                </a:extLst>
              </a:tr>
              <a:tr h="420379">
                <a:tc vMerge="1">
                  <a:txBody>
                    <a:bodyPr/>
                    <a:lstStyle/>
                    <a:p>
                      <a:endParaRPr lang="en-GB"/>
                    </a:p>
                  </a:txBody>
                  <a:tcPr/>
                </a:tc>
                <a:tc>
                  <a:txBody>
                    <a:bodyPr/>
                    <a:lstStyle/>
                    <a:p>
                      <a:pPr algn="l"/>
                      <a:r>
                        <a:rPr lang="en-GB" sz="1801" b="0" i="0" kern="1200" dirty="0" err="1">
                          <a:solidFill>
                            <a:schemeClr val="accent3"/>
                          </a:solidFill>
                          <a:effectLst/>
                          <a:latin typeface="+mn-lt"/>
                          <a:ea typeface="+mn-ea"/>
                          <a:cs typeface="+mn-cs"/>
                        </a:rPr>
                        <a:t>Alḥamdu</a:t>
                      </a:r>
                      <a:r>
                        <a:rPr lang="en-GB" sz="1801" b="0" i="0" kern="1200" dirty="0">
                          <a:solidFill>
                            <a:schemeClr val="accent3"/>
                          </a:solidFill>
                          <a:effectLst/>
                          <a:latin typeface="+mn-lt"/>
                          <a:ea typeface="+mn-ea"/>
                          <a:cs typeface="+mn-cs"/>
                        </a:rPr>
                        <a:t> li-</a:t>
                      </a:r>
                      <a:r>
                        <a:rPr lang="en-GB" sz="1801" b="0" i="0" kern="1200" dirty="0" err="1">
                          <a:solidFill>
                            <a:schemeClr val="accent3"/>
                          </a:solidFill>
                          <a:effectLst/>
                          <a:latin typeface="+mn-lt"/>
                          <a:ea typeface="+mn-ea"/>
                          <a:cs typeface="+mn-cs"/>
                        </a:rPr>
                        <a:t>llāh</a:t>
                      </a:r>
                      <a:r>
                        <a:rPr lang="en-GB" sz="1801" b="0" i="0" kern="1200" dirty="0">
                          <a:solidFill>
                            <a:schemeClr val="accent3"/>
                          </a:solidFill>
                          <a:effectLst/>
                          <a:latin typeface="+mn-lt"/>
                          <a:ea typeface="+mn-ea"/>
                          <a:cs typeface="+mn-cs"/>
                        </a:rPr>
                        <a: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dirty="0">
                          <a:solidFill>
                            <a:schemeClr val="accent3"/>
                          </a:solidFill>
                          <a:effectLst/>
                          <a:latin typeface="+mn-lt"/>
                          <a:ea typeface="+mn-ea"/>
                          <a:cs typeface="+mn-cs"/>
                        </a:rPr>
                        <a:t>All praise be to Allah.</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0992357"/>
                  </a:ext>
                </a:extLst>
              </a:tr>
              <a:tr h="707726">
                <a:tc vMerge="1">
                  <a:txBody>
                    <a:bodyPr/>
                    <a:lstStyle/>
                    <a:p>
                      <a:endParaRPr lang="en-GB"/>
                    </a:p>
                  </a:txBody>
                  <a:tcPr/>
                </a:tc>
                <a:tc>
                  <a:txBody>
                    <a:bodyPr/>
                    <a:lstStyle/>
                    <a:p>
                      <a:pPr algn="l"/>
                      <a:r>
                        <a:rPr lang="en-GB" sz="1801" b="0" i="0" kern="1200" dirty="0" err="1">
                          <a:solidFill>
                            <a:schemeClr val="accent3"/>
                          </a:solidFill>
                          <a:effectLst/>
                          <a:latin typeface="+mn-lt"/>
                          <a:ea typeface="+mn-ea"/>
                          <a:cs typeface="+mn-cs"/>
                        </a:rPr>
                        <a:t>Allāhu</a:t>
                      </a:r>
                      <a:r>
                        <a:rPr lang="en-GB" sz="1801" b="0" i="0" kern="1200" dirty="0">
                          <a:solidFill>
                            <a:schemeClr val="accent3"/>
                          </a:solidFill>
                          <a:effectLst/>
                          <a:latin typeface="+mn-lt"/>
                          <a:ea typeface="+mn-ea"/>
                          <a:cs typeface="+mn-cs"/>
                        </a:rPr>
                        <a:t> </a:t>
                      </a:r>
                      <a:r>
                        <a:rPr lang="en-GB" sz="1801" b="0" i="0" kern="1200" dirty="0" err="1">
                          <a:solidFill>
                            <a:schemeClr val="accent3"/>
                          </a:solidFill>
                          <a:effectLst/>
                          <a:latin typeface="+mn-lt"/>
                          <a:ea typeface="+mn-ea"/>
                          <a:cs typeface="+mn-cs"/>
                        </a:rPr>
                        <a:t>akbar</a:t>
                      </a:r>
                      <a:r>
                        <a:rPr lang="en-GB" sz="1801" b="0" i="0" kern="1200" dirty="0">
                          <a:solidFill>
                            <a:schemeClr val="accent3"/>
                          </a:solidFill>
                          <a:effectLst/>
                          <a:latin typeface="+mn-lt"/>
                          <a:ea typeface="+mn-ea"/>
                          <a:cs typeface="+mn-cs"/>
                        </a:rPr>
                        <a:t>.</a:t>
                      </a:r>
                      <a:endParaRPr lang="en-GB" dirty="0">
                        <a:solidFill>
                          <a:schemeClr val="accent3"/>
                        </a:solidFill>
                      </a:endParaRP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1" b="0" i="0" kern="1200" dirty="0">
                          <a:solidFill>
                            <a:schemeClr val="accent3"/>
                          </a:solidFill>
                          <a:effectLst/>
                          <a:latin typeface="+mn-lt"/>
                          <a:ea typeface="+mn-ea"/>
                          <a:cs typeface="+mn-cs"/>
                        </a:rPr>
                        <a:t>Allah is the Greatest.</a:t>
                      </a:r>
                    </a:p>
                  </a:txBody>
                  <a:tcPr marL="80377" marR="80377" marT="40188" marB="4018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70811662"/>
                  </a:ext>
                </a:extLst>
              </a:tr>
            </a:tbl>
          </a:graphicData>
        </a:graphic>
      </p:graphicFrame>
      <p:sp>
        <p:nvSpPr>
          <p:cNvPr id="9" name="Title 1">
            <a:extLst>
              <a:ext uri="{FF2B5EF4-FFF2-40B4-BE49-F238E27FC236}">
                <a16:creationId xmlns:a16="http://schemas.microsoft.com/office/drawing/2014/main" id="{0F8955F4-5784-9267-982D-22C70CB450C7}"/>
              </a:ext>
            </a:extLst>
          </p:cNvPr>
          <p:cNvSpPr txBox="1">
            <a:spLocks/>
          </p:cNvSpPr>
          <p:nvPr/>
        </p:nvSpPr>
        <p:spPr>
          <a:xfrm>
            <a:off x="838202" y="277449"/>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endParaRPr lang="en-US"/>
          </a:p>
        </p:txBody>
      </p:sp>
      <p:sp>
        <p:nvSpPr>
          <p:cNvPr id="8" name="Title 1">
            <a:extLst>
              <a:ext uri="{FF2B5EF4-FFF2-40B4-BE49-F238E27FC236}">
                <a16:creationId xmlns:a16="http://schemas.microsoft.com/office/drawing/2014/main" id="{7B8DD418-8B6D-F66B-F49D-424CB76613CF}"/>
              </a:ext>
            </a:extLst>
          </p:cNvPr>
          <p:cNvSpPr txBox="1">
            <a:spLocks/>
          </p:cNvSpPr>
          <p:nvPr/>
        </p:nvSpPr>
        <p:spPr>
          <a:xfrm>
            <a:off x="1421702" y="19518"/>
            <a:ext cx="10515600" cy="1325563"/>
          </a:xfrm>
          <a:prstGeom prst="rect">
            <a:avLst/>
          </a:prstGeom>
        </p:spPr>
        <p:txBody>
          <a:bodyPr vert="horz" lIns="91440" tIns="45721" rIns="91440" bIns="45721" rtlCol="0" anchor="ctr">
            <a:normAutofit/>
          </a:bodyPr>
          <a:lstStyle>
            <a:lvl1pPr algn="l" defTabSz="914400" rtl="0" eaLnBrk="1" latinLnBrk="0" hangingPunct="1">
              <a:lnSpc>
                <a:spcPct val="90000"/>
              </a:lnSpc>
              <a:spcBef>
                <a:spcPct val="0"/>
              </a:spcBef>
              <a:buNone/>
              <a:defRPr sz="4400" kern="1200">
                <a:solidFill>
                  <a:schemeClr val="accent3"/>
                </a:solidFill>
                <a:latin typeface="+mj-lt"/>
                <a:ea typeface="+mj-ea"/>
                <a:cs typeface="+mj-cs"/>
              </a:defRPr>
            </a:lvl1pPr>
          </a:lstStyle>
          <a:p>
            <a:pPr algn="ctr"/>
            <a:r>
              <a:rPr lang="en-US" sz="3700" dirty="0">
                <a:latin typeface="Baskerville Old Face (Headings)"/>
              </a:rPr>
              <a:t>Dua’s &amp; </a:t>
            </a:r>
            <a:r>
              <a:rPr lang="en-GB" sz="3700" dirty="0">
                <a:latin typeface="Baskerville Old Face (Headings)"/>
              </a:rPr>
              <a:t>Dhikr 2/2</a:t>
            </a:r>
            <a:endParaRPr lang="en-US" sz="3700" dirty="0">
              <a:latin typeface="Baskerville Old Face (Headings)"/>
            </a:endParaRPr>
          </a:p>
        </p:txBody>
      </p:sp>
      <p:grpSp>
        <p:nvGrpSpPr>
          <p:cNvPr id="15" name="Group 14">
            <a:extLst>
              <a:ext uri="{FF2B5EF4-FFF2-40B4-BE49-F238E27FC236}">
                <a16:creationId xmlns:a16="http://schemas.microsoft.com/office/drawing/2014/main" id="{0A9BCBA7-7829-F846-4E1D-FEBA3916C85D}"/>
              </a:ext>
            </a:extLst>
          </p:cNvPr>
          <p:cNvGrpSpPr/>
          <p:nvPr/>
        </p:nvGrpSpPr>
        <p:grpSpPr>
          <a:xfrm>
            <a:off x="1693469" y="1726122"/>
            <a:ext cx="1755901" cy="2213277"/>
            <a:chOff x="1928196" y="1794154"/>
            <a:chExt cx="2531320" cy="3190677"/>
          </a:xfrm>
        </p:grpSpPr>
        <p:grpSp>
          <p:nvGrpSpPr>
            <p:cNvPr id="14" name="Group 13">
              <a:extLst>
                <a:ext uri="{FF2B5EF4-FFF2-40B4-BE49-F238E27FC236}">
                  <a16:creationId xmlns:a16="http://schemas.microsoft.com/office/drawing/2014/main" id="{C6A49FC6-B01E-5C7E-BBF4-BAE1508C0D30}"/>
                </a:ext>
              </a:extLst>
            </p:cNvPr>
            <p:cNvGrpSpPr/>
            <p:nvPr/>
          </p:nvGrpSpPr>
          <p:grpSpPr>
            <a:xfrm>
              <a:off x="1928196" y="1794154"/>
              <a:ext cx="2531320" cy="3190676"/>
              <a:chOff x="1846907" y="1756788"/>
              <a:chExt cx="2531320" cy="3190676"/>
            </a:xfrm>
          </p:grpSpPr>
          <p:pic>
            <p:nvPicPr>
              <p:cNvPr id="3" name="Picture 2">
                <a:extLst>
                  <a:ext uri="{FF2B5EF4-FFF2-40B4-BE49-F238E27FC236}">
                    <a16:creationId xmlns:a16="http://schemas.microsoft.com/office/drawing/2014/main" id="{A31E9A6C-CC9A-C981-068B-A1E11345CE01}"/>
                  </a:ext>
                </a:extLst>
              </p:cNvPr>
              <p:cNvPicPr>
                <a:picLocks noChangeAspect="1"/>
              </p:cNvPicPr>
              <p:nvPr/>
            </p:nvPicPr>
            <p:blipFill>
              <a:blip r:embed="rId3"/>
              <a:srcRect l="72431" t="9460" b="1"/>
              <a:stretch/>
            </p:blipFill>
            <p:spPr>
              <a:xfrm>
                <a:off x="1846907" y="1756788"/>
                <a:ext cx="2499889" cy="888262"/>
              </a:xfrm>
              <a:prstGeom prst="rect">
                <a:avLst/>
              </a:prstGeom>
            </p:spPr>
          </p:pic>
          <p:pic>
            <p:nvPicPr>
              <p:cNvPr id="10" name="Picture 9">
                <a:extLst>
                  <a:ext uri="{FF2B5EF4-FFF2-40B4-BE49-F238E27FC236}">
                    <a16:creationId xmlns:a16="http://schemas.microsoft.com/office/drawing/2014/main" id="{2705F6AC-5280-5C0D-056E-97A452BE2631}"/>
                  </a:ext>
                </a:extLst>
              </p:cNvPr>
              <p:cNvPicPr>
                <a:picLocks noChangeAspect="1"/>
              </p:cNvPicPr>
              <p:nvPr/>
            </p:nvPicPr>
            <p:blipFill>
              <a:blip r:embed="rId3"/>
              <a:srcRect l="55224" r="28102"/>
              <a:stretch/>
            </p:blipFill>
            <p:spPr>
              <a:xfrm>
                <a:off x="2834866" y="2300904"/>
                <a:ext cx="1511929" cy="981075"/>
              </a:xfrm>
              <a:prstGeom prst="rect">
                <a:avLst/>
              </a:prstGeom>
            </p:spPr>
          </p:pic>
          <p:pic>
            <p:nvPicPr>
              <p:cNvPr id="11" name="Picture 10">
                <a:extLst>
                  <a:ext uri="{FF2B5EF4-FFF2-40B4-BE49-F238E27FC236}">
                    <a16:creationId xmlns:a16="http://schemas.microsoft.com/office/drawing/2014/main" id="{E13EE6EF-659A-CE6D-CF6B-9A48C07B1927}"/>
                  </a:ext>
                </a:extLst>
              </p:cNvPr>
              <p:cNvPicPr>
                <a:picLocks noChangeAspect="1"/>
              </p:cNvPicPr>
              <p:nvPr/>
            </p:nvPicPr>
            <p:blipFill>
              <a:blip r:embed="rId3"/>
              <a:srcRect l="37235" t="16341" r="44594" b="17376"/>
              <a:stretch/>
            </p:blipFill>
            <p:spPr>
              <a:xfrm>
                <a:off x="2699064" y="3054391"/>
                <a:ext cx="1647731" cy="650283"/>
              </a:xfrm>
              <a:prstGeom prst="rect">
                <a:avLst/>
              </a:prstGeom>
            </p:spPr>
          </p:pic>
          <p:pic>
            <p:nvPicPr>
              <p:cNvPr id="12" name="Picture 11">
                <a:extLst>
                  <a:ext uri="{FF2B5EF4-FFF2-40B4-BE49-F238E27FC236}">
                    <a16:creationId xmlns:a16="http://schemas.microsoft.com/office/drawing/2014/main" id="{FE275312-56C0-419C-D857-0563A4F289C1}"/>
                  </a:ext>
                </a:extLst>
              </p:cNvPr>
              <p:cNvPicPr>
                <a:picLocks noChangeAspect="1"/>
              </p:cNvPicPr>
              <p:nvPr/>
            </p:nvPicPr>
            <p:blipFill>
              <a:blip r:embed="rId3"/>
              <a:srcRect r="79737" b="26782"/>
              <a:stretch/>
            </p:blipFill>
            <p:spPr>
              <a:xfrm>
                <a:off x="2540820" y="4229142"/>
                <a:ext cx="1837407" cy="718322"/>
              </a:xfrm>
              <a:prstGeom prst="rect">
                <a:avLst/>
              </a:prstGeom>
            </p:spPr>
          </p:pic>
          <p:pic>
            <p:nvPicPr>
              <p:cNvPr id="5" name="Picture 4">
                <a:extLst>
                  <a:ext uri="{FF2B5EF4-FFF2-40B4-BE49-F238E27FC236}">
                    <a16:creationId xmlns:a16="http://schemas.microsoft.com/office/drawing/2014/main" id="{01432231-3CF3-A224-8473-36CCDA1E85BC}"/>
                  </a:ext>
                </a:extLst>
              </p:cNvPr>
              <p:cNvPicPr>
                <a:picLocks noChangeAspect="1"/>
              </p:cNvPicPr>
              <p:nvPr/>
            </p:nvPicPr>
            <p:blipFill>
              <a:blip r:embed="rId3"/>
              <a:srcRect l="19764" t="11417" r="62364" b="25831"/>
              <a:stretch/>
            </p:blipFill>
            <p:spPr>
              <a:xfrm>
                <a:off x="2699064" y="3642894"/>
                <a:ext cx="1620571" cy="615636"/>
              </a:xfrm>
              <a:prstGeom prst="rect">
                <a:avLst/>
              </a:prstGeom>
            </p:spPr>
          </p:pic>
        </p:grpSp>
        <p:pic>
          <p:nvPicPr>
            <p:cNvPr id="13" name="Picture 12">
              <a:extLst>
                <a:ext uri="{FF2B5EF4-FFF2-40B4-BE49-F238E27FC236}">
                  <a16:creationId xmlns:a16="http://schemas.microsoft.com/office/drawing/2014/main" id="{248D67CD-660E-7694-BDE9-1FD38F331C9D}"/>
                </a:ext>
              </a:extLst>
            </p:cNvPr>
            <p:cNvPicPr>
              <a:picLocks noChangeAspect="1"/>
            </p:cNvPicPr>
            <p:nvPr/>
          </p:nvPicPr>
          <p:blipFill>
            <a:blip r:embed="rId3"/>
            <a:srcRect l="55407" r="43198" b="18875"/>
            <a:stretch/>
          </p:blipFill>
          <p:spPr>
            <a:xfrm>
              <a:off x="2626700" y="4188938"/>
              <a:ext cx="126494" cy="795893"/>
            </a:xfrm>
            <a:prstGeom prst="rect">
              <a:avLst/>
            </a:prstGeom>
          </p:spPr>
        </p:pic>
      </p:grpSp>
      <p:grpSp>
        <p:nvGrpSpPr>
          <p:cNvPr id="20" name="Group 19">
            <a:extLst>
              <a:ext uri="{FF2B5EF4-FFF2-40B4-BE49-F238E27FC236}">
                <a16:creationId xmlns:a16="http://schemas.microsoft.com/office/drawing/2014/main" id="{895FFB0F-F0AB-4CB9-41D8-D3710E0FEA43}"/>
              </a:ext>
            </a:extLst>
          </p:cNvPr>
          <p:cNvGrpSpPr/>
          <p:nvPr/>
        </p:nvGrpSpPr>
        <p:grpSpPr>
          <a:xfrm>
            <a:off x="2221872" y="4236787"/>
            <a:ext cx="1018899" cy="1353841"/>
            <a:chOff x="2265745" y="4234295"/>
            <a:chExt cx="1018899" cy="1353841"/>
          </a:xfrm>
        </p:grpSpPr>
        <p:grpSp>
          <p:nvGrpSpPr>
            <p:cNvPr id="18" name="Group 17">
              <a:extLst>
                <a:ext uri="{FF2B5EF4-FFF2-40B4-BE49-F238E27FC236}">
                  <a16:creationId xmlns:a16="http://schemas.microsoft.com/office/drawing/2014/main" id="{BB2B5B2B-6EBB-1517-B88B-ACF65C73FC27}"/>
                </a:ext>
              </a:extLst>
            </p:cNvPr>
            <p:cNvGrpSpPr/>
            <p:nvPr/>
          </p:nvGrpSpPr>
          <p:grpSpPr>
            <a:xfrm>
              <a:off x="2265745" y="4234295"/>
              <a:ext cx="1018899" cy="1353841"/>
              <a:chOff x="2243390" y="4078449"/>
              <a:chExt cx="912107" cy="1211944"/>
            </a:xfrm>
          </p:grpSpPr>
          <p:pic>
            <p:nvPicPr>
              <p:cNvPr id="4" name="Picture 3">
                <a:extLst>
                  <a:ext uri="{FF2B5EF4-FFF2-40B4-BE49-F238E27FC236}">
                    <a16:creationId xmlns:a16="http://schemas.microsoft.com/office/drawing/2014/main" id="{DB904A8C-929E-CB55-C360-D46E48122456}"/>
                  </a:ext>
                </a:extLst>
              </p:cNvPr>
              <p:cNvPicPr>
                <a:picLocks noChangeAspect="1"/>
              </p:cNvPicPr>
              <p:nvPr/>
            </p:nvPicPr>
            <p:blipFill>
              <a:blip r:embed="rId4"/>
              <a:srcRect l="2536" t="16934" r="71675" b="4249"/>
              <a:stretch/>
            </p:blipFill>
            <p:spPr>
              <a:xfrm>
                <a:off x="2503252" y="4911216"/>
                <a:ext cx="617682" cy="379177"/>
              </a:xfrm>
              <a:prstGeom prst="rect">
                <a:avLst/>
              </a:prstGeom>
            </p:spPr>
          </p:pic>
          <p:pic>
            <p:nvPicPr>
              <p:cNvPr id="16" name="Picture 15">
                <a:extLst>
                  <a:ext uri="{FF2B5EF4-FFF2-40B4-BE49-F238E27FC236}">
                    <a16:creationId xmlns:a16="http://schemas.microsoft.com/office/drawing/2014/main" id="{80B921C9-7B01-C8E1-105D-279FD1DE6CB6}"/>
                  </a:ext>
                </a:extLst>
              </p:cNvPr>
              <p:cNvPicPr>
                <a:picLocks noChangeAspect="1"/>
              </p:cNvPicPr>
              <p:nvPr/>
            </p:nvPicPr>
            <p:blipFill>
              <a:blip r:embed="rId4"/>
              <a:srcRect l="28132" t="16934" r="38226" b="2549"/>
              <a:stretch/>
            </p:blipFill>
            <p:spPr>
              <a:xfrm>
                <a:off x="2349738" y="4473335"/>
                <a:ext cx="805759" cy="387353"/>
              </a:xfrm>
              <a:prstGeom prst="rect">
                <a:avLst/>
              </a:prstGeom>
            </p:spPr>
          </p:pic>
          <p:pic>
            <p:nvPicPr>
              <p:cNvPr id="17" name="Picture 16">
                <a:extLst>
                  <a:ext uri="{FF2B5EF4-FFF2-40B4-BE49-F238E27FC236}">
                    <a16:creationId xmlns:a16="http://schemas.microsoft.com/office/drawing/2014/main" id="{B270B5B1-0052-AEFF-4245-CA94BE8B7711}"/>
                  </a:ext>
                </a:extLst>
              </p:cNvPr>
              <p:cNvPicPr>
                <a:picLocks noChangeAspect="1"/>
              </p:cNvPicPr>
              <p:nvPr/>
            </p:nvPicPr>
            <p:blipFill>
              <a:blip r:embed="rId4"/>
              <a:srcRect l="61324" t="16935" r="593" b="-10372"/>
              <a:stretch/>
            </p:blipFill>
            <p:spPr>
              <a:xfrm>
                <a:off x="2243390" y="4078449"/>
                <a:ext cx="912107" cy="449513"/>
              </a:xfrm>
              <a:prstGeom prst="rect">
                <a:avLst/>
              </a:prstGeom>
            </p:spPr>
          </p:pic>
        </p:grpSp>
        <p:pic>
          <p:nvPicPr>
            <p:cNvPr id="19" name="Picture 18">
              <a:extLst>
                <a:ext uri="{FF2B5EF4-FFF2-40B4-BE49-F238E27FC236}">
                  <a16:creationId xmlns:a16="http://schemas.microsoft.com/office/drawing/2014/main" id="{FFC28885-5014-D6D5-6BEB-58F666A771D8}"/>
                </a:ext>
              </a:extLst>
            </p:cNvPr>
            <p:cNvPicPr>
              <a:picLocks noChangeAspect="1"/>
            </p:cNvPicPr>
            <p:nvPr/>
          </p:nvPicPr>
          <p:blipFill>
            <a:blip r:embed="rId3"/>
            <a:srcRect l="55407" r="43198" b="18875"/>
            <a:stretch/>
          </p:blipFill>
          <p:spPr>
            <a:xfrm>
              <a:off x="2460272" y="4967942"/>
              <a:ext cx="87745" cy="552087"/>
            </a:xfrm>
            <a:prstGeom prst="rect">
              <a:avLst/>
            </a:prstGeom>
          </p:spPr>
        </p:pic>
      </p:grpSp>
      <p:sp>
        <p:nvSpPr>
          <p:cNvPr id="23" name="TextBox 22">
            <a:extLst>
              <a:ext uri="{FF2B5EF4-FFF2-40B4-BE49-F238E27FC236}">
                <a16:creationId xmlns:a16="http://schemas.microsoft.com/office/drawing/2014/main" id="{629C3260-1BFE-AF6A-EE4E-A2D909D5BA9C}"/>
              </a:ext>
            </a:extLst>
          </p:cNvPr>
          <p:cNvSpPr txBox="1"/>
          <p:nvPr/>
        </p:nvSpPr>
        <p:spPr>
          <a:xfrm>
            <a:off x="11625943" y="6380703"/>
            <a:ext cx="426357" cy="369332"/>
          </a:xfrm>
          <a:prstGeom prst="rect">
            <a:avLst/>
          </a:prstGeom>
          <a:noFill/>
        </p:spPr>
        <p:txBody>
          <a:bodyPr wrap="square" rtlCol="0">
            <a:spAutoFit/>
          </a:bodyPr>
          <a:lstStyle/>
          <a:p>
            <a:r>
              <a:rPr lang="en-GB" dirty="0"/>
              <a:t>51</a:t>
            </a:r>
          </a:p>
        </p:txBody>
      </p:sp>
    </p:spTree>
    <p:extLst>
      <p:ext uri="{BB962C8B-B14F-4D97-AF65-F5344CB8AC3E}">
        <p14:creationId xmlns:p14="http://schemas.microsoft.com/office/powerpoint/2010/main" val="25964300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C78B28-4FDF-EA22-8796-E9A9D69B4E40}"/>
              </a:ext>
            </a:extLst>
          </p:cNvPr>
          <p:cNvSpPr>
            <a:spLocks noGrp="1"/>
          </p:cNvSpPr>
          <p:nvPr>
            <p:ph type="title"/>
          </p:nvPr>
        </p:nvSpPr>
        <p:spPr>
          <a:xfrm>
            <a:off x="1748029" y="1046988"/>
            <a:ext cx="8695945" cy="1325881"/>
          </a:xfrm>
        </p:spPr>
        <p:txBody>
          <a:bodyPr/>
          <a:lstStyle/>
          <a:p>
            <a:r>
              <a:rPr lang="en-US">
                <a:latin typeface="Baskerville Old Face (Headings)"/>
                <a:ea typeface="Baskerville" panose="02020502070401020303" pitchFamily="18" charset="0"/>
                <a:cs typeface="Calibri Light"/>
              </a:rPr>
              <a:t>Reference &amp; Links</a:t>
            </a:r>
            <a:endParaRPr lang="en-GB"/>
          </a:p>
        </p:txBody>
      </p:sp>
      <p:sp>
        <p:nvSpPr>
          <p:cNvPr id="6" name="Content Placeholder 2">
            <a:extLst>
              <a:ext uri="{FF2B5EF4-FFF2-40B4-BE49-F238E27FC236}">
                <a16:creationId xmlns:a16="http://schemas.microsoft.com/office/drawing/2014/main" id="{5A1F32A2-43FF-2BC9-A1AB-187F40809F76}"/>
              </a:ext>
            </a:extLst>
          </p:cNvPr>
          <p:cNvSpPr txBox="1">
            <a:spLocks/>
          </p:cNvSpPr>
          <p:nvPr/>
        </p:nvSpPr>
        <p:spPr>
          <a:xfrm>
            <a:off x="2204465" y="2372869"/>
            <a:ext cx="8101585" cy="3675506"/>
          </a:xfrm>
          <a:prstGeom prst="rect">
            <a:avLst/>
          </a:prstGeom>
          <a:ln w="19050">
            <a:solidFill>
              <a:srgbClr val="B84A70"/>
            </a:solidFill>
            <a:prstDash val="dash"/>
          </a:ln>
        </p:spPr>
        <p:txBody>
          <a:bodyPr vert="horz" lIns="91440" tIns="45721" rIns="91440" bIns="45721" rtlCol="0">
            <a:normAutofit/>
          </a:bodyPr>
          <a:lstStyle>
            <a:lvl1pPr marL="228600" indent="-228600" algn="l" defTabSz="914400" rtl="0" eaLnBrk="1" latinLnBrk="0" hangingPunct="1">
              <a:lnSpc>
                <a:spcPct val="90000"/>
              </a:lnSpc>
              <a:spcBef>
                <a:spcPts val="1000"/>
              </a:spcBef>
              <a:buClr>
                <a:srgbClr val="73292A"/>
              </a:buClr>
              <a:buFont typeface="Arial" panose="020B0604020202020204" pitchFamily="34" charset="0"/>
              <a:buChar char="•"/>
              <a:defRPr sz="2800"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Clr>
                <a:srgbClr val="73292A"/>
              </a:buClr>
              <a:buFont typeface="Arial" panose="020B0604020202020204" pitchFamily="34" charset="0"/>
              <a:buChar char="•"/>
              <a:defRPr sz="2400" kern="1200">
                <a:solidFill>
                  <a:schemeClr val="accent3"/>
                </a:solidFill>
                <a:latin typeface="+mn-lt"/>
                <a:ea typeface="+mn-ea"/>
                <a:cs typeface="+mn-cs"/>
              </a:defRPr>
            </a:lvl2pPr>
            <a:lvl3pPr marL="1143000" indent="-228600" algn="l" defTabSz="914400" rtl="0" eaLnBrk="1" latinLnBrk="0" hangingPunct="1">
              <a:lnSpc>
                <a:spcPct val="90000"/>
              </a:lnSpc>
              <a:spcBef>
                <a:spcPts val="500"/>
              </a:spcBef>
              <a:buClr>
                <a:srgbClr val="73292A"/>
              </a:buClr>
              <a:buFont typeface="Arial" panose="020B0604020202020204" pitchFamily="34" charset="0"/>
              <a:buChar char="•"/>
              <a:defRPr sz="2000" kern="1200">
                <a:solidFill>
                  <a:schemeClr val="accent3"/>
                </a:solidFill>
                <a:latin typeface="+mn-lt"/>
                <a:ea typeface="+mn-ea"/>
                <a:cs typeface="+mn-cs"/>
              </a:defRPr>
            </a:lvl3pPr>
            <a:lvl4pPr marL="16002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4pPr>
            <a:lvl5pPr marL="2057400" indent="-228600" algn="l" defTabSz="914400" rtl="0" eaLnBrk="1" latinLnBrk="0" hangingPunct="1">
              <a:lnSpc>
                <a:spcPct val="90000"/>
              </a:lnSpc>
              <a:spcBef>
                <a:spcPts val="500"/>
              </a:spcBef>
              <a:buClr>
                <a:srgbClr val="73292A"/>
              </a:buClr>
              <a:buFont typeface="Arial" panose="020B0604020202020204" pitchFamily="34" charset="0"/>
              <a:buChar char="•"/>
              <a:defRPr sz="1800" kern="1200">
                <a:solidFill>
                  <a:schemeClr val="accent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b="1">
                <a:latin typeface="Gill Sans Nova Light (Body)"/>
                <a:ea typeface="+mn-lt"/>
                <a:cs typeface="Gill Sans Light" panose="020B0302020104020203" pitchFamily="34" charset="-79"/>
              </a:rPr>
              <a:t>Book</a:t>
            </a:r>
            <a:r>
              <a:rPr lang="en-US" sz="1800">
                <a:latin typeface="Gill Sans Nova Light (Body)"/>
                <a:ea typeface="+mn-lt"/>
                <a:cs typeface="Gill Sans Light" panose="020B0302020104020203" pitchFamily="34" charset="-79"/>
              </a:rPr>
              <a:t> used for main content: Desai, Shabbir Ahmed E. (</a:t>
            </a:r>
            <a:r>
              <a:rPr lang="en-US" sz="1800" err="1">
                <a:latin typeface="Gill Sans Nova Light (Body)"/>
                <a:ea typeface="+mn-lt"/>
                <a:cs typeface="Gill Sans Light" panose="020B0302020104020203" pitchFamily="34" charset="-79"/>
              </a:rPr>
              <a:t>Soofi</a:t>
            </a:r>
            <a:r>
              <a:rPr lang="en-US" sz="1800">
                <a:latin typeface="Gill Sans Nova Light (Body)"/>
                <a:ea typeface="+mn-lt"/>
                <a:cs typeface="Gill Sans Light" panose="020B0302020104020203" pitchFamily="34" charset="-79"/>
              </a:rPr>
              <a:t>), (1998), </a:t>
            </a:r>
            <a:r>
              <a:rPr lang="en-US" sz="1800" err="1">
                <a:latin typeface="Gill Sans Nova Light (Body)"/>
                <a:ea typeface="+mn-lt"/>
                <a:cs typeface="Gill Sans Light" panose="020B0302020104020203" pitchFamily="34" charset="-79"/>
              </a:rPr>
              <a:t>Ta’leemul</a:t>
            </a:r>
            <a:r>
              <a:rPr lang="en-US" sz="1800">
                <a:latin typeface="Gill Sans Nova Light (Body)"/>
                <a:ea typeface="+mn-lt"/>
                <a:cs typeface="Gill Sans Light" panose="020B0302020104020203" pitchFamily="34" charset="-79"/>
              </a:rPr>
              <a:t> Haq (8</a:t>
            </a:r>
            <a:r>
              <a:rPr lang="en-US" sz="1800" baseline="30000">
                <a:latin typeface="Gill Sans Nova Light (Body)"/>
                <a:ea typeface="+mn-lt"/>
                <a:cs typeface="Gill Sans Light" panose="020B0302020104020203" pitchFamily="34" charset="-79"/>
              </a:rPr>
              <a:t>th</a:t>
            </a:r>
            <a:r>
              <a:rPr lang="en-US" sz="1800">
                <a:latin typeface="Gill Sans Nova Light (Body)"/>
                <a:ea typeface="+mn-lt"/>
                <a:cs typeface="Gill Sans Light" panose="020B0302020104020203" pitchFamily="34" charset="-79"/>
              </a:rPr>
              <a:t> edition)</a:t>
            </a:r>
          </a:p>
          <a:p>
            <a:pPr>
              <a:lnSpc>
                <a:spcPct val="100000"/>
              </a:lnSpc>
            </a:pPr>
            <a:r>
              <a:rPr lang="en-US" sz="1800">
                <a:latin typeface="Gill Sans Nova Light (Body)"/>
                <a:ea typeface="+mn-lt"/>
                <a:cs typeface="Gill Sans Light" panose="020B0302020104020203" pitchFamily="34" charset="-79"/>
              </a:rPr>
              <a:t>All </a:t>
            </a:r>
            <a:r>
              <a:rPr lang="en-US" sz="1800" b="1">
                <a:latin typeface="Gill Sans Nova Light (Body)"/>
                <a:ea typeface="+mn-lt"/>
                <a:cs typeface="Gill Sans Light" panose="020B0302020104020203" pitchFamily="34" charset="-79"/>
              </a:rPr>
              <a:t>images</a:t>
            </a:r>
            <a:r>
              <a:rPr lang="en-US" sz="1800">
                <a:latin typeface="Gill Sans Nova Light (Body)"/>
                <a:ea typeface="+mn-lt"/>
                <a:cs typeface="Gill Sans Light" panose="020B0302020104020203" pitchFamily="34" charset="-79"/>
              </a:rPr>
              <a:t> for how to pray are from the following website: </a:t>
            </a:r>
            <a:r>
              <a:rPr lang="en-GB" sz="1800">
                <a:solidFill>
                  <a:srgbClr val="0070C0"/>
                </a:solidFill>
                <a:latin typeface="Gill Sans Nova Light (Body)"/>
                <a:hlinkClick r:id="rId3">
                  <a:extLst>
                    <a:ext uri="{A12FA001-AC4F-418D-AE19-62706E023703}">
                      <ahyp:hlinkClr xmlns:ahyp="http://schemas.microsoft.com/office/drawing/2018/hyperlinkcolor" val="tx"/>
                    </a:ext>
                  </a:extLst>
                </a:hlinkClick>
              </a:rPr>
              <a:t>How to Perform Prayer (Salah) - Noor </a:t>
            </a:r>
            <a:r>
              <a:rPr lang="en-GB" sz="1800" err="1">
                <a:solidFill>
                  <a:srgbClr val="0070C0"/>
                </a:solidFill>
                <a:latin typeface="Gill Sans Nova Light (Body)"/>
                <a:hlinkClick r:id="rId3">
                  <a:extLst>
                    <a:ext uri="{A12FA001-AC4F-418D-AE19-62706E023703}">
                      <ahyp:hlinkClr xmlns:ahyp="http://schemas.microsoft.com/office/drawing/2018/hyperlinkcolor" val="tx"/>
                    </a:ext>
                  </a:extLst>
                </a:hlinkClick>
              </a:rPr>
              <a:t>Ul</a:t>
            </a:r>
            <a:r>
              <a:rPr lang="en-GB" sz="1800">
                <a:solidFill>
                  <a:srgbClr val="0070C0"/>
                </a:solidFill>
                <a:latin typeface="Gill Sans Nova Light (Body)"/>
                <a:hlinkClick r:id="rId3">
                  <a:extLst>
                    <a:ext uri="{A12FA001-AC4F-418D-AE19-62706E023703}">
                      <ahyp:hlinkClr xmlns:ahyp="http://schemas.microsoft.com/office/drawing/2018/hyperlinkcolor" val="tx"/>
                    </a:ext>
                  </a:extLst>
                </a:hlinkClick>
              </a:rPr>
              <a:t> Islam</a:t>
            </a:r>
            <a:endParaRPr lang="en-US" sz="1800">
              <a:latin typeface="Gill Sans Nova Light (Body)"/>
              <a:ea typeface="+mn-lt"/>
              <a:cs typeface="Gill Sans Light" panose="020B0302020104020203" pitchFamily="34" charset="-79"/>
            </a:endParaRPr>
          </a:p>
          <a:p>
            <a:pPr>
              <a:lnSpc>
                <a:spcPct val="100000"/>
              </a:lnSpc>
            </a:pPr>
            <a:r>
              <a:rPr lang="en-US" sz="1800">
                <a:latin typeface="Gill Sans Nova Light (Body)"/>
                <a:ea typeface="+mn-lt"/>
                <a:cs typeface="Gill Sans Light" panose="020B0302020104020203" pitchFamily="34" charset="-79"/>
              </a:rPr>
              <a:t>Dua links;</a:t>
            </a:r>
          </a:p>
          <a:p>
            <a:pPr marL="1362092" lvl="2" indent="-285753">
              <a:lnSpc>
                <a:spcPct val="100000"/>
              </a:lnSpc>
              <a:buFontTx/>
              <a:buChar char="-"/>
            </a:pPr>
            <a:r>
              <a:rPr lang="en-GB" sz="1800">
                <a:latin typeface="Gill Sans Nova Light (Body)"/>
                <a:hlinkClick r:id="rId4"/>
              </a:rPr>
              <a:t>Dhikr &amp; </a:t>
            </a:r>
            <a:r>
              <a:rPr lang="en-GB" sz="1800" err="1">
                <a:latin typeface="Gill Sans Nova Light (Body)"/>
                <a:hlinkClick r:id="rId4"/>
              </a:rPr>
              <a:t>Du’a</a:t>
            </a:r>
            <a:r>
              <a:rPr lang="en-GB" sz="1800">
                <a:latin typeface="Gill Sans Nova Light (Body)"/>
                <a:hlinkClick r:id="rId4"/>
              </a:rPr>
              <a:t> – Life With Allah</a:t>
            </a:r>
            <a:endParaRPr lang="en-GB" sz="1800">
              <a:latin typeface="Gill Sans Nova Light (Body)"/>
            </a:endParaRPr>
          </a:p>
          <a:p>
            <a:pPr marL="1362092" lvl="2" indent="-285753">
              <a:lnSpc>
                <a:spcPct val="100000"/>
              </a:lnSpc>
              <a:buFontTx/>
              <a:buChar char="-"/>
            </a:pPr>
            <a:r>
              <a:rPr lang="en-GB" sz="1800">
                <a:latin typeface="Gill Sans Nova Light (Body)"/>
                <a:hlinkClick r:id="rId5"/>
              </a:rPr>
              <a:t>Dua Connect</a:t>
            </a:r>
            <a:endParaRPr lang="en-US" sz="1800">
              <a:latin typeface="Gill Sans Nova Light (Body)"/>
              <a:ea typeface="+mn-lt"/>
              <a:cs typeface="Gill Sans Light" panose="020B0302020104020203" pitchFamily="34" charset="-79"/>
            </a:endParaRPr>
          </a:p>
          <a:p>
            <a:pPr>
              <a:lnSpc>
                <a:spcPct val="100000"/>
              </a:lnSpc>
            </a:pPr>
            <a:r>
              <a:rPr lang="en-US" sz="1800">
                <a:latin typeface="Gill Sans Nova Light (Body)"/>
                <a:ea typeface="+mn-lt"/>
                <a:cs typeface="Gill Sans Light" panose="020B0302020104020203" pitchFamily="34" charset="-79"/>
              </a:rPr>
              <a:t>Hadiths – All of the hadiths had been taken from </a:t>
            </a:r>
            <a:r>
              <a:rPr lang="en-US" sz="1800">
                <a:latin typeface="Gill Sans Nova Light (Body)"/>
                <a:ea typeface="+mn-lt"/>
                <a:cs typeface="Gill Sans Light" panose="020B0302020104020203" pitchFamily="34" charset="-79"/>
                <a:hlinkClick r:id="rId6"/>
              </a:rPr>
              <a:t>https://sunnah.com</a:t>
            </a:r>
            <a:r>
              <a:rPr lang="en-US" sz="1800">
                <a:latin typeface="Gill Sans Nova Light (Body)"/>
                <a:ea typeface="+mn-lt"/>
                <a:cs typeface="Gill Sans Light" panose="020B0302020104020203" pitchFamily="34" charset="-79"/>
              </a:rPr>
              <a:t>. Please note, when looking on the sunnah.com website, </a:t>
            </a:r>
            <a:r>
              <a:rPr lang="en-US" sz="1800" b="1">
                <a:solidFill>
                  <a:srgbClr val="FF0000"/>
                </a:solidFill>
                <a:latin typeface="Gill Sans Nova Light (Body)"/>
                <a:ea typeface="+mn-lt"/>
                <a:cs typeface="Gill Sans Light" panose="020B0302020104020203" pitchFamily="34" charset="-79"/>
              </a:rPr>
              <a:t>do not </a:t>
            </a:r>
            <a:r>
              <a:rPr lang="en-US" sz="1800">
                <a:latin typeface="Gill Sans Nova Light (Body)"/>
                <a:ea typeface="+mn-lt"/>
                <a:cs typeface="Gill Sans Light" panose="020B0302020104020203" pitchFamily="34" charset="-79"/>
              </a:rPr>
              <a:t>take your own interpretation of hadiths. In </a:t>
            </a:r>
            <a:r>
              <a:rPr lang="en-US" sz="1800" b="1">
                <a:latin typeface="Gill Sans Nova Light (Body)"/>
                <a:ea typeface="+mn-lt"/>
                <a:cs typeface="Gill Sans Light" panose="020B0302020104020203" pitchFamily="34" charset="-79"/>
              </a:rPr>
              <a:t>most cases </a:t>
            </a:r>
            <a:r>
              <a:rPr lang="en-US" sz="1800">
                <a:latin typeface="Gill Sans Nova Light (Body)"/>
                <a:ea typeface="+mn-lt"/>
                <a:cs typeface="Gill Sans Light" panose="020B0302020104020203" pitchFamily="34" charset="-79"/>
              </a:rPr>
              <a:t>context and deeper understanding of it’s meaning is key. We must ensure we learn from our teachers (Mufti / Scholars / Alim/a </a:t>
            </a:r>
            <a:r>
              <a:rPr lang="en-US" sz="1800" err="1">
                <a:latin typeface="Gill Sans Nova Light (Body)"/>
                <a:ea typeface="+mn-lt"/>
                <a:cs typeface="Gill Sans Light" panose="020B0302020104020203" pitchFamily="34" charset="-79"/>
              </a:rPr>
              <a:t>etc</a:t>
            </a:r>
            <a:r>
              <a:rPr lang="en-US" sz="1800">
                <a:latin typeface="Gill Sans Nova Light (Body)"/>
                <a:ea typeface="+mn-lt"/>
                <a:cs typeface="Gill Sans Light" panose="020B0302020104020203" pitchFamily="34" charset="-79"/>
              </a:rPr>
              <a:t>)</a:t>
            </a:r>
            <a:endParaRPr lang="en-US" sz="1801">
              <a:latin typeface="Gill Sans Nova Light (Body)"/>
              <a:cs typeface="Calibri"/>
            </a:endParaRPr>
          </a:p>
        </p:txBody>
      </p:sp>
      <p:sp>
        <p:nvSpPr>
          <p:cNvPr id="4" name="TextBox 3">
            <a:extLst>
              <a:ext uri="{FF2B5EF4-FFF2-40B4-BE49-F238E27FC236}">
                <a16:creationId xmlns:a16="http://schemas.microsoft.com/office/drawing/2014/main" id="{0E2F0EF5-4DBA-17BD-3C2F-D91DE7B57B4E}"/>
              </a:ext>
            </a:extLst>
          </p:cNvPr>
          <p:cNvSpPr txBox="1"/>
          <p:nvPr/>
        </p:nvSpPr>
        <p:spPr>
          <a:xfrm>
            <a:off x="11625943" y="6380703"/>
            <a:ext cx="426357" cy="369332"/>
          </a:xfrm>
          <a:prstGeom prst="rect">
            <a:avLst/>
          </a:prstGeom>
          <a:noFill/>
        </p:spPr>
        <p:txBody>
          <a:bodyPr wrap="square" rtlCol="0">
            <a:spAutoFit/>
          </a:bodyPr>
          <a:lstStyle/>
          <a:p>
            <a:r>
              <a:rPr lang="en-GB" dirty="0"/>
              <a:t>52</a:t>
            </a:r>
          </a:p>
        </p:txBody>
      </p:sp>
    </p:spTree>
    <p:extLst>
      <p:ext uri="{BB962C8B-B14F-4D97-AF65-F5344CB8AC3E}">
        <p14:creationId xmlns:p14="http://schemas.microsoft.com/office/powerpoint/2010/main" val="37834044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DECDE537-E25F-6E7A-7DB9-F53E527FB0EC}"/>
              </a:ext>
            </a:extLst>
          </p:cNvPr>
          <p:cNvSpPr>
            <a:spLocks noGrp="1"/>
          </p:cNvSpPr>
          <p:nvPr>
            <p:ph type="body" sz="quarter" idx="13"/>
          </p:nvPr>
        </p:nvSpPr>
        <p:spPr>
          <a:xfrm>
            <a:off x="513046" y="1484622"/>
            <a:ext cx="3922777" cy="4242816"/>
          </a:xfrm>
        </p:spPr>
        <p:txBody>
          <a:bodyPr>
            <a:normAutofit/>
          </a:bodyPr>
          <a:lstStyle/>
          <a:p>
            <a:r>
              <a:rPr lang="en-GB" sz="10000"/>
              <a:t>Thank</a:t>
            </a:r>
          </a:p>
          <a:p>
            <a:r>
              <a:rPr lang="en-GB" sz="10000"/>
              <a:t>You! </a:t>
            </a:r>
          </a:p>
        </p:txBody>
      </p:sp>
      <p:sp>
        <p:nvSpPr>
          <p:cNvPr id="3" name="Title 2">
            <a:extLst>
              <a:ext uri="{FF2B5EF4-FFF2-40B4-BE49-F238E27FC236}">
                <a16:creationId xmlns:a16="http://schemas.microsoft.com/office/drawing/2014/main" id="{8F99CA27-50BC-8D09-B0EC-0CFD023C8349}"/>
              </a:ext>
            </a:extLst>
          </p:cNvPr>
          <p:cNvSpPr>
            <a:spLocks noGrp="1"/>
          </p:cNvSpPr>
          <p:nvPr>
            <p:ph type="title"/>
          </p:nvPr>
        </p:nvSpPr>
        <p:spPr>
          <a:xfrm>
            <a:off x="6222246" y="2522073"/>
            <a:ext cx="4974336" cy="2167914"/>
          </a:xfrm>
        </p:spPr>
        <p:txBody>
          <a:bodyPr>
            <a:normAutofit/>
          </a:bodyPr>
          <a:lstStyle/>
          <a:p>
            <a:pPr>
              <a:lnSpc>
                <a:spcPct val="90000"/>
              </a:lnSpc>
              <a:spcBef>
                <a:spcPct val="0"/>
              </a:spcBef>
            </a:pPr>
            <a:r>
              <a:rPr lang="en-US" sz="2200" b="1">
                <a:latin typeface="Gill Sans Nova Light (Body)"/>
                <a:ea typeface="+mj-ea"/>
                <a:cs typeface="+mj-cs"/>
              </a:rPr>
              <a:t>Feedback / Contact</a:t>
            </a:r>
            <a:br>
              <a:rPr lang="en-US" sz="2200" b="1">
                <a:latin typeface="Gill Sans Nova Light (Body)"/>
                <a:ea typeface="+mj-ea"/>
                <a:cs typeface="+mj-cs"/>
              </a:rPr>
            </a:br>
            <a:br>
              <a:rPr lang="en-US" sz="2200">
                <a:latin typeface="Gill Sans Nova Light (Body)"/>
                <a:ea typeface="+mj-ea"/>
                <a:cs typeface="+mj-cs"/>
              </a:rPr>
            </a:br>
            <a:r>
              <a:rPr lang="en-GB" sz="2200">
                <a:latin typeface="Gill Sans Nova Light (Body)"/>
                <a:ea typeface="+mj-ea"/>
                <a:cs typeface="+mj-cs"/>
                <a:hlinkClick r:id="rId2"/>
              </a:rPr>
              <a:t>MoJMuslimNetwork@Justice.gov.uk</a:t>
            </a:r>
            <a:r>
              <a:rPr lang="en-GB" sz="2200">
                <a:latin typeface="Gill Sans Nova Light (Body)"/>
                <a:ea typeface="+mj-ea"/>
                <a:cs typeface="+mj-cs"/>
              </a:rPr>
              <a:t> </a:t>
            </a:r>
            <a:br>
              <a:rPr lang="en-US" sz="2200">
                <a:latin typeface="Gill Sans Nova Light (Body)"/>
                <a:ea typeface="+mj-ea"/>
                <a:cs typeface="+mj-cs"/>
              </a:rPr>
            </a:br>
            <a:endParaRPr lang="en-GB" sz="2200"/>
          </a:p>
        </p:txBody>
      </p:sp>
      <p:sp>
        <p:nvSpPr>
          <p:cNvPr id="2" name="TextBox 1">
            <a:extLst>
              <a:ext uri="{FF2B5EF4-FFF2-40B4-BE49-F238E27FC236}">
                <a16:creationId xmlns:a16="http://schemas.microsoft.com/office/drawing/2014/main" id="{C93D47E0-F6E8-652F-C0C7-01B3A77F09C3}"/>
              </a:ext>
            </a:extLst>
          </p:cNvPr>
          <p:cNvSpPr txBox="1"/>
          <p:nvPr/>
        </p:nvSpPr>
        <p:spPr>
          <a:xfrm>
            <a:off x="11625943" y="6380703"/>
            <a:ext cx="426357" cy="369332"/>
          </a:xfrm>
          <a:prstGeom prst="rect">
            <a:avLst/>
          </a:prstGeom>
          <a:noFill/>
        </p:spPr>
        <p:txBody>
          <a:bodyPr wrap="square" rtlCol="0">
            <a:spAutoFit/>
          </a:bodyPr>
          <a:lstStyle/>
          <a:p>
            <a:r>
              <a:rPr lang="en-GB" dirty="0"/>
              <a:t>53</a:t>
            </a:r>
          </a:p>
        </p:txBody>
      </p:sp>
    </p:spTree>
    <p:extLst>
      <p:ext uri="{BB962C8B-B14F-4D97-AF65-F5344CB8AC3E}">
        <p14:creationId xmlns:p14="http://schemas.microsoft.com/office/powerpoint/2010/main" val="3219642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 name="Picture 239">
            <a:extLst>
              <a:ext uri="{FF2B5EF4-FFF2-40B4-BE49-F238E27FC236}">
                <a16:creationId xmlns:a16="http://schemas.microsoft.com/office/drawing/2014/main" id="{6B9AC59F-2F6F-8575-1C5F-BB2BF1E14508}"/>
              </a:ext>
            </a:extLst>
          </p:cNvPr>
          <p:cNvPicPr>
            <a:picLocks noChangeAspect="1"/>
          </p:cNvPicPr>
          <p:nvPr/>
        </p:nvPicPr>
        <p:blipFill>
          <a:blip r:embed="rId4"/>
          <a:stretch>
            <a:fillRect/>
          </a:stretch>
        </p:blipFill>
        <p:spPr>
          <a:xfrm rot="10800000">
            <a:off x="2510715" y="2587587"/>
            <a:ext cx="554919" cy="2007502"/>
          </a:xfrm>
          <a:prstGeom prst="rect">
            <a:avLst/>
          </a:prstGeom>
        </p:spPr>
      </p:pic>
      <p:pic>
        <p:nvPicPr>
          <p:cNvPr id="239" name="Picture 238">
            <a:extLst>
              <a:ext uri="{FF2B5EF4-FFF2-40B4-BE49-F238E27FC236}">
                <a16:creationId xmlns:a16="http://schemas.microsoft.com/office/drawing/2014/main" id="{3245E3DF-1495-9AB5-3B03-E9ABD79B4E88}"/>
              </a:ext>
            </a:extLst>
          </p:cNvPr>
          <p:cNvPicPr>
            <a:picLocks noChangeAspect="1"/>
          </p:cNvPicPr>
          <p:nvPr/>
        </p:nvPicPr>
        <p:blipFill rotWithShape="1">
          <a:blip r:embed="rId5"/>
          <a:srcRect b="5331"/>
          <a:stretch/>
        </p:blipFill>
        <p:spPr>
          <a:xfrm rot="16200000">
            <a:off x="8350282" y="5517978"/>
            <a:ext cx="2064254" cy="461067"/>
          </a:xfrm>
          <a:prstGeom prst="rect">
            <a:avLst/>
          </a:prstGeom>
        </p:spPr>
      </p:pic>
      <p:pic>
        <p:nvPicPr>
          <p:cNvPr id="238" name="Picture 237">
            <a:extLst>
              <a:ext uri="{FF2B5EF4-FFF2-40B4-BE49-F238E27FC236}">
                <a16:creationId xmlns:a16="http://schemas.microsoft.com/office/drawing/2014/main" id="{68DA36FA-B49C-111F-EEDB-692A20C280C8}"/>
              </a:ext>
            </a:extLst>
          </p:cNvPr>
          <p:cNvPicPr>
            <a:picLocks noChangeAspect="1"/>
          </p:cNvPicPr>
          <p:nvPr/>
        </p:nvPicPr>
        <p:blipFill rotWithShape="1">
          <a:blip r:embed="rId6"/>
          <a:srcRect t="3384"/>
          <a:stretch/>
        </p:blipFill>
        <p:spPr>
          <a:xfrm>
            <a:off x="5970989" y="-4602"/>
            <a:ext cx="2129214" cy="512942"/>
          </a:xfrm>
          <a:prstGeom prst="rect">
            <a:avLst/>
          </a:prstGeom>
        </p:spPr>
      </p:pic>
      <p:grpSp>
        <p:nvGrpSpPr>
          <p:cNvPr id="60" name="Group 59">
            <a:extLst>
              <a:ext uri="{FF2B5EF4-FFF2-40B4-BE49-F238E27FC236}">
                <a16:creationId xmlns:a16="http://schemas.microsoft.com/office/drawing/2014/main" id="{6A545B70-6728-C25D-156D-A11EF5015D9E}"/>
              </a:ext>
            </a:extLst>
          </p:cNvPr>
          <p:cNvGrpSpPr/>
          <p:nvPr/>
        </p:nvGrpSpPr>
        <p:grpSpPr>
          <a:xfrm>
            <a:off x="106238" y="626940"/>
            <a:ext cx="1688773" cy="5189141"/>
            <a:chOff x="106236" y="626939"/>
            <a:chExt cx="1688774" cy="5189141"/>
          </a:xfrm>
        </p:grpSpPr>
        <p:sp>
          <p:nvSpPr>
            <p:cNvPr id="58" name="Rectangle 57">
              <a:extLst>
                <a:ext uri="{FF2B5EF4-FFF2-40B4-BE49-F238E27FC236}">
                  <a16:creationId xmlns:a16="http://schemas.microsoft.com/office/drawing/2014/main" id="{D856570E-47FD-00E9-ECF7-E902F51E8E66}"/>
                </a:ext>
              </a:extLst>
            </p:cNvPr>
            <p:cNvSpPr/>
            <p:nvPr/>
          </p:nvSpPr>
          <p:spPr>
            <a:xfrm>
              <a:off x="246414" y="626939"/>
              <a:ext cx="1548596" cy="509468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59" name="Rectangle 58">
              <a:extLst>
                <a:ext uri="{FF2B5EF4-FFF2-40B4-BE49-F238E27FC236}">
                  <a16:creationId xmlns:a16="http://schemas.microsoft.com/office/drawing/2014/main" id="{510ECC3D-F998-F1BD-10DC-F5C41801F6AA}"/>
                </a:ext>
              </a:extLst>
            </p:cNvPr>
            <p:cNvSpPr/>
            <p:nvPr/>
          </p:nvSpPr>
          <p:spPr>
            <a:xfrm>
              <a:off x="106236" y="721394"/>
              <a:ext cx="128204" cy="5094686"/>
            </a:xfrm>
            <a:prstGeom prst="rect">
              <a:avLst/>
            </a:prstGeom>
            <a:solidFill>
              <a:srgbClr val="CAD8D6"/>
            </a:solidFill>
            <a:ln>
              <a:solidFill>
                <a:srgbClr val="CAD8D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grpSp>
        <p:nvGrpSpPr>
          <p:cNvPr id="93" name="Group 92">
            <a:extLst>
              <a:ext uri="{FF2B5EF4-FFF2-40B4-BE49-F238E27FC236}">
                <a16:creationId xmlns:a16="http://schemas.microsoft.com/office/drawing/2014/main" id="{C36BDEA3-9021-0628-E52C-741942D8225B}"/>
              </a:ext>
            </a:extLst>
          </p:cNvPr>
          <p:cNvGrpSpPr/>
          <p:nvPr/>
        </p:nvGrpSpPr>
        <p:grpSpPr>
          <a:xfrm>
            <a:off x="5082624" y="508340"/>
            <a:ext cx="4094000" cy="1851651"/>
            <a:chOff x="2025425" y="1930"/>
            <a:chExt cx="4094000" cy="1851651"/>
          </a:xfrm>
        </p:grpSpPr>
        <p:sp>
          <p:nvSpPr>
            <p:cNvPr id="103" name="Rectangle 102">
              <a:extLst>
                <a:ext uri="{FF2B5EF4-FFF2-40B4-BE49-F238E27FC236}">
                  <a16:creationId xmlns:a16="http://schemas.microsoft.com/office/drawing/2014/main" id="{DC015046-43AE-2793-D0C0-B9391AE2AB1A}"/>
                </a:ext>
              </a:extLst>
            </p:cNvPr>
            <p:cNvSpPr/>
            <p:nvPr/>
          </p:nvSpPr>
          <p:spPr>
            <a:xfrm>
              <a:off x="2025425" y="1930"/>
              <a:ext cx="4094000" cy="1851651"/>
            </a:xfrm>
            <a:prstGeom prst="rect">
              <a:avLst/>
            </a:prstGeom>
            <a:noFill/>
            <a:ln w="19050">
              <a:solidFill>
                <a:srgbClr val="72292A"/>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04" name="TextBox 103">
              <a:extLst>
                <a:ext uri="{FF2B5EF4-FFF2-40B4-BE49-F238E27FC236}">
                  <a16:creationId xmlns:a16="http://schemas.microsoft.com/office/drawing/2014/main" id="{75DC407C-471B-FC64-E374-76CC897301AE}"/>
                </a:ext>
              </a:extLst>
            </p:cNvPr>
            <p:cNvSpPr txBox="1"/>
            <p:nvPr/>
          </p:nvSpPr>
          <p:spPr>
            <a:xfrm>
              <a:off x="2025425" y="1930"/>
              <a:ext cx="4094000" cy="18516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solidFill>
                    <a:srgbClr val="72292A"/>
                  </a:solidFill>
                  <a:latin typeface="+mj-lt"/>
                </a:rPr>
                <a:t>Intention</a:t>
              </a:r>
            </a:p>
            <a:p>
              <a:pPr marL="0" lvl="0" indent="0" algn="ctr" defTabSz="1955800">
                <a:lnSpc>
                  <a:spcPct val="90000"/>
                </a:lnSpc>
                <a:spcBef>
                  <a:spcPct val="0"/>
                </a:spcBef>
                <a:spcAft>
                  <a:spcPct val="35000"/>
                </a:spcAft>
                <a:buNone/>
              </a:pPr>
              <a:endParaRPr lang="en-US" sz="1000" kern="1200">
                <a:solidFill>
                  <a:srgbClr val="72292A"/>
                </a:solidFill>
              </a:endParaRPr>
            </a:p>
            <a:p>
              <a:pPr marL="0" lvl="0" indent="0" algn="ctr" defTabSz="1955800">
                <a:lnSpc>
                  <a:spcPct val="90000"/>
                </a:lnSpc>
                <a:spcBef>
                  <a:spcPct val="0"/>
                </a:spcBef>
                <a:spcAft>
                  <a:spcPct val="35000"/>
                </a:spcAft>
                <a:buNone/>
              </a:pPr>
              <a:endParaRPr lang="en-GB" sz="1000" kern="1200">
                <a:solidFill>
                  <a:schemeClr val="tx1"/>
                </a:solidFill>
              </a:endParaRPr>
            </a:p>
            <a:p>
              <a:pPr marL="0" lvl="0" indent="0" algn="ctr" defTabSz="1955800">
                <a:lnSpc>
                  <a:spcPct val="90000"/>
                </a:lnSpc>
                <a:spcBef>
                  <a:spcPct val="0"/>
                </a:spcBef>
                <a:spcAft>
                  <a:spcPct val="35000"/>
                </a:spcAft>
                <a:buNone/>
              </a:pPr>
              <a:endParaRPr lang="en-GB" sz="1000" kern="1200">
                <a:solidFill>
                  <a:schemeClr val="tx1"/>
                </a:solidFill>
              </a:endParaRPr>
            </a:p>
            <a:p>
              <a:pPr marL="0" lvl="0" indent="0" algn="ctr" defTabSz="1955800">
                <a:lnSpc>
                  <a:spcPct val="90000"/>
                </a:lnSpc>
                <a:spcBef>
                  <a:spcPct val="0"/>
                </a:spcBef>
                <a:spcAft>
                  <a:spcPct val="35000"/>
                </a:spcAft>
                <a:buNone/>
              </a:pPr>
              <a:endParaRPr lang="en-GB" sz="1000" kern="1200">
                <a:solidFill>
                  <a:schemeClr val="tx1"/>
                </a:solidFill>
              </a:endParaRPr>
            </a:p>
            <a:p>
              <a:pPr marL="0" lvl="0" indent="0" algn="ctr" defTabSz="1955800">
                <a:lnSpc>
                  <a:spcPct val="90000"/>
                </a:lnSpc>
                <a:spcBef>
                  <a:spcPct val="0"/>
                </a:spcBef>
                <a:spcAft>
                  <a:spcPct val="35000"/>
                </a:spcAft>
                <a:buNone/>
              </a:pPr>
              <a:endParaRPr lang="en-GB" sz="1000" kern="1200">
                <a:solidFill>
                  <a:schemeClr val="tx1"/>
                </a:solidFill>
              </a:endParaRPr>
            </a:p>
          </p:txBody>
        </p:sp>
      </p:grpSp>
      <p:sp>
        <p:nvSpPr>
          <p:cNvPr id="94" name="Rectangle 93" descr="Scientific Thought outline">
            <a:extLst>
              <a:ext uri="{FF2B5EF4-FFF2-40B4-BE49-F238E27FC236}">
                <a16:creationId xmlns:a16="http://schemas.microsoft.com/office/drawing/2014/main" id="{376C304C-6CCA-1BC6-420F-3C0D5E3E83C7}"/>
              </a:ext>
            </a:extLst>
          </p:cNvPr>
          <p:cNvSpPr/>
          <p:nvPr/>
        </p:nvSpPr>
        <p:spPr>
          <a:xfrm>
            <a:off x="3015376" y="508340"/>
            <a:ext cx="1883934" cy="1851651"/>
          </a:xfrm>
          <a:prstGeom prst="rect">
            <a:avLst/>
          </a:prstGeom>
          <a:solidFill>
            <a:srgbClr val="D7E1DF"/>
          </a:solidFill>
          <a:ln>
            <a:solidFill>
              <a:srgbClr val="D7E1D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grpSp>
        <p:nvGrpSpPr>
          <p:cNvPr id="95" name="Group 94">
            <a:extLst>
              <a:ext uri="{FF2B5EF4-FFF2-40B4-BE49-F238E27FC236}">
                <a16:creationId xmlns:a16="http://schemas.microsoft.com/office/drawing/2014/main" id="{1AD6C515-A9BB-C68A-4215-7222721BF946}"/>
              </a:ext>
            </a:extLst>
          </p:cNvPr>
          <p:cNvGrpSpPr/>
          <p:nvPr/>
        </p:nvGrpSpPr>
        <p:grpSpPr>
          <a:xfrm>
            <a:off x="3066176" y="2665513"/>
            <a:ext cx="4094000" cy="1851651"/>
            <a:chOff x="8977" y="2159103"/>
            <a:chExt cx="4094000" cy="1851651"/>
          </a:xfrm>
        </p:grpSpPr>
        <p:sp>
          <p:nvSpPr>
            <p:cNvPr id="101" name="Rectangle 100">
              <a:extLst>
                <a:ext uri="{FF2B5EF4-FFF2-40B4-BE49-F238E27FC236}">
                  <a16:creationId xmlns:a16="http://schemas.microsoft.com/office/drawing/2014/main" id="{9DBF2E32-8405-81AE-F357-EF43656B13BD}"/>
                </a:ext>
              </a:extLst>
            </p:cNvPr>
            <p:cNvSpPr/>
            <p:nvPr/>
          </p:nvSpPr>
          <p:spPr>
            <a:xfrm>
              <a:off x="8977" y="2159103"/>
              <a:ext cx="4094000" cy="1851651"/>
            </a:xfrm>
            <a:prstGeom prst="rect">
              <a:avLst/>
            </a:prstGeom>
            <a:solidFill>
              <a:schemeClr val="bg1"/>
            </a:solidFill>
            <a:ln w="19050">
              <a:solidFill>
                <a:srgbClr val="C85678"/>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02" name="TextBox 101">
              <a:extLst>
                <a:ext uri="{FF2B5EF4-FFF2-40B4-BE49-F238E27FC236}">
                  <a16:creationId xmlns:a16="http://schemas.microsoft.com/office/drawing/2014/main" id="{723ADC4E-A06A-0241-31E3-2768B3332B6B}"/>
                </a:ext>
              </a:extLst>
            </p:cNvPr>
            <p:cNvSpPr txBox="1"/>
            <p:nvPr/>
          </p:nvSpPr>
          <p:spPr>
            <a:xfrm>
              <a:off x="8977" y="2159103"/>
              <a:ext cx="4094000" cy="18516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solidFill>
                    <a:srgbClr val="C85678"/>
                  </a:solidFill>
                  <a:latin typeface="+mj-lt"/>
                </a:rPr>
                <a:t>Intention</a:t>
              </a:r>
            </a:p>
            <a:p>
              <a:pPr marL="0" lvl="0" indent="0" algn="ctr" defTabSz="1955800">
                <a:lnSpc>
                  <a:spcPct val="90000"/>
                </a:lnSpc>
                <a:spcBef>
                  <a:spcPct val="0"/>
                </a:spcBef>
                <a:spcAft>
                  <a:spcPct val="35000"/>
                </a:spcAft>
                <a:buNone/>
              </a:pPr>
              <a:endParaRPr lang="en-US" sz="1000" kern="1200">
                <a:solidFill>
                  <a:srgbClr val="C85678"/>
                </a:solidFill>
              </a:endParaRPr>
            </a:p>
            <a:p>
              <a:pPr marL="0" lvl="0" indent="0" algn="ctr" defTabSz="1955800">
                <a:lnSpc>
                  <a:spcPct val="90000"/>
                </a:lnSpc>
                <a:spcBef>
                  <a:spcPct val="0"/>
                </a:spcBef>
                <a:spcAft>
                  <a:spcPct val="35000"/>
                </a:spcAft>
                <a:buNone/>
              </a:pPr>
              <a:endParaRPr lang="en-US" sz="1000" kern="1200">
                <a:solidFill>
                  <a:srgbClr val="C85678"/>
                </a:solidFill>
              </a:endParaRPr>
            </a:p>
            <a:p>
              <a:pPr marL="0" lvl="0" indent="0" algn="ctr" defTabSz="1955800">
                <a:lnSpc>
                  <a:spcPct val="90000"/>
                </a:lnSpc>
                <a:spcBef>
                  <a:spcPct val="0"/>
                </a:spcBef>
                <a:spcAft>
                  <a:spcPct val="35000"/>
                </a:spcAft>
                <a:buNone/>
              </a:pPr>
              <a:endParaRPr lang="en-US" sz="1000" kern="1200">
                <a:solidFill>
                  <a:srgbClr val="C85678"/>
                </a:solidFill>
              </a:endParaRPr>
            </a:p>
            <a:p>
              <a:pPr marL="0" lvl="0" indent="0" algn="ctr" defTabSz="1955800">
                <a:lnSpc>
                  <a:spcPct val="90000"/>
                </a:lnSpc>
                <a:spcBef>
                  <a:spcPct val="0"/>
                </a:spcBef>
                <a:spcAft>
                  <a:spcPct val="35000"/>
                </a:spcAft>
                <a:buNone/>
              </a:pPr>
              <a:endParaRPr lang="en-US" sz="1000" kern="1200">
                <a:solidFill>
                  <a:srgbClr val="C85678"/>
                </a:solidFill>
              </a:endParaRPr>
            </a:p>
            <a:p>
              <a:pPr marL="0" lvl="0" indent="0" algn="ctr" defTabSz="1955800">
                <a:lnSpc>
                  <a:spcPct val="90000"/>
                </a:lnSpc>
                <a:spcBef>
                  <a:spcPct val="0"/>
                </a:spcBef>
                <a:spcAft>
                  <a:spcPct val="35000"/>
                </a:spcAft>
                <a:buNone/>
              </a:pPr>
              <a:endParaRPr lang="en-US" sz="1000" kern="1200">
                <a:solidFill>
                  <a:srgbClr val="C85678"/>
                </a:solidFill>
              </a:endParaRPr>
            </a:p>
          </p:txBody>
        </p:sp>
      </p:grpSp>
      <p:sp>
        <p:nvSpPr>
          <p:cNvPr id="96" name="Rectangle 95" descr="Lightbulb and gear outline">
            <a:extLst>
              <a:ext uri="{FF2B5EF4-FFF2-40B4-BE49-F238E27FC236}">
                <a16:creationId xmlns:a16="http://schemas.microsoft.com/office/drawing/2014/main" id="{5E02333A-EF60-F1F7-975E-DF0373902D5B}"/>
              </a:ext>
            </a:extLst>
          </p:cNvPr>
          <p:cNvSpPr/>
          <p:nvPr/>
        </p:nvSpPr>
        <p:spPr>
          <a:xfrm>
            <a:off x="7343489" y="2665513"/>
            <a:ext cx="1844531" cy="1851651"/>
          </a:xfrm>
          <a:prstGeom prst="rect">
            <a:avLst/>
          </a:prstGeom>
          <a:solidFill>
            <a:srgbClr val="D7E1DF"/>
          </a:solidFill>
          <a:ln>
            <a:solidFill>
              <a:srgbClr val="D7E1D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grpSp>
        <p:nvGrpSpPr>
          <p:cNvPr id="97" name="Group 96">
            <a:extLst>
              <a:ext uri="{FF2B5EF4-FFF2-40B4-BE49-F238E27FC236}">
                <a16:creationId xmlns:a16="http://schemas.microsoft.com/office/drawing/2014/main" id="{21F5FA8E-49AA-83A7-0802-6D78EBBAA4A9}"/>
              </a:ext>
            </a:extLst>
          </p:cNvPr>
          <p:cNvGrpSpPr/>
          <p:nvPr/>
        </p:nvGrpSpPr>
        <p:grpSpPr>
          <a:xfrm>
            <a:off x="5082624" y="4822687"/>
            <a:ext cx="4094000" cy="1851651"/>
            <a:chOff x="2025425" y="4316277"/>
            <a:chExt cx="4094000" cy="1851651"/>
          </a:xfrm>
        </p:grpSpPr>
        <p:sp>
          <p:nvSpPr>
            <p:cNvPr id="99" name="Rectangle 98">
              <a:extLst>
                <a:ext uri="{FF2B5EF4-FFF2-40B4-BE49-F238E27FC236}">
                  <a16:creationId xmlns:a16="http://schemas.microsoft.com/office/drawing/2014/main" id="{6091F84F-5369-DFEC-07E6-CA5070A20ACD}"/>
                </a:ext>
              </a:extLst>
            </p:cNvPr>
            <p:cNvSpPr/>
            <p:nvPr/>
          </p:nvSpPr>
          <p:spPr>
            <a:xfrm>
              <a:off x="2025425" y="4316277"/>
              <a:ext cx="4094000" cy="1851651"/>
            </a:xfrm>
            <a:prstGeom prst="rect">
              <a:avLst/>
            </a:prstGeom>
            <a:solidFill>
              <a:schemeClr val="bg1"/>
            </a:solidFill>
            <a:ln w="19050">
              <a:solidFill>
                <a:srgbClr val="4C3E59"/>
              </a:solidFill>
              <a:prstDash val="dash"/>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00" name="TextBox 99">
              <a:extLst>
                <a:ext uri="{FF2B5EF4-FFF2-40B4-BE49-F238E27FC236}">
                  <a16:creationId xmlns:a16="http://schemas.microsoft.com/office/drawing/2014/main" id="{2143D457-98F2-D202-99E6-62E68834C225}"/>
                </a:ext>
              </a:extLst>
            </p:cNvPr>
            <p:cNvSpPr txBox="1"/>
            <p:nvPr/>
          </p:nvSpPr>
          <p:spPr>
            <a:xfrm>
              <a:off x="2025425" y="4316277"/>
              <a:ext cx="4094000" cy="185165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7640" tIns="167640" rIns="167640" bIns="167640" numCol="1" spcCol="1270" anchor="ctr" anchorCtr="0">
              <a:noAutofit/>
            </a:bodyPr>
            <a:lstStyle/>
            <a:p>
              <a:pPr marL="0" lvl="0" indent="0" algn="ctr" defTabSz="1955800">
                <a:lnSpc>
                  <a:spcPct val="90000"/>
                </a:lnSpc>
                <a:spcBef>
                  <a:spcPct val="0"/>
                </a:spcBef>
                <a:spcAft>
                  <a:spcPct val="35000"/>
                </a:spcAft>
                <a:buNone/>
              </a:pPr>
              <a:r>
                <a:rPr lang="en-US" sz="4400" kern="1200">
                  <a:solidFill>
                    <a:srgbClr val="4C3E59"/>
                  </a:solidFill>
                  <a:latin typeface="+mj-lt"/>
                </a:rPr>
                <a:t>Intention</a:t>
              </a:r>
            </a:p>
            <a:p>
              <a:pPr marL="0" lvl="0" indent="0" algn="ctr" defTabSz="1955800">
                <a:lnSpc>
                  <a:spcPct val="90000"/>
                </a:lnSpc>
                <a:spcBef>
                  <a:spcPct val="0"/>
                </a:spcBef>
                <a:spcAft>
                  <a:spcPct val="35000"/>
                </a:spcAft>
                <a:buNone/>
              </a:pPr>
              <a:endParaRPr lang="en-US" sz="1000" kern="1200">
                <a:solidFill>
                  <a:schemeClr val="tx1"/>
                </a:solidFill>
              </a:endParaRPr>
            </a:p>
            <a:p>
              <a:pPr marL="0" lvl="0" indent="0" algn="ctr" defTabSz="1955800">
                <a:lnSpc>
                  <a:spcPct val="90000"/>
                </a:lnSpc>
                <a:spcBef>
                  <a:spcPct val="0"/>
                </a:spcBef>
                <a:spcAft>
                  <a:spcPct val="35000"/>
                </a:spcAft>
                <a:buNone/>
              </a:pPr>
              <a:endParaRPr lang="en-US" sz="1000" kern="1200">
                <a:solidFill>
                  <a:schemeClr val="tx1"/>
                </a:solidFill>
              </a:endParaRPr>
            </a:p>
            <a:p>
              <a:pPr marL="0" lvl="0" indent="0" algn="ctr" defTabSz="1955800">
                <a:lnSpc>
                  <a:spcPct val="90000"/>
                </a:lnSpc>
                <a:spcBef>
                  <a:spcPct val="0"/>
                </a:spcBef>
                <a:spcAft>
                  <a:spcPct val="35000"/>
                </a:spcAft>
                <a:buNone/>
              </a:pPr>
              <a:endParaRPr lang="en-US" sz="1000" kern="1200">
                <a:solidFill>
                  <a:schemeClr val="tx1"/>
                </a:solidFill>
              </a:endParaRPr>
            </a:p>
            <a:p>
              <a:pPr marL="0" lvl="0" indent="0" algn="ctr" defTabSz="1955800">
                <a:lnSpc>
                  <a:spcPct val="90000"/>
                </a:lnSpc>
                <a:spcBef>
                  <a:spcPct val="0"/>
                </a:spcBef>
                <a:spcAft>
                  <a:spcPct val="35000"/>
                </a:spcAft>
                <a:buNone/>
              </a:pPr>
              <a:endParaRPr lang="en-US" sz="1000" kern="1200">
                <a:solidFill>
                  <a:schemeClr val="tx1"/>
                </a:solidFill>
              </a:endParaRPr>
            </a:p>
            <a:p>
              <a:pPr marL="0" lvl="0" indent="0" algn="ctr" defTabSz="1955800">
                <a:lnSpc>
                  <a:spcPct val="90000"/>
                </a:lnSpc>
                <a:spcBef>
                  <a:spcPct val="0"/>
                </a:spcBef>
                <a:spcAft>
                  <a:spcPct val="35000"/>
                </a:spcAft>
                <a:buNone/>
              </a:pPr>
              <a:endParaRPr lang="en-US" sz="1000" kern="1200">
                <a:solidFill>
                  <a:schemeClr val="tx1"/>
                </a:solidFill>
              </a:endParaRPr>
            </a:p>
          </p:txBody>
        </p:sp>
      </p:grpSp>
      <p:sp>
        <p:nvSpPr>
          <p:cNvPr id="98" name="Rectangle 97" descr="Trophy outline">
            <a:extLst>
              <a:ext uri="{FF2B5EF4-FFF2-40B4-BE49-F238E27FC236}">
                <a16:creationId xmlns:a16="http://schemas.microsoft.com/office/drawing/2014/main" id="{E538F45F-F7AB-AB0A-DA9E-62CB37BFD0F2}"/>
              </a:ext>
            </a:extLst>
          </p:cNvPr>
          <p:cNvSpPr/>
          <p:nvPr/>
        </p:nvSpPr>
        <p:spPr>
          <a:xfrm>
            <a:off x="3066176" y="4822687"/>
            <a:ext cx="1833134" cy="1851651"/>
          </a:xfrm>
          <a:prstGeom prst="rect">
            <a:avLst/>
          </a:prstGeom>
          <a:solidFill>
            <a:srgbClr val="D7E1DF"/>
          </a:solidFill>
          <a:ln>
            <a:solidFill>
              <a:srgbClr val="D7E1DF"/>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241" name="TextBox 240">
            <a:extLst>
              <a:ext uri="{FF2B5EF4-FFF2-40B4-BE49-F238E27FC236}">
                <a16:creationId xmlns:a16="http://schemas.microsoft.com/office/drawing/2014/main" id="{878398EA-EE9F-A483-41F3-2E8036D806AA}"/>
              </a:ext>
            </a:extLst>
          </p:cNvPr>
          <p:cNvSpPr txBox="1"/>
          <p:nvPr/>
        </p:nvSpPr>
        <p:spPr>
          <a:xfrm>
            <a:off x="2988983" y="2845760"/>
            <a:ext cx="4248386" cy="1755096"/>
          </a:xfrm>
          <a:prstGeom prst="rect">
            <a:avLst/>
          </a:prstGeom>
          <a:noFill/>
        </p:spPr>
        <p:txBody>
          <a:bodyPr wrap="square" rtlCol="0">
            <a:spAutoFit/>
          </a:bodyPr>
          <a:lstStyle/>
          <a:p>
            <a:pPr algn="ctr"/>
            <a:endParaRPr lang="en-GB" sz="1801" b="1" u="sng">
              <a:latin typeface="Gill Sans Nova Light (Body)"/>
            </a:endParaRPr>
          </a:p>
          <a:p>
            <a:pPr algn="ctr"/>
            <a:r>
              <a:rPr lang="en-GB" sz="1801">
                <a:latin typeface="Gill Sans Nova Light (Body)"/>
              </a:rPr>
              <a:t>For example; making an intention to be in the </a:t>
            </a:r>
            <a:r>
              <a:rPr lang="en-GB" sz="1801" b="1" u="sng">
                <a:latin typeface="Gill Sans Nova Light (Body)"/>
              </a:rPr>
              <a:t>condition of wudu </a:t>
            </a:r>
            <a:r>
              <a:rPr lang="en-GB" sz="1801">
                <a:latin typeface="Gill Sans Nova Light (Body)"/>
              </a:rPr>
              <a:t>throughout the day, t</a:t>
            </a:r>
            <a:r>
              <a:rPr lang="en-US" sz="1801">
                <a:latin typeface="Gill Sans Nova Light (Body)"/>
              </a:rPr>
              <a:t>o pray at the </a:t>
            </a:r>
            <a:r>
              <a:rPr lang="en-US" sz="1801" b="1" u="sng">
                <a:latin typeface="Gill Sans Nova Light (Body)"/>
              </a:rPr>
              <a:t>prescribed time </a:t>
            </a:r>
            <a:r>
              <a:rPr lang="en-US" sz="1801">
                <a:latin typeface="Gill Sans Nova Light (Body)"/>
              </a:rPr>
              <a:t>and to pray the </a:t>
            </a:r>
            <a:r>
              <a:rPr lang="en-US" sz="1801" b="1" u="sng">
                <a:latin typeface="Gill Sans Nova Light (Body)"/>
              </a:rPr>
              <a:t>total units</a:t>
            </a:r>
            <a:r>
              <a:rPr lang="en-US" sz="1801" b="1">
                <a:latin typeface="Gill Sans Nova Light (Body)"/>
              </a:rPr>
              <a:t> </a:t>
            </a:r>
            <a:r>
              <a:rPr lang="en-US" sz="1801">
                <a:latin typeface="Gill Sans Nova Light (Body)"/>
              </a:rPr>
              <a:t>for that prayer, e.g. 12 units for Zuhr.</a:t>
            </a:r>
            <a:endParaRPr lang="en-GB" sz="1801"/>
          </a:p>
        </p:txBody>
      </p:sp>
      <p:sp>
        <p:nvSpPr>
          <p:cNvPr id="242" name="TextBox 241">
            <a:extLst>
              <a:ext uri="{FF2B5EF4-FFF2-40B4-BE49-F238E27FC236}">
                <a16:creationId xmlns:a16="http://schemas.microsoft.com/office/drawing/2014/main" id="{8A97DE70-54CB-1463-41B3-63C8183A1336}"/>
              </a:ext>
            </a:extLst>
          </p:cNvPr>
          <p:cNvSpPr txBox="1"/>
          <p:nvPr/>
        </p:nvSpPr>
        <p:spPr>
          <a:xfrm>
            <a:off x="5514446" y="1148515"/>
            <a:ext cx="3272612" cy="1200842"/>
          </a:xfrm>
          <a:prstGeom prst="rect">
            <a:avLst/>
          </a:prstGeom>
          <a:noFill/>
        </p:spPr>
        <p:txBody>
          <a:bodyPr wrap="square" rtlCol="0">
            <a:spAutoFit/>
          </a:bodyPr>
          <a:lstStyle/>
          <a:p>
            <a:pPr algn="ctr"/>
            <a:r>
              <a:rPr lang="en-GB" sz="1801">
                <a:latin typeface="Gill Sans Nova Light (Body)"/>
              </a:rPr>
              <a:t>One is rewarded for their </a:t>
            </a:r>
            <a:r>
              <a:rPr lang="en-US" sz="1801" b="1" u="sng">
                <a:latin typeface="Gill Sans Nova Light (Body)"/>
              </a:rPr>
              <a:t>intention.</a:t>
            </a:r>
            <a:r>
              <a:rPr lang="en-US" sz="1801">
                <a:latin typeface="Gill Sans Nova Light (Body)"/>
              </a:rPr>
              <a:t> Ensure your intentions are heavy for the </a:t>
            </a:r>
            <a:r>
              <a:rPr lang="en-US" sz="1801" err="1">
                <a:latin typeface="Gill Sans Nova Light (Body)"/>
              </a:rPr>
              <a:t>Mizan</a:t>
            </a:r>
            <a:r>
              <a:rPr lang="en-US" sz="1801">
                <a:latin typeface="Gill Sans Nova Light (Body)"/>
              </a:rPr>
              <a:t> (scale). </a:t>
            </a:r>
            <a:endParaRPr lang="en-GB" sz="1801" b="1" u="sng">
              <a:latin typeface="Gill Sans Nova Light (Body)"/>
            </a:endParaRPr>
          </a:p>
          <a:p>
            <a:pPr algn="ctr"/>
            <a:endParaRPr lang="en-GB" sz="1801"/>
          </a:p>
        </p:txBody>
      </p:sp>
      <p:sp>
        <p:nvSpPr>
          <p:cNvPr id="243" name="TextBox 242">
            <a:extLst>
              <a:ext uri="{FF2B5EF4-FFF2-40B4-BE49-F238E27FC236}">
                <a16:creationId xmlns:a16="http://schemas.microsoft.com/office/drawing/2014/main" id="{2F8DF2AD-34A6-0AD4-D51A-E78A0DDD4C22}"/>
              </a:ext>
            </a:extLst>
          </p:cNvPr>
          <p:cNvSpPr txBox="1"/>
          <p:nvPr/>
        </p:nvSpPr>
        <p:spPr>
          <a:xfrm>
            <a:off x="5415012" y="5490385"/>
            <a:ext cx="3471479" cy="923714"/>
          </a:xfrm>
          <a:prstGeom prst="rect">
            <a:avLst/>
          </a:prstGeom>
          <a:noFill/>
        </p:spPr>
        <p:txBody>
          <a:bodyPr wrap="square" rtlCol="0">
            <a:spAutoFit/>
          </a:bodyPr>
          <a:lstStyle/>
          <a:p>
            <a:pPr algn="ctr"/>
            <a:r>
              <a:rPr lang="en-GB" sz="1801" b="1" u="sng">
                <a:latin typeface="Gill Sans Nova Light (Body)"/>
              </a:rPr>
              <a:t>Renew</a:t>
            </a:r>
            <a:r>
              <a:rPr lang="en-GB" sz="1801" b="1">
                <a:latin typeface="Gill Sans Nova Light (Body)"/>
              </a:rPr>
              <a:t> </a:t>
            </a:r>
            <a:r>
              <a:rPr lang="en-GB" sz="1801">
                <a:latin typeface="Gill Sans Nova Light (Body)"/>
              </a:rPr>
              <a:t>your intention each day to ensure it is not been diverted to worldly benefits.</a:t>
            </a:r>
          </a:p>
        </p:txBody>
      </p:sp>
      <p:grpSp>
        <p:nvGrpSpPr>
          <p:cNvPr id="244" name="Group 243">
            <a:extLst>
              <a:ext uri="{FF2B5EF4-FFF2-40B4-BE49-F238E27FC236}">
                <a16:creationId xmlns:a16="http://schemas.microsoft.com/office/drawing/2014/main" id="{7455C415-BB85-6B0B-81A8-B12D251B8B63}"/>
              </a:ext>
            </a:extLst>
          </p:cNvPr>
          <p:cNvGrpSpPr/>
          <p:nvPr/>
        </p:nvGrpSpPr>
        <p:grpSpPr>
          <a:xfrm>
            <a:off x="7769803" y="3080598"/>
            <a:ext cx="983115" cy="1069136"/>
            <a:chOff x="7951335" y="2971947"/>
            <a:chExt cx="831005" cy="903717"/>
          </a:xfrm>
        </p:grpSpPr>
        <p:sp>
          <p:nvSpPr>
            <p:cNvPr id="245" name="Freeform: Shape 244">
              <a:extLst>
                <a:ext uri="{FF2B5EF4-FFF2-40B4-BE49-F238E27FC236}">
                  <a16:creationId xmlns:a16="http://schemas.microsoft.com/office/drawing/2014/main" id="{CEAE5454-2FBE-F399-E56F-3EE2DD55CCED}"/>
                </a:ext>
              </a:extLst>
            </p:cNvPr>
            <p:cNvSpPr/>
            <p:nvPr/>
          </p:nvSpPr>
          <p:spPr>
            <a:xfrm>
              <a:off x="8314900" y="3333434"/>
              <a:ext cx="103875" cy="103875"/>
            </a:xfrm>
            <a:custGeom>
              <a:avLst/>
              <a:gdLst>
                <a:gd name="connsiteX0" fmla="*/ 51938 w 103875"/>
                <a:gd name="connsiteY0" fmla="*/ 0 h 103875"/>
                <a:gd name="connsiteX1" fmla="*/ 0 w 103875"/>
                <a:gd name="connsiteY1" fmla="*/ 51938 h 103875"/>
                <a:gd name="connsiteX2" fmla="*/ 51938 w 103875"/>
                <a:gd name="connsiteY2" fmla="*/ 103876 h 103875"/>
                <a:gd name="connsiteX3" fmla="*/ 103876 w 103875"/>
                <a:gd name="connsiteY3" fmla="*/ 51938 h 103875"/>
                <a:gd name="connsiteX4" fmla="*/ 103876 w 103875"/>
                <a:gd name="connsiteY4" fmla="*/ 51938 h 103875"/>
                <a:gd name="connsiteX5" fmla="*/ 51938 w 103875"/>
                <a:gd name="connsiteY5" fmla="*/ 0 h 103875"/>
                <a:gd name="connsiteX6" fmla="*/ 51938 w 103875"/>
                <a:gd name="connsiteY6" fmla="*/ 83101 h 103875"/>
                <a:gd name="connsiteX7" fmla="*/ 20775 w 103875"/>
                <a:gd name="connsiteY7" fmla="*/ 51938 h 103875"/>
                <a:gd name="connsiteX8" fmla="*/ 51938 w 103875"/>
                <a:gd name="connsiteY8" fmla="*/ 20775 h 103875"/>
                <a:gd name="connsiteX9" fmla="*/ 83101 w 103875"/>
                <a:gd name="connsiteY9" fmla="*/ 51938 h 103875"/>
                <a:gd name="connsiteX10" fmla="*/ 51938 w 103875"/>
                <a:gd name="connsiteY10" fmla="*/ 83101 h 103875"/>
                <a:gd name="connsiteX11" fmla="*/ 51938 w 103875"/>
                <a:gd name="connsiteY11" fmla="*/ 83101 h 103875"/>
                <a:gd name="connsiteX12" fmla="*/ 51938 w 103875"/>
                <a:gd name="connsiteY12" fmla="*/ 83101 h 10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875" h="103875">
                  <a:moveTo>
                    <a:pt x="51938" y="0"/>
                  </a:moveTo>
                  <a:cubicBezTo>
                    <a:pt x="22853" y="0"/>
                    <a:pt x="0" y="22853"/>
                    <a:pt x="0" y="51938"/>
                  </a:cubicBezTo>
                  <a:cubicBezTo>
                    <a:pt x="0" y="81023"/>
                    <a:pt x="22853" y="103876"/>
                    <a:pt x="51938" y="103876"/>
                  </a:cubicBezTo>
                  <a:cubicBezTo>
                    <a:pt x="81023" y="103876"/>
                    <a:pt x="103876" y="81023"/>
                    <a:pt x="103876" y="51938"/>
                  </a:cubicBezTo>
                  <a:cubicBezTo>
                    <a:pt x="103876" y="51938"/>
                    <a:pt x="103876" y="51938"/>
                    <a:pt x="103876" y="51938"/>
                  </a:cubicBezTo>
                  <a:cubicBezTo>
                    <a:pt x="103876" y="22853"/>
                    <a:pt x="81023" y="0"/>
                    <a:pt x="51938" y="0"/>
                  </a:cubicBezTo>
                  <a:close/>
                  <a:moveTo>
                    <a:pt x="51938" y="83101"/>
                  </a:moveTo>
                  <a:cubicBezTo>
                    <a:pt x="34279" y="83101"/>
                    <a:pt x="20775" y="69597"/>
                    <a:pt x="20775" y="51938"/>
                  </a:cubicBezTo>
                  <a:cubicBezTo>
                    <a:pt x="20775" y="34279"/>
                    <a:pt x="34279" y="20775"/>
                    <a:pt x="51938" y="20775"/>
                  </a:cubicBezTo>
                  <a:cubicBezTo>
                    <a:pt x="69597" y="20775"/>
                    <a:pt x="83101" y="34279"/>
                    <a:pt x="83101" y="51938"/>
                  </a:cubicBezTo>
                  <a:cubicBezTo>
                    <a:pt x="83101" y="69597"/>
                    <a:pt x="69597" y="83101"/>
                    <a:pt x="51938" y="83101"/>
                  </a:cubicBezTo>
                  <a:cubicBezTo>
                    <a:pt x="51938" y="83101"/>
                    <a:pt x="51938" y="83101"/>
                    <a:pt x="51938" y="83101"/>
                  </a:cubicBezTo>
                  <a:lnTo>
                    <a:pt x="51938" y="83101"/>
                  </a:lnTo>
                  <a:close/>
                </a:path>
              </a:pathLst>
            </a:custGeom>
            <a:solidFill>
              <a:srgbClr val="F4993D"/>
            </a:solidFill>
            <a:ln w="10319" cap="flat">
              <a:noFill/>
              <a:prstDash val="solid"/>
              <a:miter/>
            </a:ln>
          </p:spPr>
          <p:txBody>
            <a:bodyPr rtlCol="0" anchor="ctr"/>
            <a:lstStyle/>
            <a:p>
              <a:endParaRPr lang="en-GB" sz="1801"/>
            </a:p>
          </p:txBody>
        </p:sp>
        <p:sp>
          <p:nvSpPr>
            <p:cNvPr id="246" name="Freeform: Shape 245">
              <a:extLst>
                <a:ext uri="{FF2B5EF4-FFF2-40B4-BE49-F238E27FC236}">
                  <a16:creationId xmlns:a16="http://schemas.microsoft.com/office/drawing/2014/main" id="{25140650-6325-D4DC-8E6B-BF527FDD349B}"/>
                </a:ext>
              </a:extLst>
            </p:cNvPr>
            <p:cNvSpPr/>
            <p:nvPr/>
          </p:nvSpPr>
          <p:spPr>
            <a:xfrm>
              <a:off x="8236993" y="3256566"/>
              <a:ext cx="258650" cy="258650"/>
            </a:xfrm>
            <a:custGeom>
              <a:avLst/>
              <a:gdLst>
                <a:gd name="connsiteX0" fmla="*/ 226449 w 258650"/>
                <a:gd name="connsiteY0" fmla="*/ 79984 h 258650"/>
                <a:gd name="connsiteX1" fmla="*/ 235798 w 258650"/>
                <a:gd name="connsiteY1" fmla="*/ 51938 h 258650"/>
                <a:gd name="connsiteX2" fmla="*/ 206713 w 258650"/>
                <a:gd name="connsiteY2" fmla="*/ 22853 h 258650"/>
                <a:gd name="connsiteX3" fmla="*/ 178666 w 258650"/>
                <a:gd name="connsiteY3" fmla="*/ 32201 h 258650"/>
                <a:gd name="connsiteX4" fmla="*/ 163085 w 258650"/>
                <a:gd name="connsiteY4" fmla="*/ 25969 h 258650"/>
                <a:gd name="connsiteX5" fmla="*/ 149581 w 258650"/>
                <a:gd name="connsiteY5" fmla="*/ 0 h 258650"/>
                <a:gd name="connsiteX6" fmla="*/ 109069 w 258650"/>
                <a:gd name="connsiteY6" fmla="*/ 0 h 258650"/>
                <a:gd name="connsiteX7" fmla="*/ 95566 w 258650"/>
                <a:gd name="connsiteY7" fmla="*/ 25969 h 258650"/>
                <a:gd name="connsiteX8" fmla="*/ 79984 w 258650"/>
                <a:gd name="connsiteY8" fmla="*/ 32201 h 258650"/>
                <a:gd name="connsiteX9" fmla="*/ 51938 w 258650"/>
                <a:gd name="connsiteY9" fmla="*/ 22853 h 258650"/>
                <a:gd name="connsiteX10" fmla="*/ 22853 w 258650"/>
                <a:gd name="connsiteY10" fmla="*/ 51938 h 258650"/>
                <a:gd name="connsiteX11" fmla="*/ 32201 w 258650"/>
                <a:gd name="connsiteY11" fmla="*/ 79984 h 258650"/>
                <a:gd name="connsiteX12" fmla="*/ 25969 w 258650"/>
                <a:gd name="connsiteY12" fmla="*/ 95566 h 258650"/>
                <a:gd name="connsiteX13" fmla="*/ 0 w 258650"/>
                <a:gd name="connsiteY13" fmla="*/ 109069 h 258650"/>
                <a:gd name="connsiteX14" fmla="*/ 0 w 258650"/>
                <a:gd name="connsiteY14" fmla="*/ 149581 h 258650"/>
                <a:gd name="connsiteX15" fmla="*/ 25969 w 258650"/>
                <a:gd name="connsiteY15" fmla="*/ 163085 h 258650"/>
                <a:gd name="connsiteX16" fmla="*/ 32201 w 258650"/>
                <a:gd name="connsiteY16" fmla="*/ 178666 h 258650"/>
                <a:gd name="connsiteX17" fmla="*/ 22853 w 258650"/>
                <a:gd name="connsiteY17" fmla="*/ 206712 h 258650"/>
                <a:gd name="connsiteX18" fmla="*/ 52977 w 258650"/>
                <a:gd name="connsiteY18" fmla="*/ 235798 h 258650"/>
                <a:gd name="connsiteX19" fmla="*/ 81023 w 258650"/>
                <a:gd name="connsiteY19" fmla="*/ 226449 h 258650"/>
                <a:gd name="connsiteX20" fmla="*/ 96604 w 258650"/>
                <a:gd name="connsiteY20" fmla="*/ 232681 h 258650"/>
                <a:gd name="connsiteX21" fmla="*/ 110108 w 258650"/>
                <a:gd name="connsiteY21" fmla="*/ 258650 h 258650"/>
                <a:gd name="connsiteX22" fmla="*/ 150620 w 258650"/>
                <a:gd name="connsiteY22" fmla="*/ 258650 h 258650"/>
                <a:gd name="connsiteX23" fmla="*/ 164124 w 258650"/>
                <a:gd name="connsiteY23" fmla="*/ 232681 h 258650"/>
                <a:gd name="connsiteX24" fmla="*/ 178666 w 258650"/>
                <a:gd name="connsiteY24" fmla="*/ 226449 h 258650"/>
                <a:gd name="connsiteX25" fmla="*/ 206713 w 258650"/>
                <a:gd name="connsiteY25" fmla="*/ 235798 h 258650"/>
                <a:gd name="connsiteX26" fmla="*/ 235798 w 258650"/>
                <a:gd name="connsiteY26" fmla="*/ 206712 h 258650"/>
                <a:gd name="connsiteX27" fmla="*/ 226449 w 258650"/>
                <a:gd name="connsiteY27" fmla="*/ 178666 h 258650"/>
                <a:gd name="connsiteX28" fmla="*/ 232681 w 258650"/>
                <a:gd name="connsiteY28" fmla="*/ 163085 h 258650"/>
                <a:gd name="connsiteX29" fmla="*/ 258650 w 258650"/>
                <a:gd name="connsiteY29" fmla="*/ 149581 h 258650"/>
                <a:gd name="connsiteX30" fmla="*/ 258650 w 258650"/>
                <a:gd name="connsiteY30" fmla="*/ 109069 h 258650"/>
                <a:gd name="connsiteX31" fmla="*/ 232681 w 258650"/>
                <a:gd name="connsiteY31" fmla="*/ 95566 h 258650"/>
                <a:gd name="connsiteX32" fmla="*/ 226449 w 258650"/>
                <a:gd name="connsiteY32" fmla="*/ 79984 h 258650"/>
                <a:gd name="connsiteX33" fmla="*/ 237875 w 258650"/>
                <a:gd name="connsiteY33" fmla="*/ 136077 h 258650"/>
                <a:gd name="connsiteX34" fmla="*/ 215023 w 258650"/>
                <a:gd name="connsiteY34" fmla="*/ 147503 h 258650"/>
                <a:gd name="connsiteX35" fmla="*/ 213984 w 258650"/>
                <a:gd name="connsiteY35" fmla="*/ 151658 h 258650"/>
                <a:gd name="connsiteX36" fmla="*/ 205674 w 258650"/>
                <a:gd name="connsiteY36" fmla="*/ 171395 h 258650"/>
                <a:gd name="connsiteX37" fmla="*/ 203596 w 258650"/>
                <a:gd name="connsiteY37" fmla="*/ 175550 h 258650"/>
                <a:gd name="connsiteX38" fmla="*/ 211906 w 258650"/>
                <a:gd name="connsiteY38" fmla="*/ 200480 h 258650"/>
                <a:gd name="connsiteX39" fmla="*/ 201519 w 258650"/>
                <a:gd name="connsiteY39" fmla="*/ 210868 h 258650"/>
                <a:gd name="connsiteX40" fmla="*/ 177627 w 258650"/>
                <a:gd name="connsiteY40" fmla="*/ 202557 h 258650"/>
                <a:gd name="connsiteX41" fmla="*/ 173472 w 258650"/>
                <a:gd name="connsiteY41" fmla="*/ 204635 h 258650"/>
                <a:gd name="connsiteX42" fmla="*/ 154775 w 258650"/>
                <a:gd name="connsiteY42" fmla="*/ 211906 h 258650"/>
                <a:gd name="connsiteX43" fmla="*/ 149581 w 258650"/>
                <a:gd name="connsiteY43" fmla="*/ 213984 h 258650"/>
                <a:gd name="connsiteX44" fmla="*/ 138155 w 258650"/>
                <a:gd name="connsiteY44" fmla="*/ 236836 h 258650"/>
                <a:gd name="connsiteX45" fmla="*/ 122573 w 258650"/>
                <a:gd name="connsiteY45" fmla="*/ 236836 h 258650"/>
                <a:gd name="connsiteX46" fmla="*/ 111147 w 258650"/>
                <a:gd name="connsiteY46" fmla="*/ 213984 h 258650"/>
                <a:gd name="connsiteX47" fmla="*/ 106992 w 258650"/>
                <a:gd name="connsiteY47" fmla="*/ 212945 h 258650"/>
                <a:gd name="connsiteX48" fmla="*/ 88294 w 258650"/>
                <a:gd name="connsiteY48" fmla="*/ 204635 h 258650"/>
                <a:gd name="connsiteX49" fmla="*/ 84139 w 258650"/>
                <a:gd name="connsiteY49" fmla="*/ 202557 h 258650"/>
                <a:gd name="connsiteX50" fmla="*/ 59209 w 258650"/>
                <a:gd name="connsiteY50" fmla="*/ 210868 h 258650"/>
                <a:gd name="connsiteX51" fmla="*/ 47783 w 258650"/>
                <a:gd name="connsiteY51" fmla="*/ 199441 h 258650"/>
                <a:gd name="connsiteX52" fmla="*/ 56093 w 258650"/>
                <a:gd name="connsiteY52" fmla="*/ 175550 h 258650"/>
                <a:gd name="connsiteX53" fmla="*/ 54015 w 258650"/>
                <a:gd name="connsiteY53" fmla="*/ 171395 h 258650"/>
                <a:gd name="connsiteX54" fmla="*/ 45705 w 258650"/>
                <a:gd name="connsiteY54" fmla="*/ 152697 h 258650"/>
                <a:gd name="connsiteX55" fmla="*/ 44667 w 258650"/>
                <a:gd name="connsiteY55" fmla="*/ 148542 h 258650"/>
                <a:gd name="connsiteX56" fmla="*/ 21814 w 258650"/>
                <a:gd name="connsiteY56" fmla="*/ 137116 h 258650"/>
                <a:gd name="connsiteX57" fmla="*/ 21814 w 258650"/>
                <a:gd name="connsiteY57" fmla="*/ 122573 h 258650"/>
                <a:gd name="connsiteX58" fmla="*/ 44667 w 258650"/>
                <a:gd name="connsiteY58" fmla="*/ 111147 h 258650"/>
                <a:gd name="connsiteX59" fmla="*/ 45705 w 258650"/>
                <a:gd name="connsiteY59" fmla="*/ 106992 h 258650"/>
                <a:gd name="connsiteX60" fmla="*/ 54015 w 258650"/>
                <a:gd name="connsiteY60" fmla="*/ 88294 h 258650"/>
                <a:gd name="connsiteX61" fmla="*/ 56093 w 258650"/>
                <a:gd name="connsiteY61" fmla="*/ 84139 h 258650"/>
                <a:gd name="connsiteX62" fmla="*/ 47783 w 258650"/>
                <a:gd name="connsiteY62" fmla="*/ 58170 h 258650"/>
                <a:gd name="connsiteX63" fmla="*/ 58170 w 258650"/>
                <a:gd name="connsiteY63" fmla="*/ 46744 h 258650"/>
                <a:gd name="connsiteX64" fmla="*/ 83101 w 258650"/>
                <a:gd name="connsiteY64" fmla="*/ 55054 h 258650"/>
                <a:gd name="connsiteX65" fmla="*/ 87256 w 258650"/>
                <a:gd name="connsiteY65" fmla="*/ 52977 h 258650"/>
                <a:gd name="connsiteX66" fmla="*/ 106992 w 258650"/>
                <a:gd name="connsiteY66" fmla="*/ 44667 h 258650"/>
                <a:gd name="connsiteX67" fmla="*/ 111147 w 258650"/>
                <a:gd name="connsiteY67" fmla="*/ 43628 h 258650"/>
                <a:gd name="connsiteX68" fmla="*/ 122573 w 258650"/>
                <a:gd name="connsiteY68" fmla="*/ 20775 h 258650"/>
                <a:gd name="connsiteX69" fmla="*/ 137116 w 258650"/>
                <a:gd name="connsiteY69" fmla="*/ 20775 h 258650"/>
                <a:gd name="connsiteX70" fmla="*/ 148542 w 258650"/>
                <a:gd name="connsiteY70" fmla="*/ 43628 h 258650"/>
                <a:gd name="connsiteX71" fmla="*/ 152697 w 258650"/>
                <a:gd name="connsiteY71" fmla="*/ 44667 h 258650"/>
                <a:gd name="connsiteX72" fmla="*/ 171395 w 258650"/>
                <a:gd name="connsiteY72" fmla="*/ 52977 h 258650"/>
                <a:gd name="connsiteX73" fmla="*/ 175550 w 258650"/>
                <a:gd name="connsiteY73" fmla="*/ 55054 h 258650"/>
                <a:gd name="connsiteX74" fmla="*/ 200480 w 258650"/>
                <a:gd name="connsiteY74" fmla="*/ 46744 h 258650"/>
                <a:gd name="connsiteX75" fmla="*/ 210868 w 258650"/>
                <a:gd name="connsiteY75" fmla="*/ 57132 h 258650"/>
                <a:gd name="connsiteX76" fmla="*/ 202557 w 258650"/>
                <a:gd name="connsiteY76" fmla="*/ 82062 h 258650"/>
                <a:gd name="connsiteX77" fmla="*/ 204635 w 258650"/>
                <a:gd name="connsiteY77" fmla="*/ 86217 h 258650"/>
                <a:gd name="connsiteX78" fmla="*/ 212945 w 258650"/>
                <a:gd name="connsiteY78" fmla="*/ 104914 h 258650"/>
                <a:gd name="connsiteX79" fmla="*/ 213984 w 258650"/>
                <a:gd name="connsiteY79" fmla="*/ 109069 h 258650"/>
                <a:gd name="connsiteX80" fmla="*/ 236836 w 258650"/>
                <a:gd name="connsiteY80" fmla="*/ 120496 h 258650"/>
                <a:gd name="connsiteX81" fmla="*/ 237875 w 258650"/>
                <a:gd name="connsiteY81" fmla="*/ 136077 h 25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58650" h="258650">
                  <a:moveTo>
                    <a:pt x="226449" y="79984"/>
                  </a:moveTo>
                  <a:lnTo>
                    <a:pt x="235798" y="51938"/>
                  </a:lnTo>
                  <a:lnTo>
                    <a:pt x="206713" y="22853"/>
                  </a:lnTo>
                  <a:lnTo>
                    <a:pt x="178666" y="32201"/>
                  </a:lnTo>
                  <a:cubicBezTo>
                    <a:pt x="173472" y="30124"/>
                    <a:pt x="168279" y="28046"/>
                    <a:pt x="163085" y="25969"/>
                  </a:cubicBezTo>
                  <a:lnTo>
                    <a:pt x="149581" y="0"/>
                  </a:lnTo>
                  <a:lnTo>
                    <a:pt x="109069" y="0"/>
                  </a:lnTo>
                  <a:lnTo>
                    <a:pt x="95566" y="25969"/>
                  </a:lnTo>
                  <a:cubicBezTo>
                    <a:pt x="90372" y="28046"/>
                    <a:pt x="85178" y="30124"/>
                    <a:pt x="79984" y="32201"/>
                  </a:cubicBezTo>
                  <a:lnTo>
                    <a:pt x="51938" y="22853"/>
                  </a:lnTo>
                  <a:lnTo>
                    <a:pt x="22853" y="51938"/>
                  </a:lnTo>
                  <a:lnTo>
                    <a:pt x="32201" y="79984"/>
                  </a:lnTo>
                  <a:cubicBezTo>
                    <a:pt x="29085" y="85178"/>
                    <a:pt x="27008" y="90372"/>
                    <a:pt x="25969" y="95566"/>
                  </a:cubicBezTo>
                  <a:lnTo>
                    <a:pt x="0" y="109069"/>
                  </a:lnTo>
                  <a:lnTo>
                    <a:pt x="0" y="149581"/>
                  </a:lnTo>
                  <a:lnTo>
                    <a:pt x="25969" y="163085"/>
                  </a:lnTo>
                  <a:cubicBezTo>
                    <a:pt x="28046" y="168279"/>
                    <a:pt x="30124" y="173472"/>
                    <a:pt x="32201" y="178666"/>
                  </a:cubicBezTo>
                  <a:lnTo>
                    <a:pt x="22853" y="206712"/>
                  </a:lnTo>
                  <a:lnTo>
                    <a:pt x="52977" y="235798"/>
                  </a:lnTo>
                  <a:lnTo>
                    <a:pt x="81023" y="226449"/>
                  </a:lnTo>
                  <a:cubicBezTo>
                    <a:pt x="86217" y="228526"/>
                    <a:pt x="91411" y="230604"/>
                    <a:pt x="96604" y="232681"/>
                  </a:cubicBezTo>
                  <a:lnTo>
                    <a:pt x="110108" y="258650"/>
                  </a:lnTo>
                  <a:lnTo>
                    <a:pt x="150620" y="258650"/>
                  </a:lnTo>
                  <a:lnTo>
                    <a:pt x="164124" y="232681"/>
                  </a:lnTo>
                  <a:cubicBezTo>
                    <a:pt x="169317" y="230604"/>
                    <a:pt x="174511" y="228526"/>
                    <a:pt x="178666" y="226449"/>
                  </a:cubicBezTo>
                  <a:lnTo>
                    <a:pt x="206713" y="235798"/>
                  </a:lnTo>
                  <a:lnTo>
                    <a:pt x="235798" y="206712"/>
                  </a:lnTo>
                  <a:lnTo>
                    <a:pt x="226449" y="178666"/>
                  </a:lnTo>
                  <a:cubicBezTo>
                    <a:pt x="228526" y="173472"/>
                    <a:pt x="231643" y="168279"/>
                    <a:pt x="232681" y="163085"/>
                  </a:cubicBezTo>
                  <a:lnTo>
                    <a:pt x="258650" y="149581"/>
                  </a:lnTo>
                  <a:lnTo>
                    <a:pt x="258650" y="109069"/>
                  </a:lnTo>
                  <a:lnTo>
                    <a:pt x="232681" y="95566"/>
                  </a:lnTo>
                  <a:cubicBezTo>
                    <a:pt x="231643" y="90372"/>
                    <a:pt x="229565" y="85178"/>
                    <a:pt x="226449" y="79984"/>
                  </a:cubicBezTo>
                  <a:close/>
                  <a:moveTo>
                    <a:pt x="237875" y="136077"/>
                  </a:moveTo>
                  <a:lnTo>
                    <a:pt x="215023" y="147503"/>
                  </a:lnTo>
                  <a:lnTo>
                    <a:pt x="213984" y="151658"/>
                  </a:lnTo>
                  <a:cubicBezTo>
                    <a:pt x="211906" y="158930"/>
                    <a:pt x="208790" y="165162"/>
                    <a:pt x="205674" y="171395"/>
                  </a:cubicBezTo>
                  <a:lnTo>
                    <a:pt x="203596" y="175550"/>
                  </a:lnTo>
                  <a:lnTo>
                    <a:pt x="211906" y="200480"/>
                  </a:lnTo>
                  <a:lnTo>
                    <a:pt x="201519" y="210868"/>
                  </a:lnTo>
                  <a:lnTo>
                    <a:pt x="177627" y="202557"/>
                  </a:lnTo>
                  <a:lnTo>
                    <a:pt x="173472" y="204635"/>
                  </a:lnTo>
                  <a:cubicBezTo>
                    <a:pt x="167240" y="207751"/>
                    <a:pt x="161007" y="210868"/>
                    <a:pt x="154775" y="211906"/>
                  </a:cubicBezTo>
                  <a:lnTo>
                    <a:pt x="149581" y="213984"/>
                  </a:lnTo>
                  <a:lnTo>
                    <a:pt x="138155" y="236836"/>
                  </a:lnTo>
                  <a:lnTo>
                    <a:pt x="122573" y="236836"/>
                  </a:lnTo>
                  <a:lnTo>
                    <a:pt x="111147" y="213984"/>
                  </a:lnTo>
                  <a:lnTo>
                    <a:pt x="106992" y="212945"/>
                  </a:lnTo>
                  <a:cubicBezTo>
                    <a:pt x="100759" y="210868"/>
                    <a:pt x="93488" y="208790"/>
                    <a:pt x="88294" y="204635"/>
                  </a:cubicBezTo>
                  <a:lnTo>
                    <a:pt x="84139" y="202557"/>
                  </a:lnTo>
                  <a:lnTo>
                    <a:pt x="59209" y="210868"/>
                  </a:lnTo>
                  <a:lnTo>
                    <a:pt x="47783" y="199441"/>
                  </a:lnTo>
                  <a:lnTo>
                    <a:pt x="56093" y="175550"/>
                  </a:lnTo>
                  <a:lnTo>
                    <a:pt x="54015" y="171395"/>
                  </a:lnTo>
                  <a:cubicBezTo>
                    <a:pt x="50899" y="165162"/>
                    <a:pt x="47783" y="158930"/>
                    <a:pt x="45705" y="152697"/>
                  </a:cubicBezTo>
                  <a:lnTo>
                    <a:pt x="44667" y="148542"/>
                  </a:lnTo>
                  <a:lnTo>
                    <a:pt x="21814" y="137116"/>
                  </a:lnTo>
                  <a:lnTo>
                    <a:pt x="21814" y="122573"/>
                  </a:lnTo>
                  <a:lnTo>
                    <a:pt x="44667" y="111147"/>
                  </a:lnTo>
                  <a:lnTo>
                    <a:pt x="45705" y="106992"/>
                  </a:lnTo>
                  <a:cubicBezTo>
                    <a:pt x="47783" y="100759"/>
                    <a:pt x="49860" y="93488"/>
                    <a:pt x="54015" y="88294"/>
                  </a:cubicBezTo>
                  <a:lnTo>
                    <a:pt x="56093" y="84139"/>
                  </a:lnTo>
                  <a:lnTo>
                    <a:pt x="47783" y="58170"/>
                  </a:lnTo>
                  <a:lnTo>
                    <a:pt x="58170" y="46744"/>
                  </a:lnTo>
                  <a:lnTo>
                    <a:pt x="83101" y="55054"/>
                  </a:lnTo>
                  <a:lnTo>
                    <a:pt x="87256" y="52977"/>
                  </a:lnTo>
                  <a:cubicBezTo>
                    <a:pt x="93488" y="49860"/>
                    <a:pt x="99721" y="46744"/>
                    <a:pt x="106992" y="44667"/>
                  </a:cubicBezTo>
                  <a:lnTo>
                    <a:pt x="111147" y="43628"/>
                  </a:lnTo>
                  <a:lnTo>
                    <a:pt x="122573" y="20775"/>
                  </a:lnTo>
                  <a:lnTo>
                    <a:pt x="137116" y="20775"/>
                  </a:lnTo>
                  <a:lnTo>
                    <a:pt x="148542" y="43628"/>
                  </a:lnTo>
                  <a:lnTo>
                    <a:pt x="152697" y="44667"/>
                  </a:lnTo>
                  <a:cubicBezTo>
                    <a:pt x="158930" y="46744"/>
                    <a:pt x="166201" y="48822"/>
                    <a:pt x="171395" y="52977"/>
                  </a:cubicBezTo>
                  <a:lnTo>
                    <a:pt x="175550" y="55054"/>
                  </a:lnTo>
                  <a:lnTo>
                    <a:pt x="200480" y="46744"/>
                  </a:lnTo>
                  <a:lnTo>
                    <a:pt x="210868" y="57132"/>
                  </a:lnTo>
                  <a:lnTo>
                    <a:pt x="202557" y="82062"/>
                  </a:lnTo>
                  <a:lnTo>
                    <a:pt x="204635" y="86217"/>
                  </a:lnTo>
                  <a:cubicBezTo>
                    <a:pt x="207751" y="92449"/>
                    <a:pt x="210868" y="98682"/>
                    <a:pt x="212945" y="104914"/>
                  </a:cubicBezTo>
                  <a:lnTo>
                    <a:pt x="213984" y="109069"/>
                  </a:lnTo>
                  <a:lnTo>
                    <a:pt x="236836" y="120496"/>
                  </a:lnTo>
                  <a:lnTo>
                    <a:pt x="237875" y="136077"/>
                  </a:lnTo>
                  <a:close/>
                </a:path>
              </a:pathLst>
            </a:custGeom>
            <a:solidFill>
              <a:srgbClr val="F4993D"/>
            </a:solidFill>
            <a:ln w="10319" cap="flat">
              <a:noFill/>
              <a:prstDash val="solid"/>
              <a:miter/>
            </a:ln>
          </p:spPr>
          <p:txBody>
            <a:bodyPr rtlCol="0" anchor="ctr"/>
            <a:lstStyle/>
            <a:p>
              <a:endParaRPr lang="en-GB" sz="1801"/>
            </a:p>
          </p:txBody>
        </p:sp>
        <p:sp>
          <p:nvSpPr>
            <p:cNvPr id="247" name="Freeform: Shape 246">
              <a:extLst>
                <a:ext uri="{FF2B5EF4-FFF2-40B4-BE49-F238E27FC236}">
                  <a16:creationId xmlns:a16="http://schemas.microsoft.com/office/drawing/2014/main" id="{4EFF669A-75A1-13FB-4F50-76DBFC862EA8}"/>
                </a:ext>
              </a:extLst>
            </p:cNvPr>
            <p:cNvSpPr/>
            <p:nvPr/>
          </p:nvSpPr>
          <p:spPr>
            <a:xfrm>
              <a:off x="8107149" y="3123605"/>
              <a:ext cx="519378" cy="543269"/>
            </a:xfrm>
            <a:custGeom>
              <a:avLst/>
              <a:gdLst>
                <a:gd name="connsiteX0" fmla="*/ 519378 w 519378"/>
                <a:gd name="connsiteY0" fmla="*/ 269038 h 543269"/>
                <a:gd name="connsiteX1" fmla="*/ 519378 w 519378"/>
                <a:gd name="connsiteY1" fmla="*/ 259689 h 543269"/>
                <a:gd name="connsiteX2" fmla="*/ 259689 w 519378"/>
                <a:gd name="connsiteY2" fmla="*/ 0 h 543269"/>
                <a:gd name="connsiteX3" fmla="*/ 0 w 519378"/>
                <a:gd name="connsiteY3" fmla="*/ 259689 h 543269"/>
                <a:gd name="connsiteX4" fmla="*/ 0 w 519378"/>
                <a:gd name="connsiteY4" fmla="*/ 269038 h 543269"/>
                <a:gd name="connsiteX5" fmla="*/ 17659 w 519378"/>
                <a:gd name="connsiteY5" fmla="*/ 359410 h 543269"/>
                <a:gd name="connsiteX6" fmla="*/ 62325 w 519378"/>
                <a:gd name="connsiteY6" fmla="*/ 433161 h 543269"/>
                <a:gd name="connsiteX7" fmla="*/ 123612 w 519378"/>
                <a:gd name="connsiteY7" fmla="*/ 531843 h 543269"/>
                <a:gd name="connsiteX8" fmla="*/ 141271 w 519378"/>
                <a:gd name="connsiteY8" fmla="*/ 543270 h 543269"/>
                <a:gd name="connsiteX9" fmla="*/ 377069 w 519378"/>
                <a:gd name="connsiteY9" fmla="*/ 543270 h 543269"/>
                <a:gd name="connsiteX10" fmla="*/ 394727 w 519378"/>
                <a:gd name="connsiteY10" fmla="*/ 531843 h 543269"/>
                <a:gd name="connsiteX11" fmla="*/ 454975 w 519378"/>
                <a:gd name="connsiteY11" fmla="*/ 433161 h 543269"/>
                <a:gd name="connsiteX12" fmla="*/ 499642 w 519378"/>
                <a:gd name="connsiteY12" fmla="*/ 359410 h 543269"/>
                <a:gd name="connsiteX13" fmla="*/ 519378 w 519378"/>
                <a:gd name="connsiteY13" fmla="*/ 269038 h 543269"/>
                <a:gd name="connsiteX14" fmla="*/ 498603 w 519378"/>
                <a:gd name="connsiteY14" fmla="*/ 269038 h 543269"/>
                <a:gd name="connsiteX15" fmla="*/ 481983 w 519378"/>
                <a:gd name="connsiteY15" fmla="*/ 352138 h 543269"/>
                <a:gd name="connsiteX16" fmla="*/ 440433 w 519378"/>
                <a:gd name="connsiteY16" fmla="*/ 419658 h 543269"/>
                <a:gd name="connsiteX17" fmla="*/ 377069 w 519378"/>
                <a:gd name="connsiteY17" fmla="*/ 522494 h 543269"/>
                <a:gd name="connsiteX18" fmla="*/ 142310 w 519378"/>
                <a:gd name="connsiteY18" fmla="*/ 522494 h 543269"/>
                <a:gd name="connsiteX19" fmla="*/ 78945 w 519378"/>
                <a:gd name="connsiteY19" fmla="*/ 419658 h 543269"/>
                <a:gd name="connsiteX20" fmla="*/ 37395 w 519378"/>
                <a:gd name="connsiteY20" fmla="*/ 352138 h 543269"/>
                <a:gd name="connsiteX21" fmla="*/ 20775 w 519378"/>
                <a:gd name="connsiteY21" fmla="*/ 269038 h 543269"/>
                <a:gd name="connsiteX22" fmla="*/ 20775 w 519378"/>
                <a:gd name="connsiteY22" fmla="*/ 260728 h 543269"/>
                <a:gd name="connsiteX23" fmla="*/ 259689 w 519378"/>
                <a:gd name="connsiteY23" fmla="*/ 21814 h 543269"/>
                <a:gd name="connsiteX24" fmla="*/ 498603 w 519378"/>
                <a:gd name="connsiteY24" fmla="*/ 260728 h 543269"/>
                <a:gd name="connsiteX25" fmla="*/ 498603 w 519378"/>
                <a:gd name="connsiteY25" fmla="*/ 260728 h 543269"/>
                <a:gd name="connsiteX26" fmla="*/ 498603 w 519378"/>
                <a:gd name="connsiteY26" fmla="*/ 269038 h 54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378" h="543269">
                  <a:moveTo>
                    <a:pt x="519378" y="269038"/>
                  </a:moveTo>
                  <a:lnTo>
                    <a:pt x="519378" y="259689"/>
                  </a:lnTo>
                  <a:cubicBezTo>
                    <a:pt x="519378" y="116341"/>
                    <a:pt x="403037" y="0"/>
                    <a:pt x="259689" y="0"/>
                  </a:cubicBezTo>
                  <a:cubicBezTo>
                    <a:pt x="116341" y="0"/>
                    <a:pt x="0" y="116341"/>
                    <a:pt x="0" y="259689"/>
                  </a:cubicBezTo>
                  <a:lnTo>
                    <a:pt x="0" y="269038"/>
                  </a:lnTo>
                  <a:cubicBezTo>
                    <a:pt x="1039" y="300201"/>
                    <a:pt x="7271" y="330325"/>
                    <a:pt x="17659" y="359410"/>
                  </a:cubicBezTo>
                  <a:cubicBezTo>
                    <a:pt x="28046" y="386417"/>
                    <a:pt x="43628" y="411347"/>
                    <a:pt x="62325" y="433161"/>
                  </a:cubicBezTo>
                  <a:cubicBezTo>
                    <a:pt x="86217" y="459130"/>
                    <a:pt x="112186" y="508991"/>
                    <a:pt x="123612" y="531843"/>
                  </a:cubicBezTo>
                  <a:cubicBezTo>
                    <a:pt x="126728" y="538076"/>
                    <a:pt x="134000" y="543270"/>
                    <a:pt x="141271" y="543270"/>
                  </a:cubicBezTo>
                  <a:lnTo>
                    <a:pt x="377069" y="543270"/>
                  </a:lnTo>
                  <a:cubicBezTo>
                    <a:pt x="384340" y="543270"/>
                    <a:pt x="391611" y="539115"/>
                    <a:pt x="394727" y="531843"/>
                  </a:cubicBezTo>
                  <a:cubicBezTo>
                    <a:pt x="406154" y="508991"/>
                    <a:pt x="432123" y="459130"/>
                    <a:pt x="454975" y="433161"/>
                  </a:cubicBezTo>
                  <a:cubicBezTo>
                    <a:pt x="474712" y="411347"/>
                    <a:pt x="489254" y="386417"/>
                    <a:pt x="499642" y="359410"/>
                  </a:cubicBezTo>
                  <a:cubicBezTo>
                    <a:pt x="512107" y="330325"/>
                    <a:pt x="518339" y="299162"/>
                    <a:pt x="519378" y="269038"/>
                  </a:cubicBezTo>
                  <a:close/>
                  <a:moveTo>
                    <a:pt x="498603" y="269038"/>
                  </a:moveTo>
                  <a:cubicBezTo>
                    <a:pt x="497564" y="297084"/>
                    <a:pt x="492370" y="325131"/>
                    <a:pt x="481983" y="352138"/>
                  </a:cubicBezTo>
                  <a:cubicBezTo>
                    <a:pt x="472634" y="377069"/>
                    <a:pt x="458091" y="399921"/>
                    <a:pt x="440433" y="419658"/>
                  </a:cubicBezTo>
                  <a:cubicBezTo>
                    <a:pt x="415502" y="446665"/>
                    <a:pt x="389534" y="495487"/>
                    <a:pt x="377069" y="522494"/>
                  </a:cubicBezTo>
                  <a:lnTo>
                    <a:pt x="142310" y="522494"/>
                  </a:lnTo>
                  <a:cubicBezTo>
                    <a:pt x="128806" y="495487"/>
                    <a:pt x="102837" y="446665"/>
                    <a:pt x="78945" y="419658"/>
                  </a:cubicBezTo>
                  <a:cubicBezTo>
                    <a:pt x="61287" y="399921"/>
                    <a:pt x="47783" y="377069"/>
                    <a:pt x="37395" y="352138"/>
                  </a:cubicBezTo>
                  <a:cubicBezTo>
                    <a:pt x="27008" y="326169"/>
                    <a:pt x="21814" y="298123"/>
                    <a:pt x="20775" y="269038"/>
                  </a:cubicBezTo>
                  <a:lnTo>
                    <a:pt x="20775" y="260728"/>
                  </a:lnTo>
                  <a:cubicBezTo>
                    <a:pt x="20775" y="128806"/>
                    <a:pt x="127767" y="21814"/>
                    <a:pt x="259689" y="21814"/>
                  </a:cubicBezTo>
                  <a:cubicBezTo>
                    <a:pt x="391611" y="21814"/>
                    <a:pt x="498603" y="128806"/>
                    <a:pt x="498603" y="260728"/>
                  </a:cubicBezTo>
                  <a:lnTo>
                    <a:pt x="498603" y="260728"/>
                  </a:lnTo>
                  <a:lnTo>
                    <a:pt x="498603" y="269038"/>
                  </a:lnTo>
                  <a:close/>
                </a:path>
              </a:pathLst>
            </a:custGeom>
            <a:solidFill>
              <a:srgbClr val="000000"/>
            </a:solidFill>
            <a:ln w="10319" cap="flat">
              <a:noFill/>
              <a:prstDash val="solid"/>
              <a:miter/>
            </a:ln>
          </p:spPr>
          <p:txBody>
            <a:bodyPr rtlCol="0" anchor="ctr"/>
            <a:lstStyle/>
            <a:p>
              <a:endParaRPr lang="en-GB" sz="1801"/>
            </a:p>
          </p:txBody>
        </p:sp>
        <p:sp>
          <p:nvSpPr>
            <p:cNvPr id="248" name="Freeform: Shape 247">
              <a:extLst>
                <a:ext uri="{FF2B5EF4-FFF2-40B4-BE49-F238E27FC236}">
                  <a16:creationId xmlns:a16="http://schemas.microsoft.com/office/drawing/2014/main" id="{BC3D2E55-018E-8E71-3F95-2F2E97CFC7DD}"/>
                </a:ext>
              </a:extLst>
            </p:cNvPr>
            <p:cNvSpPr/>
            <p:nvPr/>
          </p:nvSpPr>
          <p:spPr>
            <a:xfrm>
              <a:off x="8243226" y="3729200"/>
              <a:ext cx="249301" cy="20775"/>
            </a:xfrm>
            <a:custGeom>
              <a:avLst/>
              <a:gdLst>
                <a:gd name="connsiteX0" fmla="*/ 238914 w 249301"/>
                <a:gd name="connsiteY0" fmla="*/ 0 h 20775"/>
                <a:gd name="connsiteX1" fmla="*/ 10388 w 249301"/>
                <a:gd name="connsiteY1" fmla="*/ 0 h 20775"/>
                <a:gd name="connsiteX2" fmla="*/ 0 w 249301"/>
                <a:gd name="connsiteY2" fmla="*/ 10388 h 20775"/>
                <a:gd name="connsiteX3" fmla="*/ 10388 w 249301"/>
                <a:gd name="connsiteY3" fmla="*/ 20775 h 20775"/>
                <a:gd name="connsiteX4" fmla="*/ 238914 w 249301"/>
                <a:gd name="connsiteY4" fmla="*/ 20775 h 20775"/>
                <a:gd name="connsiteX5" fmla="*/ 249302 w 249301"/>
                <a:gd name="connsiteY5" fmla="*/ 10388 h 20775"/>
                <a:gd name="connsiteX6" fmla="*/ 238914 w 249301"/>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01" h="20775">
                  <a:moveTo>
                    <a:pt x="238914" y="0"/>
                  </a:moveTo>
                  <a:lnTo>
                    <a:pt x="10388" y="0"/>
                  </a:lnTo>
                  <a:cubicBezTo>
                    <a:pt x="4155" y="0"/>
                    <a:pt x="0" y="4155"/>
                    <a:pt x="0" y="10388"/>
                  </a:cubicBezTo>
                  <a:cubicBezTo>
                    <a:pt x="0" y="16620"/>
                    <a:pt x="4155" y="20775"/>
                    <a:pt x="10388" y="20775"/>
                  </a:cubicBezTo>
                  <a:lnTo>
                    <a:pt x="238914" y="20775"/>
                  </a:lnTo>
                  <a:cubicBezTo>
                    <a:pt x="245146" y="20775"/>
                    <a:pt x="249302" y="16620"/>
                    <a:pt x="249302" y="10388"/>
                  </a:cubicBezTo>
                  <a:cubicBezTo>
                    <a:pt x="249302" y="4155"/>
                    <a:pt x="245146" y="0"/>
                    <a:pt x="238914" y="0"/>
                  </a:cubicBezTo>
                  <a:close/>
                </a:path>
              </a:pathLst>
            </a:custGeom>
            <a:solidFill>
              <a:srgbClr val="000000"/>
            </a:solidFill>
            <a:ln w="10319" cap="flat">
              <a:noFill/>
              <a:prstDash val="solid"/>
              <a:miter/>
            </a:ln>
          </p:spPr>
          <p:txBody>
            <a:bodyPr rtlCol="0" anchor="ctr"/>
            <a:lstStyle/>
            <a:p>
              <a:endParaRPr lang="en-GB" sz="1801"/>
            </a:p>
          </p:txBody>
        </p:sp>
        <p:sp>
          <p:nvSpPr>
            <p:cNvPr id="249" name="Freeform: Shape 248">
              <a:extLst>
                <a:ext uri="{FF2B5EF4-FFF2-40B4-BE49-F238E27FC236}">
                  <a16:creationId xmlns:a16="http://schemas.microsoft.com/office/drawing/2014/main" id="{036ACF10-49AF-297F-C7B5-5C9A9A4294C2}"/>
                </a:ext>
              </a:extLst>
            </p:cNvPr>
            <p:cNvSpPr/>
            <p:nvPr/>
          </p:nvSpPr>
          <p:spPr>
            <a:xfrm>
              <a:off x="8359566" y="2971947"/>
              <a:ext cx="20775" cy="114263"/>
            </a:xfrm>
            <a:custGeom>
              <a:avLst/>
              <a:gdLst>
                <a:gd name="connsiteX0" fmla="*/ 10388 w 20775"/>
                <a:gd name="connsiteY0" fmla="*/ 114263 h 114263"/>
                <a:gd name="connsiteX1" fmla="*/ 20775 w 20775"/>
                <a:gd name="connsiteY1" fmla="*/ 103876 h 114263"/>
                <a:gd name="connsiteX2" fmla="*/ 20775 w 20775"/>
                <a:gd name="connsiteY2" fmla="*/ 10388 h 114263"/>
                <a:gd name="connsiteX3" fmla="*/ 10388 w 20775"/>
                <a:gd name="connsiteY3" fmla="*/ 0 h 114263"/>
                <a:gd name="connsiteX4" fmla="*/ 0 w 20775"/>
                <a:gd name="connsiteY4" fmla="*/ 10388 h 114263"/>
                <a:gd name="connsiteX5" fmla="*/ 0 w 20775"/>
                <a:gd name="connsiteY5" fmla="*/ 103876 h 114263"/>
                <a:gd name="connsiteX6" fmla="*/ 10388 w 20775"/>
                <a:gd name="connsiteY6" fmla="*/ 114263 h 1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5" h="114263">
                  <a:moveTo>
                    <a:pt x="10388" y="114263"/>
                  </a:moveTo>
                  <a:cubicBezTo>
                    <a:pt x="16620" y="114263"/>
                    <a:pt x="20775" y="110108"/>
                    <a:pt x="20775" y="103876"/>
                  </a:cubicBezTo>
                  <a:lnTo>
                    <a:pt x="20775" y="10388"/>
                  </a:lnTo>
                  <a:cubicBezTo>
                    <a:pt x="20775" y="4155"/>
                    <a:pt x="16620" y="0"/>
                    <a:pt x="10388" y="0"/>
                  </a:cubicBezTo>
                  <a:cubicBezTo>
                    <a:pt x="4155" y="0"/>
                    <a:pt x="0" y="4155"/>
                    <a:pt x="0" y="10388"/>
                  </a:cubicBezTo>
                  <a:lnTo>
                    <a:pt x="0" y="103876"/>
                  </a:lnTo>
                  <a:cubicBezTo>
                    <a:pt x="0" y="110108"/>
                    <a:pt x="4155" y="114263"/>
                    <a:pt x="10388" y="114263"/>
                  </a:cubicBezTo>
                  <a:close/>
                </a:path>
              </a:pathLst>
            </a:custGeom>
            <a:solidFill>
              <a:srgbClr val="000000"/>
            </a:solidFill>
            <a:ln w="10319" cap="flat">
              <a:noFill/>
              <a:prstDash val="solid"/>
              <a:miter/>
            </a:ln>
          </p:spPr>
          <p:txBody>
            <a:bodyPr rtlCol="0" anchor="ctr"/>
            <a:lstStyle/>
            <a:p>
              <a:endParaRPr lang="en-GB" sz="1801"/>
            </a:p>
          </p:txBody>
        </p:sp>
        <p:sp>
          <p:nvSpPr>
            <p:cNvPr id="250" name="Freeform: Shape 249">
              <a:extLst>
                <a:ext uri="{FF2B5EF4-FFF2-40B4-BE49-F238E27FC236}">
                  <a16:creationId xmlns:a16="http://schemas.microsoft.com/office/drawing/2014/main" id="{E8AFC6D1-0FE3-338A-2410-B21149E5690C}"/>
                </a:ext>
              </a:extLst>
            </p:cNvPr>
            <p:cNvSpPr/>
            <p:nvPr/>
          </p:nvSpPr>
          <p:spPr>
            <a:xfrm>
              <a:off x="7951335" y="3377062"/>
              <a:ext cx="114263" cy="20775"/>
            </a:xfrm>
            <a:custGeom>
              <a:avLst/>
              <a:gdLst>
                <a:gd name="connsiteX0" fmla="*/ 103876 w 114263"/>
                <a:gd name="connsiteY0" fmla="*/ 0 h 20775"/>
                <a:gd name="connsiteX1" fmla="*/ 10388 w 114263"/>
                <a:gd name="connsiteY1" fmla="*/ 0 h 20775"/>
                <a:gd name="connsiteX2" fmla="*/ 0 w 114263"/>
                <a:gd name="connsiteY2" fmla="*/ 10388 h 20775"/>
                <a:gd name="connsiteX3" fmla="*/ 10388 w 114263"/>
                <a:gd name="connsiteY3" fmla="*/ 20775 h 20775"/>
                <a:gd name="connsiteX4" fmla="*/ 103876 w 114263"/>
                <a:gd name="connsiteY4" fmla="*/ 20775 h 20775"/>
                <a:gd name="connsiteX5" fmla="*/ 114263 w 114263"/>
                <a:gd name="connsiteY5" fmla="*/ 10388 h 20775"/>
                <a:gd name="connsiteX6" fmla="*/ 103876 w 114263"/>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3" h="20775">
                  <a:moveTo>
                    <a:pt x="103876" y="0"/>
                  </a:moveTo>
                  <a:lnTo>
                    <a:pt x="10388" y="0"/>
                  </a:lnTo>
                  <a:cubicBezTo>
                    <a:pt x="4155" y="0"/>
                    <a:pt x="0" y="4155"/>
                    <a:pt x="0" y="10388"/>
                  </a:cubicBezTo>
                  <a:cubicBezTo>
                    <a:pt x="0" y="16620"/>
                    <a:pt x="4155" y="20775"/>
                    <a:pt x="10388" y="20775"/>
                  </a:cubicBezTo>
                  <a:lnTo>
                    <a:pt x="103876" y="20775"/>
                  </a:lnTo>
                  <a:cubicBezTo>
                    <a:pt x="110108" y="20775"/>
                    <a:pt x="114263" y="16620"/>
                    <a:pt x="114263" y="10388"/>
                  </a:cubicBezTo>
                  <a:cubicBezTo>
                    <a:pt x="114263" y="4155"/>
                    <a:pt x="109069" y="0"/>
                    <a:pt x="103876" y="0"/>
                  </a:cubicBezTo>
                  <a:close/>
                </a:path>
              </a:pathLst>
            </a:custGeom>
            <a:solidFill>
              <a:srgbClr val="000000"/>
            </a:solidFill>
            <a:ln w="10319" cap="flat">
              <a:noFill/>
              <a:prstDash val="solid"/>
              <a:miter/>
            </a:ln>
          </p:spPr>
          <p:txBody>
            <a:bodyPr rtlCol="0" anchor="ctr"/>
            <a:lstStyle/>
            <a:p>
              <a:endParaRPr lang="en-GB" sz="1801"/>
            </a:p>
          </p:txBody>
        </p:sp>
        <p:sp>
          <p:nvSpPr>
            <p:cNvPr id="251" name="Freeform: Shape 250">
              <a:extLst>
                <a:ext uri="{FF2B5EF4-FFF2-40B4-BE49-F238E27FC236}">
                  <a16:creationId xmlns:a16="http://schemas.microsoft.com/office/drawing/2014/main" id="{CB5E02AD-6FA4-4B29-83CA-210B42009FCB}"/>
                </a:ext>
              </a:extLst>
            </p:cNvPr>
            <p:cNvSpPr/>
            <p:nvPr/>
          </p:nvSpPr>
          <p:spPr>
            <a:xfrm>
              <a:off x="8668077" y="3377062"/>
              <a:ext cx="114263" cy="20775"/>
            </a:xfrm>
            <a:custGeom>
              <a:avLst/>
              <a:gdLst>
                <a:gd name="connsiteX0" fmla="*/ 103876 w 114263"/>
                <a:gd name="connsiteY0" fmla="*/ 0 h 20775"/>
                <a:gd name="connsiteX1" fmla="*/ 10388 w 114263"/>
                <a:gd name="connsiteY1" fmla="*/ 0 h 20775"/>
                <a:gd name="connsiteX2" fmla="*/ 0 w 114263"/>
                <a:gd name="connsiteY2" fmla="*/ 10388 h 20775"/>
                <a:gd name="connsiteX3" fmla="*/ 10388 w 114263"/>
                <a:gd name="connsiteY3" fmla="*/ 20775 h 20775"/>
                <a:gd name="connsiteX4" fmla="*/ 103876 w 114263"/>
                <a:gd name="connsiteY4" fmla="*/ 20775 h 20775"/>
                <a:gd name="connsiteX5" fmla="*/ 114263 w 114263"/>
                <a:gd name="connsiteY5" fmla="*/ 10388 h 20775"/>
                <a:gd name="connsiteX6" fmla="*/ 103876 w 114263"/>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3" h="20775">
                  <a:moveTo>
                    <a:pt x="103876" y="0"/>
                  </a:moveTo>
                  <a:lnTo>
                    <a:pt x="10388" y="0"/>
                  </a:lnTo>
                  <a:cubicBezTo>
                    <a:pt x="4155" y="0"/>
                    <a:pt x="0" y="4155"/>
                    <a:pt x="0" y="10388"/>
                  </a:cubicBezTo>
                  <a:cubicBezTo>
                    <a:pt x="0" y="16620"/>
                    <a:pt x="4155" y="20775"/>
                    <a:pt x="10388" y="20775"/>
                  </a:cubicBezTo>
                  <a:lnTo>
                    <a:pt x="103876" y="20775"/>
                  </a:lnTo>
                  <a:cubicBezTo>
                    <a:pt x="110108" y="20775"/>
                    <a:pt x="114263" y="16620"/>
                    <a:pt x="114263" y="10388"/>
                  </a:cubicBezTo>
                  <a:cubicBezTo>
                    <a:pt x="114263" y="4155"/>
                    <a:pt x="109069" y="0"/>
                    <a:pt x="103876" y="0"/>
                  </a:cubicBezTo>
                  <a:close/>
                </a:path>
              </a:pathLst>
            </a:custGeom>
            <a:solidFill>
              <a:srgbClr val="000000"/>
            </a:solidFill>
            <a:ln w="10319" cap="flat">
              <a:noFill/>
              <a:prstDash val="solid"/>
              <a:miter/>
            </a:ln>
          </p:spPr>
          <p:txBody>
            <a:bodyPr rtlCol="0" anchor="ctr"/>
            <a:lstStyle/>
            <a:p>
              <a:endParaRPr lang="en-GB" sz="1801"/>
            </a:p>
          </p:txBody>
        </p:sp>
        <p:sp>
          <p:nvSpPr>
            <p:cNvPr id="252" name="Freeform: Shape 251">
              <a:extLst>
                <a:ext uri="{FF2B5EF4-FFF2-40B4-BE49-F238E27FC236}">
                  <a16:creationId xmlns:a16="http://schemas.microsoft.com/office/drawing/2014/main" id="{29635C95-53E0-F1BD-922A-862F8BC0F45D}"/>
                </a:ext>
              </a:extLst>
            </p:cNvPr>
            <p:cNvSpPr/>
            <p:nvPr/>
          </p:nvSpPr>
          <p:spPr>
            <a:xfrm>
              <a:off x="8069610" y="3090221"/>
              <a:ext cx="87399" cy="87399"/>
            </a:xfrm>
            <a:custGeom>
              <a:avLst/>
              <a:gdLst>
                <a:gd name="connsiteX0" fmla="*/ 69740 w 87399"/>
                <a:gd name="connsiteY0" fmla="*/ 84283 h 87399"/>
                <a:gd name="connsiteX1" fmla="*/ 84283 w 87399"/>
                <a:gd name="connsiteY1" fmla="*/ 84283 h 87399"/>
                <a:gd name="connsiteX2" fmla="*/ 84283 w 87399"/>
                <a:gd name="connsiteY2" fmla="*/ 69740 h 87399"/>
                <a:gd name="connsiteX3" fmla="*/ 17803 w 87399"/>
                <a:gd name="connsiteY3" fmla="*/ 3260 h 87399"/>
                <a:gd name="connsiteX4" fmla="*/ 3260 w 87399"/>
                <a:gd name="connsiteY4" fmla="*/ 2221 h 87399"/>
                <a:gd name="connsiteX5" fmla="*/ 2221 w 87399"/>
                <a:gd name="connsiteY5" fmla="*/ 16764 h 87399"/>
                <a:gd name="connsiteX6" fmla="*/ 3260 w 87399"/>
                <a:gd name="connsiteY6" fmla="*/ 17803 h 87399"/>
                <a:gd name="connsiteX7" fmla="*/ 69740 w 87399"/>
                <a:gd name="connsiteY7" fmla="*/ 84283 h 8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99" h="87399">
                  <a:moveTo>
                    <a:pt x="69740" y="84283"/>
                  </a:moveTo>
                  <a:cubicBezTo>
                    <a:pt x="73896" y="88438"/>
                    <a:pt x="80128" y="88438"/>
                    <a:pt x="84283" y="84283"/>
                  </a:cubicBezTo>
                  <a:cubicBezTo>
                    <a:pt x="88438" y="80128"/>
                    <a:pt x="88438" y="73895"/>
                    <a:pt x="84283" y="69740"/>
                  </a:cubicBezTo>
                  <a:lnTo>
                    <a:pt x="17803" y="3260"/>
                  </a:lnTo>
                  <a:cubicBezTo>
                    <a:pt x="13648" y="-895"/>
                    <a:pt x="7415" y="-895"/>
                    <a:pt x="3260" y="2221"/>
                  </a:cubicBezTo>
                  <a:cubicBezTo>
                    <a:pt x="-895" y="6376"/>
                    <a:pt x="-895" y="12609"/>
                    <a:pt x="2221" y="16764"/>
                  </a:cubicBezTo>
                  <a:cubicBezTo>
                    <a:pt x="2221" y="16764"/>
                    <a:pt x="2221" y="16764"/>
                    <a:pt x="3260" y="17803"/>
                  </a:cubicBezTo>
                  <a:lnTo>
                    <a:pt x="69740" y="84283"/>
                  </a:lnTo>
                  <a:close/>
                </a:path>
              </a:pathLst>
            </a:custGeom>
            <a:solidFill>
              <a:srgbClr val="000000"/>
            </a:solidFill>
            <a:ln w="10319" cap="flat">
              <a:noFill/>
              <a:prstDash val="solid"/>
              <a:miter/>
            </a:ln>
          </p:spPr>
          <p:txBody>
            <a:bodyPr rtlCol="0" anchor="ctr"/>
            <a:lstStyle/>
            <a:p>
              <a:endParaRPr lang="en-GB" sz="1801"/>
            </a:p>
          </p:txBody>
        </p:sp>
        <p:sp>
          <p:nvSpPr>
            <p:cNvPr id="253" name="Freeform: Shape 252">
              <a:extLst>
                <a:ext uri="{FF2B5EF4-FFF2-40B4-BE49-F238E27FC236}">
                  <a16:creationId xmlns:a16="http://schemas.microsoft.com/office/drawing/2014/main" id="{B25AE28C-67DB-879A-9F61-730075864231}"/>
                </a:ext>
              </a:extLst>
            </p:cNvPr>
            <p:cNvSpPr/>
            <p:nvPr/>
          </p:nvSpPr>
          <p:spPr>
            <a:xfrm>
              <a:off x="8576666" y="3597278"/>
              <a:ext cx="87255" cy="87255"/>
            </a:xfrm>
            <a:custGeom>
              <a:avLst/>
              <a:gdLst>
                <a:gd name="connsiteX0" fmla="*/ 17659 w 87255"/>
                <a:gd name="connsiteY0" fmla="*/ 3116 h 87255"/>
                <a:gd name="connsiteX1" fmla="*/ 3116 w 87255"/>
                <a:gd name="connsiteY1" fmla="*/ 3116 h 87255"/>
                <a:gd name="connsiteX2" fmla="*/ 3116 w 87255"/>
                <a:gd name="connsiteY2" fmla="*/ 17659 h 87255"/>
                <a:gd name="connsiteX3" fmla="*/ 3116 w 87255"/>
                <a:gd name="connsiteY3" fmla="*/ 17659 h 87255"/>
                <a:gd name="connsiteX4" fmla="*/ 69597 w 87255"/>
                <a:gd name="connsiteY4" fmla="*/ 84139 h 87255"/>
                <a:gd name="connsiteX5" fmla="*/ 84139 w 87255"/>
                <a:gd name="connsiteY5" fmla="*/ 84139 h 87255"/>
                <a:gd name="connsiteX6" fmla="*/ 84139 w 87255"/>
                <a:gd name="connsiteY6" fmla="*/ 69597 h 87255"/>
                <a:gd name="connsiteX7" fmla="*/ 17659 w 87255"/>
                <a:gd name="connsiteY7" fmla="*/ 3116 h 8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55" h="87255">
                  <a:moveTo>
                    <a:pt x="17659" y="3116"/>
                  </a:moveTo>
                  <a:cubicBezTo>
                    <a:pt x="13504" y="-1039"/>
                    <a:pt x="7271" y="-1039"/>
                    <a:pt x="3116" y="3116"/>
                  </a:cubicBezTo>
                  <a:cubicBezTo>
                    <a:pt x="-1039" y="7271"/>
                    <a:pt x="-1039" y="13504"/>
                    <a:pt x="3116" y="17659"/>
                  </a:cubicBezTo>
                  <a:cubicBezTo>
                    <a:pt x="3116" y="17659"/>
                    <a:pt x="3116" y="17659"/>
                    <a:pt x="3116" y="17659"/>
                  </a:cubicBezTo>
                  <a:lnTo>
                    <a:pt x="69597" y="84139"/>
                  </a:lnTo>
                  <a:cubicBezTo>
                    <a:pt x="73752" y="88294"/>
                    <a:pt x="79984" y="88294"/>
                    <a:pt x="84139" y="84139"/>
                  </a:cubicBezTo>
                  <a:cubicBezTo>
                    <a:pt x="88294" y="79984"/>
                    <a:pt x="88294" y="73752"/>
                    <a:pt x="84139" y="69597"/>
                  </a:cubicBezTo>
                  <a:lnTo>
                    <a:pt x="17659" y="3116"/>
                  </a:lnTo>
                  <a:close/>
                </a:path>
              </a:pathLst>
            </a:custGeom>
            <a:solidFill>
              <a:srgbClr val="000000"/>
            </a:solidFill>
            <a:ln w="10319" cap="flat">
              <a:noFill/>
              <a:prstDash val="solid"/>
              <a:miter/>
            </a:ln>
          </p:spPr>
          <p:txBody>
            <a:bodyPr rtlCol="0" anchor="ctr"/>
            <a:lstStyle/>
            <a:p>
              <a:endParaRPr lang="en-GB" sz="1801"/>
            </a:p>
          </p:txBody>
        </p:sp>
        <p:sp>
          <p:nvSpPr>
            <p:cNvPr id="254" name="Freeform: Shape 253">
              <a:extLst>
                <a:ext uri="{FF2B5EF4-FFF2-40B4-BE49-F238E27FC236}">
                  <a16:creationId xmlns:a16="http://schemas.microsoft.com/office/drawing/2014/main" id="{CBA63675-E245-3B96-887B-0344351C47E3}"/>
                </a:ext>
              </a:extLst>
            </p:cNvPr>
            <p:cNvSpPr/>
            <p:nvPr/>
          </p:nvSpPr>
          <p:spPr>
            <a:xfrm>
              <a:off x="8576523" y="3089326"/>
              <a:ext cx="87399" cy="87399"/>
            </a:xfrm>
            <a:custGeom>
              <a:avLst/>
              <a:gdLst>
                <a:gd name="connsiteX0" fmla="*/ 67663 w 87399"/>
                <a:gd name="connsiteY0" fmla="*/ 5194 h 87399"/>
                <a:gd name="connsiteX1" fmla="*/ 3260 w 87399"/>
                <a:gd name="connsiteY1" fmla="*/ 69597 h 87399"/>
                <a:gd name="connsiteX2" fmla="*/ 2221 w 87399"/>
                <a:gd name="connsiteY2" fmla="*/ 84139 h 87399"/>
                <a:gd name="connsiteX3" fmla="*/ 16764 w 87399"/>
                <a:gd name="connsiteY3" fmla="*/ 85178 h 87399"/>
                <a:gd name="connsiteX4" fmla="*/ 17803 w 87399"/>
                <a:gd name="connsiteY4" fmla="*/ 84139 h 87399"/>
                <a:gd name="connsiteX5" fmla="*/ 84283 w 87399"/>
                <a:gd name="connsiteY5" fmla="*/ 17659 h 87399"/>
                <a:gd name="connsiteX6" fmla="*/ 84283 w 87399"/>
                <a:gd name="connsiteY6" fmla="*/ 3116 h 87399"/>
                <a:gd name="connsiteX7" fmla="*/ 69741 w 87399"/>
                <a:gd name="connsiteY7" fmla="*/ 3116 h 87399"/>
                <a:gd name="connsiteX8" fmla="*/ 67663 w 87399"/>
                <a:gd name="connsiteY8" fmla="*/ 5194 h 8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99" h="87399">
                  <a:moveTo>
                    <a:pt x="67663" y="5194"/>
                  </a:moveTo>
                  <a:lnTo>
                    <a:pt x="3260" y="69597"/>
                  </a:lnTo>
                  <a:cubicBezTo>
                    <a:pt x="-895" y="73752"/>
                    <a:pt x="-895" y="79984"/>
                    <a:pt x="2221" y="84139"/>
                  </a:cubicBezTo>
                  <a:cubicBezTo>
                    <a:pt x="6376" y="88294"/>
                    <a:pt x="12609" y="88294"/>
                    <a:pt x="16764" y="85178"/>
                  </a:cubicBezTo>
                  <a:cubicBezTo>
                    <a:pt x="16764" y="85178"/>
                    <a:pt x="16764" y="85178"/>
                    <a:pt x="17803" y="84139"/>
                  </a:cubicBezTo>
                  <a:lnTo>
                    <a:pt x="84283" y="17659"/>
                  </a:lnTo>
                  <a:cubicBezTo>
                    <a:pt x="88438" y="13504"/>
                    <a:pt x="88438" y="7271"/>
                    <a:pt x="84283" y="3116"/>
                  </a:cubicBezTo>
                  <a:cubicBezTo>
                    <a:pt x="80128" y="-1039"/>
                    <a:pt x="73896" y="-1039"/>
                    <a:pt x="69741" y="3116"/>
                  </a:cubicBezTo>
                  <a:lnTo>
                    <a:pt x="67663" y="5194"/>
                  </a:lnTo>
                  <a:close/>
                </a:path>
              </a:pathLst>
            </a:custGeom>
            <a:solidFill>
              <a:srgbClr val="000000"/>
            </a:solidFill>
            <a:ln w="10319" cap="flat">
              <a:noFill/>
              <a:prstDash val="solid"/>
              <a:miter/>
            </a:ln>
          </p:spPr>
          <p:txBody>
            <a:bodyPr rtlCol="0" anchor="ctr"/>
            <a:lstStyle/>
            <a:p>
              <a:endParaRPr lang="en-GB" sz="1801"/>
            </a:p>
          </p:txBody>
        </p:sp>
        <p:sp>
          <p:nvSpPr>
            <p:cNvPr id="255" name="Freeform: Shape 254">
              <a:extLst>
                <a:ext uri="{FF2B5EF4-FFF2-40B4-BE49-F238E27FC236}">
                  <a16:creationId xmlns:a16="http://schemas.microsoft.com/office/drawing/2014/main" id="{D1BF7A0C-0640-3487-B4B3-ABD574A1D1AD}"/>
                </a:ext>
              </a:extLst>
            </p:cNvPr>
            <p:cNvSpPr/>
            <p:nvPr/>
          </p:nvSpPr>
          <p:spPr>
            <a:xfrm>
              <a:off x="8069753" y="3597278"/>
              <a:ext cx="87255" cy="87255"/>
            </a:xfrm>
            <a:custGeom>
              <a:avLst/>
              <a:gdLst>
                <a:gd name="connsiteX0" fmla="*/ 69597 w 87255"/>
                <a:gd name="connsiteY0" fmla="*/ 3116 h 87255"/>
                <a:gd name="connsiteX1" fmla="*/ 3116 w 87255"/>
                <a:gd name="connsiteY1" fmla="*/ 69597 h 87255"/>
                <a:gd name="connsiteX2" fmla="*/ 3116 w 87255"/>
                <a:gd name="connsiteY2" fmla="*/ 84139 h 87255"/>
                <a:gd name="connsiteX3" fmla="*/ 17659 w 87255"/>
                <a:gd name="connsiteY3" fmla="*/ 84139 h 87255"/>
                <a:gd name="connsiteX4" fmla="*/ 17659 w 87255"/>
                <a:gd name="connsiteY4" fmla="*/ 84139 h 87255"/>
                <a:gd name="connsiteX5" fmla="*/ 84139 w 87255"/>
                <a:gd name="connsiteY5" fmla="*/ 17659 h 87255"/>
                <a:gd name="connsiteX6" fmla="*/ 84139 w 87255"/>
                <a:gd name="connsiteY6" fmla="*/ 3116 h 87255"/>
                <a:gd name="connsiteX7" fmla="*/ 69597 w 87255"/>
                <a:gd name="connsiteY7" fmla="*/ 3116 h 87255"/>
                <a:gd name="connsiteX8" fmla="*/ 69597 w 87255"/>
                <a:gd name="connsiteY8" fmla="*/ 3116 h 8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55" h="87255">
                  <a:moveTo>
                    <a:pt x="69597" y="3116"/>
                  </a:moveTo>
                  <a:lnTo>
                    <a:pt x="3116" y="69597"/>
                  </a:lnTo>
                  <a:cubicBezTo>
                    <a:pt x="-1039" y="73752"/>
                    <a:pt x="-1039" y="79984"/>
                    <a:pt x="3116" y="84139"/>
                  </a:cubicBezTo>
                  <a:cubicBezTo>
                    <a:pt x="7271" y="88294"/>
                    <a:pt x="13504" y="88294"/>
                    <a:pt x="17659" y="84139"/>
                  </a:cubicBezTo>
                  <a:cubicBezTo>
                    <a:pt x="17659" y="84139"/>
                    <a:pt x="17659" y="84139"/>
                    <a:pt x="17659" y="84139"/>
                  </a:cubicBezTo>
                  <a:lnTo>
                    <a:pt x="84139" y="17659"/>
                  </a:lnTo>
                  <a:cubicBezTo>
                    <a:pt x="88294" y="13504"/>
                    <a:pt x="88294" y="7271"/>
                    <a:pt x="84139" y="3116"/>
                  </a:cubicBezTo>
                  <a:cubicBezTo>
                    <a:pt x="79984" y="-1039"/>
                    <a:pt x="73752" y="-1039"/>
                    <a:pt x="69597" y="3116"/>
                  </a:cubicBezTo>
                  <a:lnTo>
                    <a:pt x="69597" y="3116"/>
                  </a:lnTo>
                  <a:close/>
                </a:path>
              </a:pathLst>
            </a:custGeom>
            <a:solidFill>
              <a:srgbClr val="000000"/>
            </a:solidFill>
            <a:ln w="10319" cap="flat">
              <a:noFill/>
              <a:prstDash val="solid"/>
              <a:miter/>
            </a:ln>
          </p:spPr>
          <p:txBody>
            <a:bodyPr rtlCol="0" anchor="ctr"/>
            <a:lstStyle/>
            <a:p>
              <a:endParaRPr lang="en-GB" sz="1801"/>
            </a:p>
          </p:txBody>
        </p:sp>
        <p:sp>
          <p:nvSpPr>
            <p:cNvPr id="256" name="Freeform: Shape 255">
              <a:extLst>
                <a:ext uri="{FF2B5EF4-FFF2-40B4-BE49-F238E27FC236}">
                  <a16:creationId xmlns:a16="http://schemas.microsoft.com/office/drawing/2014/main" id="{F32D6543-9F07-4AFA-27AE-3E605CA83123}"/>
                </a:ext>
              </a:extLst>
            </p:cNvPr>
            <p:cNvSpPr/>
            <p:nvPr/>
          </p:nvSpPr>
          <p:spPr>
            <a:xfrm>
              <a:off x="8306590" y="3809184"/>
              <a:ext cx="120495" cy="66480"/>
            </a:xfrm>
            <a:custGeom>
              <a:avLst/>
              <a:gdLst>
                <a:gd name="connsiteX0" fmla="*/ 60248 w 120495"/>
                <a:gd name="connsiteY0" fmla="*/ 66480 h 66480"/>
                <a:gd name="connsiteX1" fmla="*/ 0 w 120495"/>
                <a:gd name="connsiteY1" fmla="*/ 11426 h 66480"/>
                <a:gd name="connsiteX2" fmla="*/ 9349 w 120495"/>
                <a:gd name="connsiteY2" fmla="*/ 0 h 66480"/>
                <a:gd name="connsiteX3" fmla="*/ 10388 w 120495"/>
                <a:gd name="connsiteY3" fmla="*/ 0 h 66480"/>
                <a:gd name="connsiteX4" fmla="*/ 110108 w 120495"/>
                <a:gd name="connsiteY4" fmla="*/ 0 h 66480"/>
                <a:gd name="connsiteX5" fmla="*/ 120496 w 120495"/>
                <a:gd name="connsiteY5" fmla="*/ 10388 h 66480"/>
                <a:gd name="connsiteX6" fmla="*/ 120496 w 120495"/>
                <a:gd name="connsiteY6" fmla="*/ 11426 h 66480"/>
                <a:gd name="connsiteX7" fmla="*/ 60248 w 120495"/>
                <a:gd name="connsiteY7" fmla="*/ 66480 h 66480"/>
                <a:gd name="connsiteX8" fmla="*/ 23891 w 120495"/>
                <a:gd name="connsiteY8" fmla="*/ 20775 h 66480"/>
                <a:gd name="connsiteX9" fmla="*/ 74790 w 120495"/>
                <a:gd name="connsiteY9" fmla="*/ 43628 h 66480"/>
                <a:gd name="connsiteX10" fmla="*/ 97643 w 120495"/>
                <a:gd name="connsiteY10" fmla="*/ 20775 h 66480"/>
                <a:gd name="connsiteX11" fmla="*/ 23891 w 120495"/>
                <a:gd name="connsiteY11" fmla="*/ 20775 h 6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95" h="66480">
                  <a:moveTo>
                    <a:pt x="60248" y="66480"/>
                  </a:moveTo>
                  <a:cubicBezTo>
                    <a:pt x="29085" y="66480"/>
                    <a:pt x="3116" y="42589"/>
                    <a:pt x="0" y="11426"/>
                  </a:cubicBezTo>
                  <a:cubicBezTo>
                    <a:pt x="0" y="5194"/>
                    <a:pt x="4155" y="1039"/>
                    <a:pt x="9349" y="0"/>
                  </a:cubicBezTo>
                  <a:cubicBezTo>
                    <a:pt x="9349" y="0"/>
                    <a:pt x="10388" y="0"/>
                    <a:pt x="10388" y="0"/>
                  </a:cubicBezTo>
                  <a:lnTo>
                    <a:pt x="110108" y="0"/>
                  </a:lnTo>
                  <a:cubicBezTo>
                    <a:pt x="116341" y="0"/>
                    <a:pt x="120496" y="4155"/>
                    <a:pt x="120496" y="10388"/>
                  </a:cubicBezTo>
                  <a:cubicBezTo>
                    <a:pt x="120496" y="10388"/>
                    <a:pt x="120496" y="11426"/>
                    <a:pt x="120496" y="11426"/>
                  </a:cubicBezTo>
                  <a:cubicBezTo>
                    <a:pt x="117379" y="42589"/>
                    <a:pt x="91411" y="66480"/>
                    <a:pt x="60248" y="66480"/>
                  </a:cubicBezTo>
                  <a:close/>
                  <a:moveTo>
                    <a:pt x="23891" y="20775"/>
                  </a:moveTo>
                  <a:cubicBezTo>
                    <a:pt x="32201" y="40512"/>
                    <a:pt x="55054" y="50899"/>
                    <a:pt x="74790" y="43628"/>
                  </a:cubicBezTo>
                  <a:cubicBezTo>
                    <a:pt x="85178" y="39473"/>
                    <a:pt x="93488" y="31163"/>
                    <a:pt x="97643" y="20775"/>
                  </a:cubicBezTo>
                  <a:lnTo>
                    <a:pt x="23891" y="20775"/>
                  </a:lnTo>
                  <a:close/>
                </a:path>
              </a:pathLst>
            </a:custGeom>
            <a:solidFill>
              <a:srgbClr val="000000"/>
            </a:solidFill>
            <a:ln w="10319" cap="flat">
              <a:noFill/>
              <a:prstDash val="solid"/>
              <a:miter/>
            </a:ln>
          </p:spPr>
          <p:txBody>
            <a:bodyPr rtlCol="0" anchor="ctr"/>
            <a:lstStyle/>
            <a:p>
              <a:endParaRPr lang="en-GB" sz="1801"/>
            </a:p>
          </p:txBody>
        </p:sp>
      </p:grpSp>
      <p:grpSp>
        <p:nvGrpSpPr>
          <p:cNvPr id="257" name="Group 256">
            <a:extLst>
              <a:ext uri="{FF2B5EF4-FFF2-40B4-BE49-F238E27FC236}">
                <a16:creationId xmlns:a16="http://schemas.microsoft.com/office/drawing/2014/main" id="{61EC1A3A-01AA-3777-2AB0-28D227FEE525}"/>
              </a:ext>
            </a:extLst>
          </p:cNvPr>
          <p:cNvGrpSpPr/>
          <p:nvPr/>
        </p:nvGrpSpPr>
        <p:grpSpPr>
          <a:xfrm>
            <a:off x="3392553" y="5210211"/>
            <a:ext cx="1166373" cy="1166373"/>
            <a:chOff x="3974743" y="4883394"/>
            <a:chExt cx="997206" cy="997206"/>
          </a:xfrm>
        </p:grpSpPr>
        <p:pic>
          <p:nvPicPr>
            <p:cNvPr id="258" name="Graphic 257" descr="Wreath outline">
              <a:extLst>
                <a:ext uri="{FF2B5EF4-FFF2-40B4-BE49-F238E27FC236}">
                  <a16:creationId xmlns:a16="http://schemas.microsoft.com/office/drawing/2014/main" id="{268DF059-1D94-2DE4-5972-E782A44AEDC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75191" y="5016847"/>
              <a:ext cx="396310" cy="396310"/>
            </a:xfrm>
            <a:prstGeom prst="rect">
              <a:avLst/>
            </a:prstGeom>
          </p:spPr>
        </p:pic>
        <p:pic>
          <p:nvPicPr>
            <p:cNvPr id="259" name="Graphic 258" descr="Trophy outline">
              <a:extLst>
                <a:ext uri="{FF2B5EF4-FFF2-40B4-BE49-F238E27FC236}">
                  <a16:creationId xmlns:a16="http://schemas.microsoft.com/office/drawing/2014/main" id="{A0EB1D09-F5CA-355D-68E1-396407D3089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974743" y="4883394"/>
              <a:ext cx="997206" cy="997206"/>
            </a:xfrm>
            <a:prstGeom prst="rect">
              <a:avLst/>
            </a:prstGeom>
          </p:spPr>
        </p:pic>
      </p:grpSp>
      <p:grpSp>
        <p:nvGrpSpPr>
          <p:cNvPr id="260" name="Group 259">
            <a:extLst>
              <a:ext uri="{FF2B5EF4-FFF2-40B4-BE49-F238E27FC236}">
                <a16:creationId xmlns:a16="http://schemas.microsoft.com/office/drawing/2014/main" id="{DF197D45-9D7A-23A9-A4F3-CD97163A6165}"/>
              </a:ext>
            </a:extLst>
          </p:cNvPr>
          <p:cNvGrpSpPr/>
          <p:nvPr/>
        </p:nvGrpSpPr>
        <p:grpSpPr>
          <a:xfrm>
            <a:off x="3304217" y="771379"/>
            <a:ext cx="1357052" cy="1357052"/>
            <a:chOff x="3487749" y="475481"/>
            <a:chExt cx="1357053" cy="1357053"/>
          </a:xfrm>
        </p:grpSpPr>
        <p:pic>
          <p:nvPicPr>
            <p:cNvPr id="261" name="Graphic 260" descr="Weights Uneven outline">
              <a:extLst>
                <a:ext uri="{FF2B5EF4-FFF2-40B4-BE49-F238E27FC236}">
                  <a16:creationId xmlns:a16="http://schemas.microsoft.com/office/drawing/2014/main" id="{21E42E33-8BB1-E3C7-B9C7-EDFA641D71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487749" y="475481"/>
              <a:ext cx="1357053" cy="1357053"/>
            </a:xfrm>
            <a:prstGeom prst="rect">
              <a:avLst/>
            </a:prstGeom>
          </p:spPr>
        </p:pic>
        <p:grpSp>
          <p:nvGrpSpPr>
            <p:cNvPr id="262" name="Group 261">
              <a:extLst>
                <a:ext uri="{FF2B5EF4-FFF2-40B4-BE49-F238E27FC236}">
                  <a16:creationId xmlns:a16="http://schemas.microsoft.com/office/drawing/2014/main" id="{A63F7F3F-65E9-D198-C14C-CA758E588780}"/>
                </a:ext>
              </a:extLst>
            </p:cNvPr>
            <p:cNvGrpSpPr/>
            <p:nvPr/>
          </p:nvGrpSpPr>
          <p:grpSpPr>
            <a:xfrm>
              <a:off x="4406574" y="1191494"/>
              <a:ext cx="261915" cy="156916"/>
              <a:chOff x="10776330" y="2753269"/>
              <a:chExt cx="710870" cy="425888"/>
            </a:xfrm>
          </p:grpSpPr>
          <p:sp>
            <p:nvSpPr>
              <p:cNvPr id="264" name="Trapezoid 263">
                <a:extLst>
                  <a:ext uri="{FF2B5EF4-FFF2-40B4-BE49-F238E27FC236}">
                    <a16:creationId xmlns:a16="http://schemas.microsoft.com/office/drawing/2014/main" id="{89FA9F8A-4F56-391A-1853-B95A31997E77}"/>
                  </a:ext>
                </a:extLst>
              </p:cNvPr>
              <p:cNvSpPr/>
              <p:nvPr/>
            </p:nvSpPr>
            <p:spPr>
              <a:xfrm>
                <a:off x="10996939" y="2753269"/>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5" name="Trapezoid 264">
                <a:extLst>
                  <a:ext uri="{FF2B5EF4-FFF2-40B4-BE49-F238E27FC236}">
                    <a16:creationId xmlns:a16="http://schemas.microsoft.com/office/drawing/2014/main" id="{806900DC-C3D2-6605-C572-461D6D964456}"/>
                  </a:ext>
                </a:extLst>
              </p:cNvPr>
              <p:cNvSpPr/>
              <p:nvPr/>
            </p:nvSpPr>
            <p:spPr>
              <a:xfrm>
                <a:off x="11126865" y="2895548"/>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6" name="Trapezoid 265">
                <a:extLst>
                  <a:ext uri="{FF2B5EF4-FFF2-40B4-BE49-F238E27FC236}">
                    <a16:creationId xmlns:a16="http://schemas.microsoft.com/office/drawing/2014/main" id="{3606EBE1-F81A-F4A4-C019-A6282F657EA1}"/>
                  </a:ext>
                </a:extLst>
              </p:cNvPr>
              <p:cNvSpPr/>
              <p:nvPr/>
            </p:nvSpPr>
            <p:spPr>
              <a:xfrm>
                <a:off x="10886637" y="2895548"/>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7" name="Trapezoid 266">
                <a:extLst>
                  <a:ext uri="{FF2B5EF4-FFF2-40B4-BE49-F238E27FC236}">
                    <a16:creationId xmlns:a16="http://schemas.microsoft.com/office/drawing/2014/main" id="{61A8A1DA-4C33-7B34-2D3B-82B139B4AE15}"/>
                  </a:ext>
                </a:extLst>
              </p:cNvPr>
              <p:cNvSpPr/>
              <p:nvPr/>
            </p:nvSpPr>
            <p:spPr>
              <a:xfrm>
                <a:off x="11246973" y="3033702"/>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8" name="Trapezoid 267">
                <a:extLst>
                  <a:ext uri="{FF2B5EF4-FFF2-40B4-BE49-F238E27FC236}">
                    <a16:creationId xmlns:a16="http://schemas.microsoft.com/office/drawing/2014/main" id="{7758E6BC-8163-E84A-9BBF-1AAB971992D8}"/>
                  </a:ext>
                </a:extLst>
              </p:cNvPr>
              <p:cNvSpPr/>
              <p:nvPr/>
            </p:nvSpPr>
            <p:spPr>
              <a:xfrm>
                <a:off x="11006743" y="3033705"/>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69" name="Trapezoid 268">
                <a:extLst>
                  <a:ext uri="{FF2B5EF4-FFF2-40B4-BE49-F238E27FC236}">
                    <a16:creationId xmlns:a16="http://schemas.microsoft.com/office/drawing/2014/main" id="{74431EBA-8BCE-80E6-F76B-6DAB444A774A}"/>
                  </a:ext>
                </a:extLst>
              </p:cNvPr>
              <p:cNvSpPr/>
              <p:nvPr/>
            </p:nvSpPr>
            <p:spPr>
              <a:xfrm>
                <a:off x="10776330" y="3036134"/>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63" name="Trapezoid 262">
              <a:extLst>
                <a:ext uri="{FF2B5EF4-FFF2-40B4-BE49-F238E27FC236}">
                  <a16:creationId xmlns:a16="http://schemas.microsoft.com/office/drawing/2014/main" id="{D12F5537-8565-868B-C833-3D570369DA00}"/>
                </a:ext>
              </a:extLst>
            </p:cNvPr>
            <p:cNvSpPr/>
            <p:nvPr/>
          </p:nvSpPr>
          <p:spPr>
            <a:xfrm>
              <a:off x="4499831" y="1135130"/>
              <a:ext cx="88510" cy="52696"/>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70" name="Trapezoid 269">
            <a:extLst>
              <a:ext uri="{FF2B5EF4-FFF2-40B4-BE49-F238E27FC236}">
                <a16:creationId xmlns:a16="http://schemas.microsoft.com/office/drawing/2014/main" id="{8D1209E8-C8FD-1F85-6ABE-57F09BA36B7E}"/>
              </a:ext>
            </a:extLst>
          </p:cNvPr>
          <p:cNvSpPr/>
          <p:nvPr/>
        </p:nvSpPr>
        <p:spPr>
          <a:xfrm>
            <a:off x="4324167" y="1373317"/>
            <a:ext cx="88510" cy="52697"/>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4" name="TextBox 3">
            <a:extLst>
              <a:ext uri="{FF2B5EF4-FFF2-40B4-BE49-F238E27FC236}">
                <a16:creationId xmlns:a16="http://schemas.microsoft.com/office/drawing/2014/main" id="{B434AAD7-16BD-3CFB-E8B1-9DBB27FF75BF}"/>
              </a:ext>
            </a:extLst>
          </p:cNvPr>
          <p:cNvSpPr txBox="1"/>
          <p:nvPr/>
        </p:nvSpPr>
        <p:spPr>
          <a:xfrm>
            <a:off x="11625943" y="6380703"/>
            <a:ext cx="271305" cy="369332"/>
          </a:xfrm>
          <a:prstGeom prst="rect">
            <a:avLst/>
          </a:prstGeom>
          <a:noFill/>
        </p:spPr>
        <p:txBody>
          <a:bodyPr wrap="square" rtlCol="0">
            <a:spAutoFit/>
          </a:bodyPr>
          <a:lstStyle/>
          <a:p>
            <a:r>
              <a:rPr lang="en-GB" dirty="0"/>
              <a:t>6</a:t>
            </a:r>
          </a:p>
        </p:txBody>
      </p:sp>
    </p:spTree>
    <p:extLst>
      <p:ext uri="{BB962C8B-B14F-4D97-AF65-F5344CB8AC3E}">
        <p14:creationId xmlns:p14="http://schemas.microsoft.com/office/powerpoint/2010/main" val="125492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6" grpId="0" animBg="1"/>
      <p:bldP spid="98" grpId="0" animBg="1"/>
      <p:bldP spid="241" grpId="0"/>
      <p:bldP spid="242" grpId="0"/>
      <p:bldP spid="243" grpId="0"/>
      <p:bldP spid="270"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4A9B24CB-FF59-DFE7-9C7B-E88ABEC2537A}"/>
              </a:ext>
            </a:extLst>
          </p:cNvPr>
          <p:cNvGrpSpPr/>
          <p:nvPr/>
        </p:nvGrpSpPr>
        <p:grpSpPr>
          <a:xfrm>
            <a:off x="2069944" y="4041862"/>
            <a:ext cx="7556151" cy="745242"/>
            <a:chOff x="2089551" y="1863423"/>
            <a:chExt cx="7556151" cy="745242"/>
          </a:xfrm>
        </p:grpSpPr>
        <p:sp>
          <p:nvSpPr>
            <p:cNvPr id="40" name="Arrow: Pentagon 39">
              <a:extLst>
                <a:ext uri="{FF2B5EF4-FFF2-40B4-BE49-F238E27FC236}">
                  <a16:creationId xmlns:a16="http://schemas.microsoft.com/office/drawing/2014/main" id="{DED401C5-0EA0-40B7-F09B-5FB8981EBA84}"/>
                </a:ext>
              </a:extLst>
            </p:cNvPr>
            <p:cNvSpPr/>
            <p:nvPr/>
          </p:nvSpPr>
          <p:spPr>
            <a:xfrm rot="10800000">
              <a:off x="2089551" y="1863423"/>
              <a:ext cx="7556151" cy="745242"/>
            </a:xfrm>
            <a:prstGeom prst="homePlate">
              <a:avLst/>
            </a:pr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41" name="Arrow: Pentagon 4">
              <a:extLst>
                <a:ext uri="{FF2B5EF4-FFF2-40B4-BE49-F238E27FC236}">
                  <a16:creationId xmlns:a16="http://schemas.microsoft.com/office/drawing/2014/main" id="{422526CD-7490-7BF2-F523-4B8B9FD42DB9}"/>
                </a:ext>
              </a:extLst>
            </p:cNvPr>
            <p:cNvSpPr txBox="1"/>
            <p:nvPr/>
          </p:nvSpPr>
          <p:spPr>
            <a:xfrm rot="21600000">
              <a:off x="2275861" y="1863423"/>
              <a:ext cx="7369841" cy="7452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8631"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kern="1200">
                  <a:solidFill>
                    <a:srgbClr val="F39330"/>
                  </a:solidFill>
                  <a:latin typeface="+mj-lt"/>
                </a:rPr>
                <a:t>What’s your intention for this learning?</a:t>
              </a:r>
              <a:endParaRPr lang="en-GB" sz="3000" kern="1200">
                <a:solidFill>
                  <a:srgbClr val="F39330"/>
                </a:solidFill>
                <a:latin typeface="+mj-lt"/>
              </a:endParaRPr>
            </a:p>
          </p:txBody>
        </p:sp>
      </p:grpSp>
      <p:grpSp>
        <p:nvGrpSpPr>
          <p:cNvPr id="36" name="Group 35">
            <a:extLst>
              <a:ext uri="{FF2B5EF4-FFF2-40B4-BE49-F238E27FC236}">
                <a16:creationId xmlns:a16="http://schemas.microsoft.com/office/drawing/2014/main" id="{8F271FE3-E268-D415-B0DC-72B4203BCFCB}"/>
              </a:ext>
            </a:extLst>
          </p:cNvPr>
          <p:cNvGrpSpPr/>
          <p:nvPr/>
        </p:nvGrpSpPr>
        <p:grpSpPr>
          <a:xfrm>
            <a:off x="2069944" y="3132116"/>
            <a:ext cx="7556151" cy="745242"/>
            <a:chOff x="2089551" y="931870"/>
            <a:chExt cx="7556151" cy="745242"/>
          </a:xfrm>
        </p:grpSpPr>
        <p:sp>
          <p:nvSpPr>
            <p:cNvPr id="37" name="Arrow: Pentagon 36">
              <a:extLst>
                <a:ext uri="{FF2B5EF4-FFF2-40B4-BE49-F238E27FC236}">
                  <a16:creationId xmlns:a16="http://schemas.microsoft.com/office/drawing/2014/main" id="{CA184638-2CFE-AB88-4E7D-FEE30C0753BF}"/>
                </a:ext>
              </a:extLst>
            </p:cNvPr>
            <p:cNvSpPr/>
            <p:nvPr/>
          </p:nvSpPr>
          <p:spPr>
            <a:xfrm rot="10800000">
              <a:off x="2089551" y="931870"/>
              <a:ext cx="7556151" cy="745242"/>
            </a:xfrm>
            <a:prstGeom prst="homePlate">
              <a:avLst/>
            </a:pr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38" name="Arrow: Pentagon 4">
              <a:extLst>
                <a:ext uri="{FF2B5EF4-FFF2-40B4-BE49-F238E27FC236}">
                  <a16:creationId xmlns:a16="http://schemas.microsoft.com/office/drawing/2014/main" id="{06C28D12-101B-F197-CE86-407926487A59}"/>
                </a:ext>
              </a:extLst>
            </p:cNvPr>
            <p:cNvSpPr txBox="1"/>
            <p:nvPr/>
          </p:nvSpPr>
          <p:spPr>
            <a:xfrm rot="21600000">
              <a:off x="2275861" y="931870"/>
              <a:ext cx="7369841" cy="7452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8631"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b="1" kern="1200">
                  <a:solidFill>
                    <a:srgbClr val="00B050"/>
                  </a:solidFill>
                  <a:latin typeface="+mj-lt"/>
                </a:rPr>
                <a:t>THINK!</a:t>
              </a:r>
              <a:endParaRPr lang="en-GB" sz="3000" b="1" kern="1200">
                <a:solidFill>
                  <a:srgbClr val="00B050"/>
                </a:solidFill>
                <a:latin typeface="+mj-lt"/>
              </a:endParaRPr>
            </a:p>
          </p:txBody>
        </p:sp>
      </p:grpSp>
      <p:grpSp>
        <p:nvGrpSpPr>
          <p:cNvPr id="5" name="Group 4">
            <a:extLst>
              <a:ext uri="{FF2B5EF4-FFF2-40B4-BE49-F238E27FC236}">
                <a16:creationId xmlns:a16="http://schemas.microsoft.com/office/drawing/2014/main" id="{66F5DA5D-5661-7D14-4D50-C116D90ABBDC}"/>
              </a:ext>
            </a:extLst>
          </p:cNvPr>
          <p:cNvGrpSpPr/>
          <p:nvPr/>
        </p:nvGrpSpPr>
        <p:grpSpPr>
          <a:xfrm>
            <a:off x="2069944" y="2188576"/>
            <a:ext cx="7556151" cy="745242"/>
            <a:chOff x="2089551" y="318"/>
            <a:chExt cx="7556151" cy="745242"/>
          </a:xfrm>
        </p:grpSpPr>
        <p:sp>
          <p:nvSpPr>
            <p:cNvPr id="6" name="Arrow: Pentagon 5">
              <a:extLst>
                <a:ext uri="{FF2B5EF4-FFF2-40B4-BE49-F238E27FC236}">
                  <a16:creationId xmlns:a16="http://schemas.microsoft.com/office/drawing/2014/main" id="{F6C2307A-C680-AF76-7390-1A0FDDD864A1}"/>
                </a:ext>
              </a:extLst>
            </p:cNvPr>
            <p:cNvSpPr/>
            <p:nvPr/>
          </p:nvSpPr>
          <p:spPr>
            <a:xfrm rot="10800000">
              <a:off x="2089551" y="318"/>
              <a:ext cx="7556151" cy="745242"/>
            </a:xfrm>
            <a:prstGeom prst="homePlate">
              <a:avLst/>
            </a:prstGeom>
            <a:noFill/>
            <a:ln>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8" name="Arrow: Pentagon 4">
              <a:extLst>
                <a:ext uri="{FF2B5EF4-FFF2-40B4-BE49-F238E27FC236}">
                  <a16:creationId xmlns:a16="http://schemas.microsoft.com/office/drawing/2014/main" id="{8ABD7FB7-D3B3-7A0F-6D21-0EA29FD2C2C6}"/>
                </a:ext>
              </a:extLst>
            </p:cNvPr>
            <p:cNvSpPr txBox="1"/>
            <p:nvPr/>
          </p:nvSpPr>
          <p:spPr>
            <a:xfrm rot="21600000">
              <a:off x="2275861" y="318"/>
              <a:ext cx="7369841" cy="74524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328631" tIns="114300" rIns="213360" bIns="114300" numCol="1" spcCol="1270" anchor="ctr" anchorCtr="0">
              <a:noAutofit/>
            </a:bodyPr>
            <a:lstStyle/>
            <a:p>
              <a:pPr marL="0" lvl="0" indent="0" algn="ctr" defTabSz="1333500">
                <a:lnSpc>
                  <a:spcPct val="90000"/>
                </a:lnSpc>
                <a:spcBef>
                  <a:spcPct val="0"/>
                </a:spcBef>
                <a:spcAft>
                  <a:spcPct val="35000"/>
                </a:spcAft>
                <a:buNone/>
              </a:pPr>
              <a:r>
                <a:rPr lang="en-US" sz="3000" b="1" kern="1200">
                  <a:solidFill>
                    <a:srgbClr val="FF0000"/>
                  </a:solidFill>
                  <a:latin typeface="+mj-lt"/>
                </a:rPr>
                <a:t>STOP!</a:t>
              </a:r>
              <a:endParaRPr lang="en-GB" sz="3000" b="1" kern="1200">
                <a:solidFill>
                  <a:srgbClr val="FF0000"/>
                </a:solidFill>
                <a:latin typeface="+mj-lt"/>
              </a:endParaRPr>
            </a:p>
          </p:txBody>
        </p:sp>
      </p:grpSp>
      <p:sp>
        <p:nvSpPr>
          <p:cNvPr id="4" name="Oval 3">
            <a:extLst>
              <a:ext uri="{FF2B5EF4-FFF2-40B4-BE49-F238E27FC236}">
                <a16:creationId xmlns:a16="http://schemas.microsoft.com/office/drawing/2014/main" id="{4EDB51C3-13AE-92FE-73F1-E8033F9DC99A}"/>
              </a:ext>
            </a:extLst>
          </p:cNvPr>
          <p:cNvSpPr/>
          <p:nvPr/>
        </p:nvSpPr>
        <p:spPr>
          <a:xfrm>
            <a:off x="1688101" y="4056801"/>
            <a:ext cx="745242" cy="745242"/>
          </a:xfrm>
          <a:prstGeom prst="ellipse">
            <a:avLst/>
          </a:prstGeom>
          <a:solidFill>
            <a:schemeClr val="bg1"/>
          </a:solidFill>
          <a:ln>
            <a:solidFill>
              <a:schemeClr val="tx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
        <p:nvSpPr>
          <p:cNvPr id="3" name="Oval 2">
            <a:extLst>
              <a:ext uri="{FF2B5EF4-FFF2-40B4-BE49-F238E27FC236}">
                <a16:creationId xmlns:a16="http://schemas.microsoft.com/office/drawing/2014/main" id="{657B8D96-8FD7-7751-5CD8-02B99F685819}"/>
              </a:ext>
            </a:extLst>
          </p:cNvPr>
          <p:cNvSpPr/>
          <p:nvPr/>
        </p:nvSpPr>
        <p:spPr>
          <a:xfrm>
            <a:off x="1703986" y="3097872"/>
            <a:ext cx="745242" cy="745242"/>
          </a:xfrm>
          <a:prstGeom prst="ellipse">
            <a:avLst/>
          </a:prstGeom>
          <a:solidFill>
            <a:schemeClr val="bg1"/>
          </a:solidFill>
          <a:ln>
            <a:solidFill>
              <a:schemeClr val="tx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sp>
        <p:nvSpPr>
          <p:cNvPr id="2" name="Oval 1">
            <a:extLst>
              <a:ext uri="{FF2B5EF4-FFF2-40B4-BE49-F238E27FC236}">
                <a16:creationId xmlns:a16="http://schemas.microsoft.com/office/drawing/2014/main" id="{9630C373-5D15-DE2A-6E86-7F6D1855F5E0}"/>
              </a:ext>
            </a:extLst>
          </p:cNvPr>
          <p:cNvSpPr/>
          <p:nvPr/>
        </p:nvSpPr>
        <p:spPr>
          <a:xfrm>
            <a:off x="1677777" y="2188576"/>
            <a:ext cx="745242" cy="745242"/>
          </a:xfrm>
          <a:prstGeom prst="ellipse">
            <a:avLst/>
          </a:prstGeom>
          <a:solidFill>
            <a:schemeClr val="bg1"/>
          </a:solidFill>
          <a:ln>
            <a:solidFill>
              <a:schemeClr val="tx1"/>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GB"/>
          </a:p>
        </p:txBody>
      </p:sp>
      <p:grpSp>
        <p:nvGrpSpPr>
          <p:cNvPr id="58" name="Group 57">
            <a:extLst>
              <a:ext uri="{FF2B5EF4-FFF2-40B4-BE49-F238E27FC236}">
                <a16:creationId xmlns:a16="http://schemas.microsoft.com/office/drawing/2014/main" id="{F3065B7A-C99C-DA53-1C9D-F1EB0F6FDD95}"/>
              </a:ext>
            </a:extLst>
          </p:cNvPr>
          <p:cNvGrpSpPr/>
          <p:nvPr/>
        </p:nvGrpSpPr>
        <p:grpSpPr>
          <a:xfrm>
            <a:off x="1771084" y="4115622"/>
            <a:ext cx="579275" cy="648318"/>
            <a:chOff x="1771084" y="4115622"/>
            <a:chExt cx="579275" cy="648318"/>
          </a:xfrm>
        </p:grpSpPr>
        <p:sp>
          <p:nvSpPr>
            <p:cNvPr id="46" name="Freeform: Shape 45">
              <a:extLst>
                <a:ext uri="{FF2B5EF4-FFF2-40B4-BE49-F238E27FC236}">
                  <a16:creationId xmlns:a16="http://schemas.microsoft.com/office/drawing/2014/main" id="{7EF867D8-F015-EE05-C99E-EEF8760C0490}"/>
                </a:ext>
              </a:extLst>
            </p:cNvPr>
            <p:cNvSpPr/>
            <p:nvPr/>
          </p:nvSpPr>
          <p:spPr>
            <a:xfrm>
              <a:off x="1771084" y="4115622"/>
              <a:ext cx="579275" cy="624006"/>
            </a:xfrm>
            <a:custGeom>
              <a:avLst/>
              <a:gdLst>
                <a:gd name="connsiteX0" fmla="*/ 92833 w 579275"/>
                <a:gd name="connsiteY0" fmla="*/ 313859 h 624006"/>
                <a:gd name="connsiteX1" fmla="*/ 185665 w 579275"/>
                <a:gd name="connsiteY1" fmla="*/ 255275 h 624006"/>
                <a:gd name="connsiteX2" fmla="*/ 185665 w 579275"/>
                <a:gd name="connsiteY2" fmla="*/ 247171 h 624006"/>
                <a:gd name="connsiteX3" fmla="*/ 155216 w 579275"/>
                <a:gd name="connsiteY3" fmla="*/ 247171 h 624006"/>
                <a:gd name="connsiteX4" fmla="*/ 107151 w 579275"/>
                <a:gd name="connsiteY4" fmla="*/ 44774 h 624006"/>
                <a:gd name="connsiteX5" fmla="*/ 259932 w 579275"/>
                <a:gd name="connsiteY5" fmla="*/ 113148 h 624006"/>
                <a:gd name="connsiteX6" fmla="*/ 278364 w 579275"/>
                <a:gd name="connsiteY6" fmla="*/ 143254 h 624006"/>
                <a:gd name="connsiteX7" fmla="*/ 282211 w 579275"/>
                <a:gd name="connsiteY7" fmla="*/ 144518 h 624006"/>
                <a:gd name="connsiteX8" fmla="*/ 282211 w 579275"/>
                <a:gd name="connsiteY8" fmla="*/ 591591 h 624006"/>
                <a:gd name="connsiteX9" fmla="*/ 230225 w 579275"/>
                <a:gd name="connsiteY9" fmla="*/ 591591 h 624006"/>
                <a:gd name="connsiteX10" fmla="*/ 200519 w 579275"/>
                <a:gd name="connsiteY10" fmla="*/ 624006 h 624006"/>
                <a:gd name="connsiteX11" fmla="*/ 215372 w 579275"/>
                <a:gd name="connsiteY11" fmla="*/ 624006 h 624006"/>
                <a:gd name="connsiteX12" fmla="*/ 230225 w 579275"/>
                <a:gd name="connsiteY12" fmla="*/ 607798 h 624006"/>
                <a:gd name="connsiteX13" fmla="*/ 349051 w 579275"/>
                <a:gd name="connsiteY13" fmla="*/ 607798 h 624006"/>
                <a:gd name="connsiteX14" fmla="*/ 363904 w 579275"/>
                <a:gd name="connsiteY14" fmla="*/ 624006 h 624006"/>
                <a:gd name="connsiteX15" fmla="*/ 378757 w 579275"/>
                <a:gd name="connsiteY15" fmla="*/ 624006 h 624006"/>
                <a:gd name="connsiteX16" fmla="*/ 349051 w 579275"/>
                <a:gd name="connsiteY16" fmla="*/ 591591 h 624006"/>
                <a:gd name="connsiteX17" fmla="*/ 297065 w 579275"/>
                <a:gd name="connsiteY17" fmla="*/ 591591 h 624006"/>
                <a:gd name="connsiteX18" fmla="*/ 297065 w 579275"/>
                <a:gd name="connsiteY18" fmla="*/ 144518 h 624006"/>
                <a:gd name="connsiteX19" fmla="*/ 301097 w 579275"/>
                <a:gd name="connsiteY19" fmla="*/ 143165 h 624006"/>
                <a:gd name="connsiteX20" fmla="*/ 310863 w 579275"/>
                <a:gd name="connsiteY20" fmla="*/ 135936 h 624006"/>
                <a:gd name="connsiteX21" fmla="*/ 475303 w 579275"/>
                <a:gd name="connsiteY21" fmla="*/ 209536 h 624006"/>
                <a:gd name="connsiteX22" fmla="*/ 424060 w 579275"/>
                <a:gd name="connsiteY22" fmla="*/ 425459 h 624006"/>
                <a:gd name="connsiteX23" fmla="*/ 393611 w 579275"/>
                <a:gd name="connsiteY23" fmla="*/ 425459 h 624006"/>
                <a:gd name="connsiteX24" fmla="*/ 393611 w 579275"/>
                <a:gd name="connsiteY24" fmla="*/ 433563 h 624006"/>
                <a:gd name="connsiteX25" fmla="*/ 486443 w 579275"/>
                <a:gd name="connsiteY25" fmla="*/ 492147 h 624006"/>
                <a:gd name="connsiteX26" fmla="*/ 579276 w 579275"/>
                <a:gd name="connsiteY26" fmla="*/ 433563 h 624006"/>
                <a:gd name="connsiteX27" fmla="*/ 579276 w 579275"/>
                <a:gd name="connsiteY27" fmla="*/ 425459 h 624006"/>
                <a:gd name="connsiteX28" fmla="*/ 548827 w 579275"/>
                <a:gd name="connsiteY28" fmla="*/ 425459 h 624006"/>
                <a:gd name="connsiteX29" fmla="*/ 500197 w 579275"/>
                <a:gd name="connsiteY29" fmla="*/ 220663 h 624006"/>
                <a:gd name="connsiteX30" fmla="*/ 513565 w 579275"/>
                <a:gd name="connsiteY30" fmla="*/ 226652 h 624006"/>
                <a:gd name="connsiteX31" fmla="*/ 523257 w 579275"/>
                <a:gd name="connsiteY31" fmla="*/ 222227 h 624006"/>
                <a:gd name="connsiteX32" fmla="*/ 519202 w 579275"/>
                <a:gd name="connsiteY32" fmla="*/ 211652 h 624006"/>
                <a:gd name="connsiteX33" fmla="*/ 318171 w 579275"/>
                <a:gd name="connsiteY33" fmla="*/ 121697 h 624006"/>
                <a:gd name="connsiteX34" fmla="*/ 299307 w 579275"/>
                <a:gd name="connsiteY34" fmla="*/ 82670 h 624006"/>
                <a:gd name="connsiteX35" fmla="*/ 297065 w 579275"/>
                <a:gd name="connsiteY35" fmla="*/ 82020 h 624006"/>
                <a:gd name="connsiteX36" fmla="*/ 297065 w 579275"/>
                <a:gd name="connsiteY36" fmla="*/ 8104 h 624006"/>
                <a:gd name="connsiteX37" fmla="*/ 289638 w 579275"/>
                <a:gd name="connsiteY37" fmla="*/ 0 h 624006"/>
                <a:gd name="connsiteX38" fmla="*/ 282211 w 579275"/>
                <a:gd name="connsiteY38" fmla="*/ 8104 h 624006"/>
                <a:gd name="connsiteX39" fmla="*/ 282211 w 579275"/>
                <a:gd name="connsiteY39" fmla="*/ 82004 h 624006"/>
                <a:gd name="connsiteX40" fmla="*/ 263890 w 579275"/>
                <a:gd name="connsiteY40" fmla="*/ 97402 h 624006"/>
                <a:gd name="connsiteX41" fmla="*/ 71682 w 579275"/>
                <a:gd name="connsiteY41" fmla="*/ 11346 h 624006"/>
                <a:gd name="connsiteX42" fmla="*/ 61887 w 579275"/>
                <a:gd name="connsiteY42" fmla="*/ 15484 h 624006"/>
                <a:gd name="connsiteX43" fmla="*/ 65680 w 579275"/>
                <a:gd name="connsiteY43" fmla="*/ 26172 h 624006"/>
                <a:gd name="connsiteX44" fmla="*/ 66052 w 579275"/>
                <a:gd name="connsiteY44" fmla="*/ 26338 h 624006"/>
                <a:gd name="connsiteX45" fmla="*/ 81262 w 579275"/>
                <a:gd name="connsiteY45" fmla="*/ 33153 h 624006"/>
                <a:gd name="connsiteX46" fmla="*/ 30449 w 579275"/>
                <a:gd name="connsiteY46" fmla="*/ 247171 h 624006"/>
                <a:gd name="connsiteX47" fmla="*/ 0 w 579275"/>
                <a:gd name="connsiteY47" fmla="*/ 247171 h 624006"/>
                <a:gd name="connsiteX48" fmla="*/ 0 w 579275"/>
                <a:gd name="connsiteY48" fmla="*/ 255275 h 624006"/>
                <a:gd name="connsiteX49" fmla="*/ 92833 w 579275"/>
                <a:gd name="connsiteY49" fmla="*/ 313859 h 624006"/>
                <a:gd name="connsiteX50" fmla="*/ 562937 w 579275"/>
                <a:gd name="connsiteY50" fmla="*/ 441667 h 624006"/>
                <a:gd name="connsiteX51" fmla="*/ 486443 w 579275"/>
                <a:gd name="connsiteY51" fmla="*/ 475939 h 624006"/>
                <a:gd name="connsiteX52" fmla="*/ 409949 w 579275"/>
                <a:gd name="connsiteY52" fmla="*/ 441667 h 624006"/>
                <a:gd name="connsiteX53" fmla="*/ 533528 w 579275"/>
                <a:gd name="connsiteY53" fmla="*/ 425459 h 624006"/>
                <a:gd name="connsiteX54" fmla="*/ 439373 w 579275"/>
                <a:gd name="connsiteY54" fmla="*/ 425459 h 624006"/>
                <a:gd name="connsiteX55" fmla="*/ 486369 w 579275"/>
                <a:gd name="connsiteY55" fmla="*/ 227665 h 624006"/>
                <a:gd name="connsiteX56" fmla="*/ 486443 w 579275"/>
                <a:gd name="connsiteY56" fmla="*/ 227584 h 624006"/>
                <a:gd name="connsiteX57" fmla="*/ 486518 w 579275"/>
                <a:gd name="connsiteY57" fmla="*/ 227665 h 624006"/>
                <a:gd name="connsiteX58" fmla="*/ 275891 w 579275"/>
                <a:gd name="connsiteY58" fmla="*/ 107110 h 624006"/>
                <a:gd name="connsiteX59" fmla="*/ 289140 w 579275"/>
                <a:gd name="connsiteY59" fmla="*/ 97134 h 624006"/>
                <a:gd name="connsiteX60" fmla="*/ 289638 w 579275"/>
                <a:gd name="connsiteY60" fmla="*/ 97248 h 624006"/>
                <a:gd name="connsiteX61" fmla="*/ 290240 w 579275"/>
                <a:gd name="connsiteY61" fmla="*/ 97118 h 624006"/>
                <a:gd name="connsiteX62" fmla="*/ 295275 w 579275"/>
                <a:gd name="connsiteY62" fmla="*/ 98261 h 624006"/>
                <a:gd name="connsiteX63" fmla="*/ 303743 w 579275"/>
                <a:gd name="connsiteY63" fmla="*/ 119237 h 624006"/>
                <a:gd name="connsiteX64" fmla="*/ 284519 w 579275"/>
                <a:gd name="connsiteY64" fmla="*/ 128477 h 624006"/>
                <a:gd name="connsiteX65" fmla="*/ 284001 w 579275"/>
                <a:gd name="connsiteY65" fmla="*/ 128245 h 624006"/>
                <a:gd name="connsiteX66" fmla="*/ 275891 w 579275"/>
                <a:gd name="connsiteY66" fmla="*/ 107102 h 624006"/>
                <a:gd name="connsiteX67" fmla="*/ 92907 w 579275"/>
                <a:gd name="connsiteY67" fmla="*/ 49378 h 624006"/>
                <a:gd name="connsiteX68" fmla="*/ 139903 w 579275"/>
                <a:gd name="connsiteY68" fmla="*/ 247171 h 624006"/>
                <a:gd name="connsiteX69" fmla="*/ 45763 w 579275"/>
                <a:gd name="connsiteY69" fmla="*/ 247171 h 624006"/>
                <a:gd name="connsiteX70" fmla="*/ 92758 w 579275"/>
                <a:gd name="connsiteY70" fmla="*/ 49378 h 624006"/>
                <a:gd name="connsiteX71" fmla="*/ 92833 w 579275"/>
                <a:gd name="connsiteY71" fmla="*/ 49297 h 624006"/>
                <a:gd name="connsiteX72" fmla="*/ 92907 w 579275"/>
                <a:gd name="connsiteY72" fmla="*/ 49378 h 624006"/>
                <a:gd name="connsiteX73" fmla="*/ 169327 w 579275"/>
                <a:gd name="connsiteY73" fmla="*/ 263379 h 624006"/>
                <a:gd name="connsiteX74" fmla="*/ 92833 w 579275"/>
                <a:gd name="connsiteY74" fmla="*/ 297651 h 624006"/>
                <a:gd name="connsiteX75" fmla="*/ 16339 w 579275"/>
                <a:gd name="connsiteY75" fmla="*/ 263379 h 624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79275" h="624006">
                  <a:moveTo>
                    <a:pt x="92833" y="313859"/>
                  </a:moveTo>
                  <a:cubicBezTo>
                    <a:pt x="144886" y="313859"/>
                    <a:pt x="185665" y="288129"/>
                    <a:pt x="185665" y="255275"/>
                  </a:cubicBezTo>
                  <a:lnTo>
                    <a:pt x="185665" y="247171"/>
                  </a:lnTo>
                  <a:lnTo>
                    <a:pt x="155216" y="247171"/>
                  </a:lnTo>
                  <a:lnTo>
                    <a:pt x="107151" y="44774"/>
                  </a:lnTo>
                  <a:lnTo>
                    <a:pt x="259932" y="113148"/>
                  </a:lnTo>
                  <a:cubicBezTo>
                    <a:pt x="259888" y="126341"/>
                    <a:pt x="267178" y="138247"/>
                    <a:pt x="278364" y="143254"/>
                  </a:cubicBezTo>
                  <a:cubicBezTo>
                    <a:pt x="279620" y="143766"/>
                    <a:pt x="280905" y="144188"/>
                    <a:pt x="282211" y="144518"/>
                  </a:cubicBezTo>
                  <a:lnTo>
                    <a:pt x="282211" y="591591"/>
                  </a:lnTo>
                  <a:lnTo>
                    <a:pt x="230225" y="591591"/>
                  </a:lnTo>
                  <a:cubicBezTo>
                    <a:pt x="213819" y="591591"/>
                    <a:pt x="200519" y="606104"/>
                    <a:pt x="200519" y="624006"/>
                  </a:cubicBezTo>
                  <a:lnTo>
                    <a:pt x="215372" y="624006"/>
                  </a:lnTo>
                  <a:cubicBezTo>
                    <a:pt x="215372" y="615055"/>
                    <a:pt x="222022" y="607798"/>
                    <a:pt x="230225" y="607798"/>
                  </a:cubicBezTo>
                  <a:lnTo>
                    <a:pt x="349051" y="607798"/>
                  </a:lnTo>
                  <a:cubicBezTo>
                    <a:pt x="357254" y="607798"/>
                    <a:pt x="363904" y="615055"/>
                    <a:pt x="363904" y="624006"/>
                  </a:cubicBezTo>
                  <a:lnTo>
                    <a:pt x="378757" y="624006"/>
                  </a:lnTo>
                  <a:cubicBezTo>
                    <a:pt x="378757" y="606104"/>
                    <a:pt x="365457" y="591591"/>
                    <a:pt x="349051" y="591591"/>
                  </a:cubicBezTo>
                  <a:lnTo>
                    <a:pt x="297065" y="591591"/>
                  </a:lnTo>
                  <a:lnTo>
                    <a:pt x="297065" y="144518"/>
                  </a:lnTo>
                  <a:cubicBezTo>
                    <a:pt x="298436" y="144171"/>
                    <a:pt x="299783" y="143718"/>
                    <a:pt x="301097" y="143165"/>
                  </a:cubicBezTo>
                  <a:cubicBezTo>
                    <a:pt x="304763" y="141492"/>
                    <a:pt x="308083" y="139034"/>
                    <a:pt x="310863" y="135936"/>
                  </a:cubicBezTo>
                  <a:lnTo>
                    <a:pt x="475303" y="209536"/>
                  </a:lnTo>
                  <a:lnTo>
                    <a:pt x="424060" y="425459"/>
                  </a:lnTo>
                  <a:lnTo>
                    <a:pt x="393611" y="425459"/>
                  </a:lnTo>
                  <a:lnTo>
                    <a:pt x="393611" y="433563"/>
                  </a:lnTo>
                  <a:cubicBezTo>
                    <a:pt x="393611" y="466416"/>
                    <a:pt x="434390" y="492147"/>
                    <a:pt x="486443" y="492147"/>
                  </a:cubicBezTo>
                  <a:cubicBezTo>
                    <a:pt x="538496" y="492147"/>
                    <a:pt x="579276" y="466416"/>
                    <a:pt x="579276" y="433563"/>
                  </a:cubicBezTo>
                  <a:lnTo>
                    <a:pt x="579276" y="425459"/>
                  </a:lnTo>
                  <a:lnTo>
                    <a:pt x="548827" y="425459"/>
                  </a:lnTo>
                  <a:lnTo>
                    <a:pt x="500197" y="220663"/>
                  </a:lnTo>
                  <a:lnTo>
                    <a:pt x="513565" y="226652"/>
                  </a:lnTo>
                  <a:cubicBezTo>
                    <a:pt x="517361" y="228351"/>
                    <a:pt x="521700" y="226369"/>
                    <a:pt x="523257" y="222227"/>
                  </a:cubicBezTo>
                  <a:cubicBezTo>
                    <a:pt x="524814" y="218085"/>
                    <a:pt x="522998" y="213350"/>
                    <a:pt x="519202" y="211652"/>
                  </a:cubicBezTo>
                  <a:lnTo>
                    <a:pt x="318171" y="121697"/>
                  </a:lnTo>
                  <a:cubicBezTo>
                    <a:pt x="322838" y="105236"/>
                    <a:pt x="314392" y="87762"/>
                    <a:pt x="299307" y="82670"/>
                  </a:cubicBezTo>
                  <a:cubicBezTo>
                    <a:pt x="298568" y="82420"/>
                    <a:pt x="297820" y="82204"/>
                    <a:pt x="297065" y="82020"/>
                  </a:cubicBezTo>
                  <a:lnTo>
                    <a:pt x="297065" y="8104"/>
                  </a:lnTo>
                  <a:cubicBezTo>
                    <a:pt x="297065" y="3628"/>
                    <a:pt x="293740" y="0"/>
                    <a:pt x="289638" y="0"/>
                  </a:cubicBezTo>
                  <a:cubicBezTo>
                    <a:pt x="285536" y="0"/>
                    <a:pt x="282211" y="3628"/>
                    <a:pt x="282211" y="8104"/>
                  </a:cubicBezTo>
                  <a:lnTo>
                    <a:pt x="282211" y="82004"/>
                  </a:lnTo>
                  <a:cubicBezTo>
                    <a:pt x="274442" y="84209"/>
                    <a:pt x="267828" y="89768"/>
                    <a:pt x="263890" y="97402"/>
                  </a:cubicBezTo>
                  <a:lnTo>
                    <a:pt x="71682" y="11346"/>
                  </a:lnTo>
                  <a:cubicBezTo>
                    <a:pt x="67930" y="9537"/>
                    <a:pt x="63545" y="11390"/>
                    <a:pt x="61887" y="15484"/>
                  </a:cubicBezTo>
                  <a:cubicBezTo>
                    <a:pt x="60230" y="19578"/>
                    <a:pt x="61928" y="24363"/>
                    <a:pt x="65680" y="26172"/>
                  </a:cubicBezTo>
                  <a:cubicBezTo>
                    <a:pt x="65803" y="26231"/>
                    <a:pt x="65927" y="26286"/>
                    <a:pt x="66052" y="26338"/>
                  </a:cubicBezTo>
                  <a:lnTo>
                    <a:pt x="81262" y="33153"/>
                  </a:lnTo>
                  <a:lnTo>
                    <a:pt x="30449" y="247171"/>
                  </a:lnTo>
                  <a:lnTo>
                    <a:pt x="0" y="247171"/>
                  </a:lnTo>
                  <a:lnTo>
                    <a:pt x="0" y="255275"/>
                  </a:lnTo>
                  <a:cubicBezTo>
                    <a:pt x="0" y="288129"/>
                    <a:pt x="40780" y="313859"/>
                    <a:pt x="92833" y="313859"/>
                  </a:cubicBezTo>
                  <a:close/>
                  <a:moveTo>
                    <a:pt x="562937" y="441667"/>
                  </a:moveTo>
                  <a:cubicBezTo>
                    <a:pt x="555756" y="460914"/>
                    <a:pt x="523643" y="475939"/>
                    <a:pt x="486443" y="475939"/>
                  </a:cubicBezTo>
                  <a:cubicBezTo>
                    <a:pt x="449243" y="475939"/>
                    <a:pt x="417146" y="460914"/>
                    <a:pt x="409949" y="441667"/>
                  </a:cubicBezTo>
                  <a:close/>
                  <a:moveTo>
                    <a:pt x="533528" y="425459"/>
                  </a:moveTo>
                  <a:lnTo>
                    <a:pt x="439373" y="425459"/>
                  </a:lnTo>
                  <a:lnTo>
                    <a:pt x="486369" y="227665"/>
                  </a:lnTo>
                  <a:cubicBezTo>
                    <a:pt x="486369" y="227621"/>
                    <a:pt x="486402" y="227584"/>
                    <a:pt x="486443" y="227584"/>
                  </a:cubicBezTo>
                  <a:cubicBezTo>
                    <a:pt x="486484" y="227584"/>
                    <a:pt x="486518" y="227621"/>
                    <a:pt x="486518" y="227665"/>
                  </a:cubicBezTo>
                  <a:close/>
                  <a:moveTo>
                    <a:pt x="275891" y="107110"/>
                  </a:moveTo>
                  <a:cubicBezTo>
                    <a:pt x="278130" y="101236"/>
                    <a:pt x="283313" y="97334"/>
                    <a:pt x="289140" y="97134"/>
                  </a:cubicBezTo>
                  <a:cubicBezTo>
                    <a:pt x="289311" y="97134"/>
                    <a:pt x="289460" y="97248"/>
                    <a:pt x="289638" y="97248"/>
                  </a:cubicBezTo>
                  <a:cubicBezTo>
                    <a:pt x="289816" y="97248"/>
                    <a:pt x="290032" y="97134"/>
                    <a:pt x="290240" y="97118"/>
                  </a:cubicBezTo>
                  <a:cubicBezTo>
                    <a:pt x="291966" y="97173"/>
                    <a:pt x="293671" y="97561"/>
                    <a:pt x="295275" y="98261"/>
                  </a:cubicBezTo>
                  <a:cubicBezTo>
                    <a:pt x="302921" y="101502"/>
                    <a:pt x="306713" y="110893"/>
                    <a:pt x="303743" y="119237"/>
                  </a:cubicBezTo>
                  <a:cubicBezTo>
                    <a:pt x="300772" y="127582"/>
                    <a:pt x="292165" y="131718"/>
                    <a:pt x="284519" y="128477"/>
                  </a:cubicBezTo>
                  <a:cubicBezTo>
                    <a:pt x="284345" y="128403"/>
                    <a:pt x="284173" y="128327"/>
                    <a:pt x="284001" y="128245"/>
                  </a:cubicBezTo>
                  <a:cubicBezTo>
                    <a:pt x="276411" y="124851"/>
                    <a:pt x="272780" y="115384"/>
                    <a:pt x="275891" y="107102"/>
                  </a:cubicBezTo>
                  <a:close/>
                  <a:moveTo>
                    <a:pt x="92907" y="49378"/>
                  </a:moveTo>
                  <a:lnTo>
                    <a:pt x="139903" y="247171"/>
                  </a:lnTo>
                  <a:lnTo>
                    <a:pt x="45763" y="247171"/>
                  </a:lnTo>
                  <a:lnTo>
                    <a:pt x="92758" y="49378"/>
                  </a:lnTo>
                  <a:cubicBezTo>
                    <a:pt x="92758" y="49333"/>
                    <a:pt x="92792" y="49297"/>
                    <a:pt x="92833" y="49297"/>
                  </a:cubicBezTo>
                  <a:cubicBezTo>
                    <a:pt x="92874" y="49297"/>
                    <a:pt x="92907" y="49333"/>
                    <a:pt x="92907" y="49378"/>
                  </a:cubicBezTo>
                  <a:close/>
                  <a:moveTo>
                    <a:pt x="169327" y="263379"/>
                  </a:moveTo>
                  <a:cubicBezTo>
                    <a:pt x="162145" y="282626"/>
                    <a:pt x="130033" y="297651"/>
                    <a:pt x="92833" y="297651"/>
                  </a:cubicBezTo>
                  <a:cubicBezTo>
                    <a:pt x="55633" y="297651"/>
                    <a:pt x="23535" y="282626"/>
                    <a:pt x="16339" y="263379"/>
                  </a:cubicBezTo>
                  <a:close/>
                </a:path>
              </a:pathLst>
            </a:custGeom>
            <a:solidFill>
              <a:srgbClr val="000000"/>
            </a:solidFill>
            <a:ln w="7342" cap="flat">
              <a:no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1FA4E48C-92AE-9823-979C-0C54E643D02B}"/>
                </a:ext>
              </a:extLst>
            </p:cNvPr>
            <p:cNvSpPr/>
            <p:nvPr/>
          </p:nvSpPr>
          <p:spPr>
            <a:xfrm>
              <a:off x="1882483" y="4747733"/>
              <a:ext cx="356477" cy="16207"/>
            </a:xfrm>
            <a:custGeom>
              <a:avLst/>
              <a:gdLst>
                <a:gd name="connsiteX0" fmla="*/ 0 w 356477"/>
                <a:gd name="connsiteY0" fmla="*/ 0 h 16207"/>
                <a:gd name="connsiteX1" fmla="*/ 356478 w 356477"/>
                <a:gd name="connsiteY1" fmla="*/ 0 h 16207"/>
                <a:gd name="connsiteX2" fmla="*/ 356478 w 356477"/>
                <a:gd name="connsiteY2" fmla="*/ 16208 h 16207"/>
                <a:gd name="connsiteX3" fmla="*/ 0 w 356477"/>
                <a:gd name="connsiteY3" fmla="*/ 16208 h 16207"/>
              </a:gdLst>
              <a:ahLst/>
              <a:cxnLst>
                <a:cxn ang="0">
                  <a:pos x="connsiteX0" y="connsiteY0"/>
                </a:cxn>
                <a:cxn ang="0">
                  <a:pos x="connsiteX1" y="connsiteY1"/>
                </a:cxn>
                <a:cxn ang="0">
                  <a:pos x="connsiteX2" y="connsiteY2"/>
                </a:cxn>
                <a:cxn ang="0">
                  <a:pos x="connsiteX3" y="connsiteY3"/>
                </a:cxn>
              </a:cxnLst>
              <a:rect l="l" t="t" r="r" b="b"/>
              <a:pathLst>
                <a:path w="356477" h="16207">
                  <a:moveTo>
                    <a:pt x="0" y="0"/>
                  </a:moveTo>
                  <a:lnTo>
                    <a:pt x="356478" y="0"/>
                  </a:lnTo>
                  <a:lnTo>
                    <a:pt x="356478" y="16208"/>
                  </a:lnTo>
                  <a:lnTo>
                    <a:pt x="0" y="16208"/>
                  </a:lnTo>
                  <a:close/>
                </a:path>
              </a:pathLst>
            </a:custGeom>
            <a:solidFill>
              <a:srgbClr val="000000"/>
            </a:solidFill>
            <a:ln w="7342" cap="flat">
              <a:noFill/>
              <a:prstDash val="solid"/>
              <a:miter/>
            </a:ln>
          </p:spPr>
          <p:txBody>
            <a:bodyPr rtlCol="0" anchor="ctr"/>
            <a:lstStyle/>
            <a:p>
              <a:endParaRPr lang="en-GB"/>
            </a:p>
          </p:txBody>
        </p:sp>
        <p:grpSp>
          <p:nvGrpSpPr>
            <p:cNvPr id="26" name="Group 25">
              <a:extLst>
                <a:ext uri="{FF2B5EF4-FFF2-40B4-BE49-F238E27FC236}">
                  <a16:creationId xmlns:a16="http://schemas.microsoft.com/office/drawing/2014/main" id="{6A07069C-6FFE-F4A6-DCEB-1CC310549965}"/>
                </a:ext>
              </a:extLst>
            </p:cNvPr>
            <p:cNvGrpSpPr/>
            <p:nvPr/>
          </p:nvGrpSpPr>
          <p:grpSpPr>
            <a:xfrm>
              <a:off x="2190826" y="4452780"/>
              <a:ext cx="135183" cy="88377"/>
              <a:chOff x="10776330" y="2753269"/>
              <a:chExt cx="710870" cy="425888"/>
            </a:xfrm>
          </p:grpSpPr>
          <p:sp>
            <p:nvSpPr>
              <p:cNvPr id="28" name="Trapezoid 27">
                <a:extLst>
                  <a:ext uri="{FF2B5EF4-FFF2-40B4-BE49-F238E27FC236}">
                    <a16:creationId xmlns:a16="http://schemas.microsoft.com/office/drawing/2014/main" id="{EC956ED4-C5CE-BE68-E762-5FEE07F0E555}"/>
                  </a:ext>
                </a:extLst>
              </p:cNvPr>
              <p:cNvSpPr/>
              <p:nvPr/>
            </p:nvSpPr>
            <p:spPr>
              <a:xfrm>
                <a:off x="10996939" y="2753269"/>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29" name="Trapezoid 28">
                <a:extLst>
                  <a:ext uri="{FF2B5EF4-FFF2-40B4-BE49-F238E27FC236}">
                    <a16:creationId xmlns:a16="http://schemas.microsoft.com/office/drawing/2014/main" id="{C61238FF-9955-E46C-407D-577CB91D3A9A}"/>
                  </a:ext>
                </a:extLst>
              </p:cNvPr>
              <p:cNvSpPr/>
              <p:nvPr/>
            </p:nvSpPr>
            <p:spPr>
              <a:xfrm>
                <a:off x="11126865" y="2895548"/>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0" name="Trapezoid 29">
                <a:extLst>
                  <a:ext uri="{FF2B5EF4-FFF2-40B4-BE49-F238E27FC236}">
                    <a16:creationId xmlns:a16="http://schemas.microsoft.com/office/drawing/2014/main" id="{35A6EC98-5D08-70D5-90AD-64644792DF42}"/>
                  </a:ext>
                </a:extLst>
              </p:cNvPr>
              <p:cNvSpPr/>
              <p:nvPr/>
            </p:nvSpPr>
            <p:spPr>
              <a:xfrm>
                <a:off x="10886637" y="2895548"/>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1" name="Trapezoid 30">
                <a:extLst>
                  <a:ext uri="{FF2B5EF4-FFF2-40B4-BE49-F238E27FC236}">
                    <a16:creationId xmlns:a16="http://schemas.microsoft.com/office/drawing/2014/main" id="{6DC52F3E-9C2C-D673-0A71-CC1698371B10}"/>
                  </a:ext>
                </a:extLst>
              </p:cNvPr>
              <p:cNvSpPr/>
              <p:nvPr/>
            </p:nvSpPr>
            <p:spPr>
              <a:xfrm>
                <a:off x="11246973" y="3033702"/>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2" name="Trapezoid 31">
                <a:extLst>
                  <a:ext uri="{FF2B5EF4-FFF2-40B4-BE49-F238E27FC236}">
                    <a16:creationId xmlns:a16="http://schemas.microsoft.com/office/drawing/2014/main" id="{14B4CE9D-A708-AC64-1B6D-5EDBE827F45F}"/>
                  </a:ext>
                </a:extLst>
              </p:cNvPr>
              <p:cNvSpPr/>
              <p:nvPr/>
            </p:nvSpPr>
            <p:spPr>
              <a:xfrm>
                <a:off x="11006743" y="3033705"/>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33" name="Trapezoid 32">
                <a:extLst>
                  <a:ext uri="{FF2B5EF4-FFF2-40B4-BE49-F238E27FC236}">
                    <a16:creationId xmlns:a16="http://schemas.microsoft.com/office/drawing/2014/main" id="{60E042C7-844A-EF62-F56C-9BDF1F9172AD}"/>
                  </a:ext>
                </a:extLst>
              </p:cNvPr>
              <p:cNvSpPr/>
              <p:nvPr/>
            </p:nvSpPr>
            <p:spPr>
              <a:xfrm>
                <a:off x="10776330" y="3036134"/>
                <a:ext cx="240227" cy="143023"/>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sp>
          <p:nvSpPr>
            <p:cNvPr id="27" name="Trapezoid 26">
              <a:extLst>
                <a:ext uri="{FF2B5EF4-FFF2-40B4-BE49-F238E27FC236}">
                  <a16:creationId xmlns:a16="http://schemas.microsoft.com/office/drawing/2014/main" id="{975BB237-AB68-8913-8CBA-718484600250}"/>
                </a:ext>
              </a:extLst>
            </p:cNvPr>
            <p:cNvSpPr/>
            <p:nvPr/>
          </p:nvSpPr>
          <p:spPr>
            <a:xfrm>
              <a:off x="2238960" y="4421036"/>
              <a:ext cx="45683" cy="29679"/>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grpSp>
      <p:grpSp>
        <p:nvGrpSpPr>
          <p:cNvPr id="53" name="Group 52">
            <a:extLst>
              <a:ext uri="{FF2B5EF4-FFF2-40B4-BE49-F238E27FC236}">
                <a16:creationId xmlns:a16="http://schemas.microsoft.com/office/drawing/2014/main" id="{92417943-EEC6-55FB-CD80-0352AA4D8E04}"/>
              </a:ext>
            </a:extLst>
          </p:cNvPr>
          <p:cNvGrpSpPr/>
          <p:nvPr/>
        </p:nvGrpSpPr>
        <p:grpSpPr>
          <a:xfrm>
            <a:off x="1810297" y="2323761"/>
            <a:ext cx="444676" cy="444676"/>
            <a:chOff x="759363" y="2785851"/>
            <a:chExt cx="695325" cy="695325"/>
          </a:xfrm>
        </p:grpSpPr>
        <p:sp>
          <p:nvSpPr>
            <p:cNvPr id="50" name="Freeform: Shape 49">
              <a:extLst>
                <a:ext uri="{FF2B5EF4-FFF2-40B4-BE49-F238E27FC236}">
                  <a16:creationId xmlns:a16="http://schemas.microsoft.com/office/drawing/2014/main" id="{5DFB1480-B4F0-403E-DAC8-A66C9413C48A}"/>
                </a:ext>
              </a:extLst>
            </p:cNvPr>
            <p:cNvSpPr/>
            <p:nvPr/>
          </p:nvSpPr>
          <p:spPr>
            <a:xfrm>
              <a:off x="1014157" y="3032168"/>
              <a:ext cx="249832" cy="258261"/>
            </a:xfrm>
            <a:custGeom>
              <a:avLst/>
              <a:gdLst>
                <a:gd name="connsiteX0" fmla="*/ 0 w 249832"/>
                <a:gd name="connsiteY0" fmla="*/ 227838 h 258261"/>
                <a:gd name="connsiteX1" fmla="*/ 219419 w 249832"/>
                <a:gd name="connsiteY1" fmla="*/ 194140 h 258261"/>
                <a:gd name="connsiteX2" fmla="*/ 212789 w 249832"/>
                <a:gd name="connsiteY2" fmla="*/ 0 h 258261"/>
              </a:gdLst>
              <a:ahLst/>
              <a:cxnLst>
                <a:cxn ang="0">
                  <a:pos x="connsiteX0" y="connsiteY0"/>
                </a:cxn>
                <a:cxn ang="0">
                  <a:pos x="connsiteX1" y="connsiteY1"/>
                </a:cxn>
                <a:cxn ang="0">
                  <a:pos x="connsiteX2" y="connsiteY2"/>
                </a:cxn>
              </a:cxnLst>
              <a:rect l="l" t="t" r="r" b="b"/>
              <a:pathLst>
                <a:path w="249832" h="258261">
                  <a:moveTo>
                    <a:pt x="0" y="227838"/>
                  </a:moveTo>
                  <a:cubicBezTo>
                    <a:pt x="69896" y="279123"/>
                    <a:pt x="168134" y="264036"/>
                    <a:pt x="219419" y="194140"/>
                  </a:cubicBezTo>
                  <a:cubicBezTo>
                    <a:pt x="262324" y="135666"/>
                    <a:pt x="259583" y="55411"/>
                    <a:pt x="212789" y="0"/>
                  </a:cubicBezTo>
                  <a:close/>
                </a:path>
              </a:pathLst>
            </a:custGeom>
            <a:solidFill>
              <a:srgbClr val="FF0000"/>
            </a:solidFill>
            <a:ln w="9525" cap="flat">
              <a:solidFill>
                <a:schemeClr val="tx1"/>
              </a:solid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7191A2EA-6B4F-3E5D-4B1A-B0085FAB4A20}"/>
                </a:ext>
              </a:extLst>
            </p:cNvPr>
            <p:cNvSpPr/>
            <p:nvPr/>
          </p:nvSpPr>
          <p:spPr>
            <a:xfrm>
              <a:off x="949863" y="2976350"/>
              <a:ext cx="233362" cy="241935"/>
            </a:xfrm>
            <a:custGeom>
              <a:avLst/>
              <a:gdLst>
                <a:gd name="connsiteX0" fmla="*/ 157163 w 233362"/>
                <a:gd name="connsiteY0" fmla="*/ 1 h 241935"/>
                <a:gd name="connsiteX1" fmla="*/ 0 w 233362"/>
                <a:gd name="connsiteY1" fmla="*/ 157163 h 241935"/>
                <a:gd name="connsiteX2" fmla="*/ 25051 w 233362"/>
                <a:gd name="connsiteY2" fmla="*/ 241936 h 241935"/>
                <a:gd name="connsiteX3" fmla="*/ 233363 w 233362"/>
                <a:gd name="connsiteY3" fmla="*/ 19527 h 241935"/>
                <a:gd name="connsiteX4" fmla="*/ 157163 w 233362"/>
                <a:gd name="connsiteY4" fmla="*/ 1 h 24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1935">
                  <a:moveTo>
                    <a:pt x="157163" y="1"/>
                  </a:moveTo>
                  <a:cubicBezTo>
                    <a:pt x="70408" y="105"/>
                    <a:pt x="105" y="70409"/>
                    <a:pt x="0" y="157163"/>
                  </a:cubicBezTo>
                  <a:cubicBezTo>
                    <a:pt x="-18" y="187248"/>
                    <a:pt x="8683" y="216694"/>
                    <a:pt x="25051" y="241936"/>
                  </a:cubicBezTo>
                  <a:lnTo>
                    <a:pt x="233363" y="19527"/>
                  </a:lnTo>
                  <a:cubicBezTo>
                    <a:pt x="210038" y="6641"/>
                    <a:pt x="183811" y="-80"/>
                    <a:pt x="157163" y="1"/>
                  </a:cubicBezTo>
                  <a:close/>
                </a:path>
              </a:pathLst>
            </a:custGeom>
            <a:solidFill>
              <a:srgbClr val="FF0000"/>
            </a:solidFill>
            <a:ln w="9525" cap="flat">
              <a:solidFill>
                <a:schemeClr val="tx1"/>
              </a:solid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21B37A2B-26E3-3CEE-C8FF-6D3C7C8D39BE}"/>
                </a:ext>
              </a:extLst>
            </p:cNvPr>
            <p:cNvSpPr/>
            <p:nvPr/>
          </p:nvSpPr>
          <p:spPr>
            <a:xfrm>
              <a:off x="759363" y="2785851"/>
              <a:ext cx="695325" cy="695325"/>
            </a:xfrm>
            <a:custGeom>
              <a:avLst/>
              <a:gdLst>
                <a:gd name="connsiteX0" fmla="*/ 491681 w 695325"/>
                <a:gd name="connsiteY0" fmla="*/ 0 h 695325"/>
                <a:gd name="connsiteX1" fmla="*/ 203645 w 695325"/>
                <a:gd name="connsiteY1" fmla="*/ 0 h 695325"/>
                <a:gd name="connsiteX2" fmla="*/ 0 w 695325"/>
                <a:gd name="connsiteY2" fmla="*/ 203645 h 695325"/>
                <a:gd name="connsiteX3" fmla="*/ 0 w 695325"/>
                <a:gd name="connsiteY3" fmla="*/ 491681 h 695325"/>
                <a:gd name="connsiteX4" fmla="*/ 203645 w 695325"/>
                <a:gd name="connsiteY4" fmla="*/ 695325 h 695325"/>
                <a:gd name="connsiteX5" fmla="*/ 491681 w 695325"/>
                <a:gd name="connsiteY5" fmla="*/ 695325 h 695325"/>
                <a:gd name="connsiteX6" fmla="*/ 695325 w 695325"/>
                <a:gd name="connsiteY6" fmla="*/ 491681 h 695325"/>
                <a:gd name="connsiteX7" fmla="*/ 695325 w 695325"/>
                <a:gd name="connsiteY7" fmla="*/ 203645 h 695325"/>
                <a:gd name="connsiteX8" fmla="*/ 347663 w 695325"/>
                <a:gd name="connsiteY8" fmla="*/ 561975 h 695325"/>
                <a:gd name="connsiteX9" fmla="*/ 133350 w 695325"/>
                <a:gd name="connsiteY9" fmla="*/ 347663 h 695325"/>
                <a:gd name="connsiteX10" fmla="*/ 347663 w 695325"/>
                <a:gd name="connsiteY10" fmla="*/ 133350 h 695325"/>
                <a:gd name="connsiteX11" fmla="*/ 561975 w 695325"/>
                <a:gd name="connsiteY11" fmla="*/ 347663 h 695325"/>
                <a:gd name="connsiteX12" fmla="*/ 347663 w 695325"/>
                <a:gd name="connsiteY12" fmla="*/ 561975 h 69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5325" h="695325">
                  <a:moveTo>
                    <a:pt x="491681" y="0"/>
                  </a:moveTo>
                  <a:lnTo>
                    <a:pt x="203645" y="0"/>
                  </a:lnTo>
                  <a:lnTo>
                    <a:pt x="0" y="203645"/>
                  </a:lnTo>
                  <a:lnTo>
                    <a:pt x="0" y="491681"/>
                  </a:lnTo>
                  <a:lnTo>
                    <a:pt x="203645" y="695325"/>
                  </a:lnTo>
                  <a:lnTo>
                    <a:pt x="491681" y="695325"/>
                  </a:lnTo>
                  <a:lnTo>
                    <a:pt x="695325" y="491681"/>
                  </a:lnTo>
                  <a:lnTo>
                    <a:pt x="695325" y="203645"/>
                  </a:lnTo>
                  <a:close/>
                  <a:moveTo>
                    <a:pt x="347663" y="561975"/>
                  </a:moveTo>
                  <a:cubicBezTo>
                    <a:pt x="229301" y="561975"/>
                    <a:pt x="133350" y="466024"/>
                    <a:pt x="133350" y="347663"/>
                  </a:cubicBezTo>
                  <a:cubicBezTo>
                    <a:pt x="133350" y="229301"/>
                    <a:pt x="229301" y="133350"/>
                    <a:pt x="347663" y="133350"/>
                  </a:cubicBezTo>
                  <a:cubicBezTo>
                    <a:pt x="466024" y="133350"/>
                    <a:pt x="561975" y="229301"/>
                    <a:pt x="561975" y="347663"/>
                  </a:cubicBezTo>
                  <a:cubicBezTo>
                    <a:pt x="561870" y="465980"/>
                    <a:pt x="465980" y="561870"/>
                    <a:pt x="347663" y="561975"/>
                  </a:cubicBezTo>
                  <a:close/>
                </a:path>
              </a:pathLst>
            </a:custGeom>
            <a:solidFill>
              <a:srgbClr val="FF0000"/>
            </a:solidFill>
            <a:ln w="9525" cap="flat">
              <a:solidFill>
                <a:schemeClr val="tx1"/>
              </a:solidFill>
              <a:prstDash val="solid"/>
              <a:miter/>
            </a:ln>
          </p:spPr>
          <p:txBody>
            <a:bodyPr rtlCol="0" anchor="ctr"/>
            <a:lstStyle/>
            <a:p>
              <a:endParaRPr lang="en-GB"/>
            </a:p>
          </p:txBody>
        </p:sp>
      </p:grpSp>
      <p:grpSp>
        <p:nvGrpSpPr>
          <p:cNvPr id="56" name="Group 55">
            <a:extLst>
              <a:ext uri="{FF2B5EF4-FFF2-40B4-BE49-F238E27FC236}">
                <a16:creationId xmlns:a16="http://schemas.microsoft.com/office/drawing/2014/main" id="{7D4CE6E3-D205-E528-F97E-F8AAF876C029}"/>
              </a:ext>
            </a:extLst>
          </p:cNvPr>
          <p:cNvGrpSpPr/>
          <p:nvPr/>
        </p:nvGrpSpPr>
        <p:grpSpPr>
          <a:xfrm>
            <a:off x="1956208" y="3360039"/>
            <a:ext cx="222406" cy="222406"/>
            <a:chOff x="11745503" y="5140167"/>
            <a:chExt cx="163993" cy="163993"/>
          </a:xfrm>
          <a:solidFill>
            <a:srgbClr val="00B050"/>
          </a:solidFill>
        </p:grpSpPr>
        <p:sp>
          <p:nvSpPr>
            <p:cNvPr id="54" name="Freeform: Shape 53">
              <a:extLst>
                <a:ext uri="{FF2B5EF4-FFF2-40B4-BE49-F238E27FC236}">
                  <a16:creationId xmlns:a16="http://schemas.microsoft.com/office/drawing/2014/main" id="{D9F6AD6E-093E-1547-72D7-54A166E5428F}"/>
                </a:ext>
              </a:extLst>
            </p:cNvPr>
            <p:cNvSpPr/>
            <p:nvPr/>
          </p:nvSpPr>
          <p:spPr>
            <a:xfrm>
              <a:off x="11794570" y="5189234"/>
              <a:ext cx="65860" cy="65860"/>
            </a:xfrm>
            <a:custGeom>
              <a:avLst/>
              <a:gdLst>
                <a:gd name="connsiteX0" fmla="*/ 51938 w 103875"/>
                <a:gd name="connsiteY0" fmla="*/ 0 h 103875"/>
                <a:gd name="connsiteX1" fmla="*/ 0 w 103875"/>
                <a:gd name="connsiteY1" fmla="*/ 51938 h 103875"/>
                <a:gd name="connsiteX2" fmla="*/ 51938 w 103875"/>
                <a:gd name="connsiteY2" fmla="*/ 103876 h 103875"/>
                <a:gd name="connsiteX3" fmla="*/ 103876 w 103875"/>
                <a:gd name="connsiteY3" fmla="*/ 51938 h 103875"/>
                <a:gd name="connsiteX4" fmla="*/ 103876 w 103875"/>
                <a:gd name="connsiteY4" fmla="*/ 51938 h 103875"/>
                <a:gd name="connsiteX5" fmla="*/ 51938 w 103875"/>
                <a:gd name="connsiteY5" fmla="*/ 0 h 103875"/>
                <a:gd name="connsiteX6" fmla="*/ 51938 w 103875"/>
                <a:gd name="connsiteY6" fmla="*/ 83101 h 103875"/>
                <a:gd name="connsiteX7" fmla="*/ 20775 w 103875"/>
                <a:gd name="connsiteY7" fmla="*/ 51938 h 103875"/>
                <a:gd name="connsiteX8" fmla="*/ 51938 w 103875"/>
                <a:gd name="connsiteY8" fmla="*/ 20775 h 103875"/>
                <a:gd name="connsiteX9" fmla="*/ 83101 w 103875"/>
                <a:gd name="connsiteY9" fmla="*/ 51938 h 103875"/>
                <a:gd name="connsiteX10" fmla="*/ 51938 w 103875"/>
                <a:gd name="connsiteY10" fmla="*/ 83101 h 103875"/>
                <a:gd name="connsiteX11" fmla="*/ 51938 w 103875"/>
                <a:gd name="connsiteY11" fmla="*/ 83101 h 103875"/>
                <a:gd name="connsiteX12" fmla="*/ 51938 w 103875"/>
                <a:gd name="connsiteY12" fmla="*/ 83101 h 10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875" h="103875">
                  <a:moveTo>
                    <a:pt x="51938" y="0"/>
                  </a:moveTo>
                  <a:cubicBezTo>
                    <a:pt x="22853" y="0"/>
                    <a:pt x="0" y="22853"/>
                    <a:pt x="0" y="51938"/>
                  </a:cubicBezTo>
                  <a:cubicBezTo>
                    <a:pt x="0" y="81023"/>
                    <a:pt x="22853" y="103876"/>
                    <a:pt x="51938" y="103876"/>
                  </a:cubicBezTo>
                  <a:cubicBezTo>
                    <a:pt x="81023" y="103876"/>
                    <a:pt x="103876" y="81023"/>
                    <a:pt x="103876" y="51938"/>
                  </a:cubicBezTo>
                  <a:cubicBezTo>
                    <a:pt x="103876" y="51938"/>
                    <a:pt x="103876" y="51938"/>
                    <a:pt x="103876" y="51938"/>
                  </a:cubicBezTo>
                  <a:cubicBezTo>
                    <a:pt x="103876" y="22853"/>
                    <a:pt x="81023" y="0"/>
                    <a:pt x="51938" y="0"/>
                  </a:cubicBezTo>
                  <a:close/>
                  <a:moveTo>
                    <a:pt x="51938" y="83101"/>
                  </a:moveTo>
                  <a:cubicBezTo>
                    <a:pt x="34279" y="83101"/>
                    <a:pt x="20775" y="69597"/>
                    <a:pt x="20775" y="51938"/>
                  </a:cubicBezTo>
                  <a:cubicBezTo>
                    <a:pt x="20775" y="34279"/>
                    <a:pt x="34279" y="20775"/>
                    <a:pt x="51938" y="20775"/>
                  </a:cubicBezTo>
                  <a:cubicBezTo>
                    <a:pt x="69597" y="20775"/>
                    <a:pt x="83101" y="34279"/>
                    <a:pt x="83101" y="51938"/>
                  </a:cubicBezTo>
                  <a:cubicBezTo>
                    <a:pt x="83101" y="69597"/>
                    <a:pt x="69597" y="83101"/>
                    <a:pt x="51938" y="83101"/>
                  </a:cubicBezTo>
                  <a:cubicBezTo>
                    <a:pt x="51938" y="83101"/>
                    <a:pt x="51938" y="83101"/>
                    <a:pt x="51938" y="83101"/>
                  </a:cubicBezTo>
                  <a:lnTo>
                    <a:pt x="51938" y="83101"/>
                  </a:lnTo>
                  <a:close/>
                </a:path>
              </a:pathLst>
            </a:custGeom>
            <a:grpFill/>
            <a:ln w="10319" cap="flat">
              <a:noFill/>
              <a:prstDash val="solid"/>
              <a:miter/>
            </a:ln>
          </p:spPr>
          <p:txBody>
            <a:bodyPr rtlCol="0" anchor="ctr"/>
            <a:lstStyle/>
            <a:p>
              <a:endParaRPr lang="en-GB" sz="1801" u="sng"/>
            </a:p>
          </p:txBody>
        </p:sp>
        <p:sp>
          <p:nvSpPr>
            <p:cNvPr id="55" name="Freeform: Shape 54">
              <a:extLst>
                <a:ext uri="{FF2B5EF4-FFF2-40B4-BE49-F238E27FC236}">
                  <a16:creationId xmlns:a16="http://schemas.microsoft.com/office/drawing/2014/main" id="{DDBD9385-CCAB-A9EC-64D9-8461B31E8D2B}"/>
                </a:ext>
              </a:extLst>
            </p:cNvPr>
            <p:cNvSpPr/>
            <p:nvPr/>
          </p:nvSpPr>
          <p:spPr>
            <a:xfrm>
              <a:off x="11745503" y="5140167"/>
              <a:ext cx="163993" cy="163993"/>
            </a:xfrm>
            <a:custGeom>
              <a:avLst/>
              <a:gdLst>
                <a:gd name="connsiteX0" fmla="*/ 226449 w 258650"/>
                <a:gd name="connsiteY0" fmla="*/ 79984 h 258650"/>
                <a:gd name="connsiteX1" fmla="*/ 235798 w 258650"/>
                <a:gd name="connsiteY1" fmla="*/ 51938 h 258650"/>
                <a:gd name="connsiteX2" fmla="*/ 206713 w 258650"/>
                <a:gd name="connsiteY2" fmla="*/ 22853 h 258650"/>
                <a:gd name="connsiteX3" fmla="*/ 178666 w 258650"/>
                <a:gd name="connsiteY3" fmla="*/ 32201 h 258650"/>
                <a:gd name="connsiteX4" fmla="*/ 163085 w 258650"/>
                <a:gd name="connsiteY4" fmla="*/ 25969 h 258650"/>
                <a:gd name="connsiteX5" fmla="*/ 149581 w 258650"/>
                <a:gd name="connsiteY5" fmla="*/ 0 h 258650"/>
                <a:gd name="connsiteX6" fmla="*/ 109069 w 258650"/>
                <a:gd name="connsiteY6" fmla="*/ 0 h 258650"/>
                <a:gd name="connsiteX7" fmla="*/ 95566 w 258650"/>
                <a:gd name="connsiteY7" fmla="*/ 25969 h 258650"/>
                <a:gd name="connsiteX8" fmla="*/ 79984 w 258650"/>
                <a:gd name="connsiteY8" fmla="*/ 32201 h 258650"/>
                <a:gd name="connsiteX9" fmla="*/ 51938 w 258650"/>
                <a:gd name="connsiteY9" fmla="*/ 22853 h 258650"/>
                <a:gd name="connsiteX10" fmla="*/ 22853 w 258650"/>
                <a:gd name="connsiteY10" fmla="*/ 51938 h 258650"/>
                <a:gd name="connsiteX11" fmla="*/ 32201 w 258650"/>
                <a:gd name="connsiteY11" fmla="*/ 79984 h 258650"/>
                <a:gd name="connsiteX12" fmla="*/ 25969 w 258650"/>
                <a:gd name="connsiteY12" fmla="*/ 95566 h 258650"/>
                <a:gd name="connsiteX13" fmla="*/ 0 w 258650"/>
                <a:gd name="connsiteY13" fmla="*/ 109069 h 258650"/>
                <a:gd name="connsiteX14" fmla="*/ 0 w 258650"/>
                <a:gd name="connsiteY14" fmla="*/ 149581 h 258650"/>
                <a:gd name="connsiteX15" fmla="*/ 25969 w 258650"/>
                <a:gd name="connsiteY15" fmla="*/ 163085 h 258650"/>
                <a:gd name="connsiteX16" fmla="*/ 32201 w 258650"/>
                <a:gd name="connsiteY16" fmla="*/ 178666 h 258650"/>
                <a:gd name="connsiteX17" fmla="*/ 22853 w 258650"/>
                <a:gd name="connsiteY17" fmla="*/ 206712 h 258650"/>
                <a:gd name="connsiteX18" fmla="*/ 52977 w 258650"/>
                <a:gd name="connsiteY18" fmla="*/ 235798 h 258650"/>
                <a:gd name="connsiteX19" fmla="*/ 81023 w 258650"/>
                <a:gd name="connsiteY19" fmla="*/ 226449 h 258650"/>
                <a:gd name="connsiteX20" fmla="*/ 96604 w 258650"/>
                <a:gd name="connsiteY20" fmla="*/ 232681 h 258650"/>
                <a:gd name="connsiteX21" fmla="*/ 110108 w 258650"/>
                <a:gd name="connsiteY21" fmla="*/ 258650 h 258650"/>
                <a:gd name="connsiteX22" fmla="*/ 150620 w 258650"/>
                <a:gd name="connsiteY22" fmla="*/ 258650 h 258650"/>
                <a:gd name="connsiteX23" fmla="*/ 164124 w 258650"/>
                <a:gd name="connsiteY23" fmla="*/ 232681 h 258650"/>
                <a:gd name="connsiteX24" fmla="*/ 178666 w 258650"/>
                <a:gd name="connsiteY24" fmla="*/ 226449 h 258650"/>
                <a:gd name="connsiteX25" fmla="*/ 206713 w 258650"/>
                <a:gd name="connsiteY25" fmla="*/ 235798 h 258650"/>
                <a:gd name="connsiteX26" fmla="*/ 235798 w 258650"/>
                <a:gd name="connsiteY26" fmla="*/ 206712 h 258650"/>
                <a:gd name="connsiteX27" fmla="*/ 226449 w 258650"/>
                <a:gd name="connsiteY27" fmla="*/ 178666 h 258650"/>
                <a:gd name="connsiteX28" fmla="*/ 232681 w 258650"/>
                <a:gd name="connsiteY28" fmla="*/ 163085 h 258650"/>
                <a:gd name="connsiteX29" fmla="*/ 258650 w 258650"/>
                <a:gd name="connsiteY29" fmla="*/ 149581 h 258650"/>
                <a:gd name="connsiteX30" fmla="*/ 258650 w 258650"/>
                <a:gd name="connsiteY30" fmla="*/ 109069 h 258650"/>
                <a:gd name="connsiteX31" fmla="*/ 232681 w 258650"/>
                <a:gd name="connsiteY31" fmla="*/ 95566 h 258650"/>
                <a:gd name="connsiteX32" fmla="*/ 226449 w 258650"/>
                <a:gd name="connsiteY32" fmla="*/ 79984 h 258650"/>
                <a:gd name="connsiteX33" fmla="*/ 237875 w 258650"/>
                <a:gd name="connsiteY33" fmla="*/ 136077 h 258650"/>
                <a:gd name="connsiteX34" fmla="*/ 215023 w 258650"/>
                <a:gd name="connsiteY34" fmla="*/ 147503 h 258650"/>
                <a:gd name="connsiteX35" fmla="*/ 213984 w 258650"/>
                <a:gd name="connsiteY35" fmla="*/ 151658 h 258650"/>
                <a:gd name="connsiteX36" fmla="*/ 205674 w 258650"/>
                <a:gd name="connsiteY36" fmla="*/ 171395 h 258650"/>
                <a:gd name="connsiteX37" fmla="*/ 203596 w 258650"/>
                <a:gd name="connsiteY37" fmla="*/ 175550 h 258650"/>
                <a:gd name="connsiteX38" fmla="*/ 211906 w 258650"/>
                <a:gd name="connsiteY38" fmla="*/ 200480 h 258650"/>
                <a:gd name="connsiteX39" fmla="*/ 201519 w 258650"/>
                <a:gd name="connsiteY39" fmla="*/ 210868 h 258650"/>
                <a:gd name="connsiteX40" fmla="*/ 177627 w 258650"/>
                <a:gd name="connsiteY40" fmla="*/ 202557 h 258650"/>
                <a:gd name="connsiteX41" fmla="*/ 173472 w 258650"/>
                <a:gd name="connsiteY41" fmla="*/ 204635 h 258650"/>
                <a:gd name="connsiteX42" fmla="*/ 154775 w 258650"/>
                <a:gd name="connsiteY42" fmla="*/ 211906 h 258650"/>
                <a:gd name="connsiteX43" fmla="*/ 149581 w 258650"/>
                <a:gd name="connsiteY43" fmla="*/ 213984 h 258650"/>
                <a:gd name="connsiteX44" fmla="*/ 138155 w 258650"/>
                <a:gd name="connsiteY44" fmla="*/ 236836 h 258650"/>
                <a:gd name="connsiteX45" fmla="*/ 122573 w 258650"/>
                <a:gd name="connsiteY45" fmla="*/ 236836 h 258650"/>
                <a:gd name="connsiteX46" fmla="*/ 111147 w 258650"/>
                <a:gd name="connsiteY46" fmla="*/ 213984 h 258650"/>
                <a:gd name="connsiteX47" fmla="*/ 106992 w 258650"/>
                <a:gd name="connsiteY47" fmla="*/ 212945 h 258650"/>
                <a:gd name="connsiteX48" fmla="*/ 88294 w 258650"/>
                <a:gd name="connsiteY48" fmla="*/ 204635 h 258650"/>
                <a:gd name="connsiteX49" fmla="*/ 84139 w 258650"/>
                <a:gd name="connsiteY49" fmla="*/ 202557 h 258650"/>
                <a:gd name="connsiteX50" fmla="*/ 59209 w 258650"/>
                <a:gd name="connsiteY50" fmla="*/ 210868 h 258650"/>
                <a:gd name="connsiteX51" fmla="*/ 47783 w 258650"/>
                <a:gd name="connsiteY51" fmla="*/ 199441 h 258650"/>
                <a:gd name="connsiteX52" fmla="*/ 56093 w 258650"/>
                <a:gd name="connsiteY52" fmla="*/ 175550 h 258650"/>
                <a:gd name="connsiteX53" fmla="*/ 54015 w 258650"/>
                <a:gd name="connsiteY53" fmla="*/ 171395 h 258650"/>
                <a:gd name="connsiteX54" fmla="*/ 45705 w 258650"/>
                <a:gd name="connsiteY54" fmla="*/ 152697 h 258650"/>
                <a:gd name="connsiteX55" fmla="*/ 44667 w 258650"/>
                <a:gd name="connsiteY55" fmla="*/ 148542 h 258650"/>
                <a:gd name="connsiteX56" fmla="*/ 21814 w 258650"/>
                <a:gd name="connsiteY56" fmla="*/ 137116 h 258650"/>
                <a:gd name="connsiteX57" fmla="*/ 21814 w 258650"/>
                <a:gd name="connsiteY57" fmla="*/ 122573 h 258650"/>
                <a:gd name="connsiteX58" fmla="*/ 44667 w 258650"/>
                <a:gd name="connsiteY58" fmla="*/ 111147 h 258650"/>
                <a:gd name="connsiteX59" fmla="*/ 45705 w 258650"/>
                <a:gd name="connsiteY59" fmla="*/ 106992 h 258650"/>
                <a:gd name="connsiteX60" fmla="*/ 54015 w 258650"/>
                <a:gd name="connsiteY60" fmla="*/ 88294 h 258650"/>
                <a:gd name="connsiteX61" fmla="*/ 56093 w 258650"/>
                <a:gd name="connsiteY61" fmla="*/ 84139 h 258650"/>
                <a:gd name="connsiteX62" fmla="*/ 47783 w 258650"/>
                <a:gd name="connsiteY62" fmla="*/ 58170 h 258650"/>
                <a:gd name="connsiteX63" fmla="*/ 58170 w 258650"/>
                <a:gd name="connsiteY63" fmla="*/ 46744 h 258650"/>
                <a:gd name="connsiteX64" fmla="*/ 83101 w 258650"/>
                <a:gd name="connsiteY64" fmla="*/ 55054 h 258650"/>
                <a:gd name="connsiteX65" fmla="*/ 87256 w 258650"/>
                <a:gd name="connsiteY65" fmla="*/ 52977 h 258650"/>
                <a:gd name="connsiteX66" fmla="*/ 106992 w 258650"/>
                <a:gd name="connsiteY66" fmla="*/ 44667 h 258650"/>
                <a:gd name="connsiteX67" fmla="*/ 111147 w 258650"/>
                <a:gd name="connsiteY67" fmla="*/ 43628 h 258650"/>
                <a:gd name="connsiteX68" fmla="*/ 122573 w 258650"/>
                <a:gd name="connsiteY68" fmla="*/ 20775 h 258650"/>
                <a:gd name="connsiteX69" fmla="*/ 137116 w 258650"/>
                <a:gd name="connsiteY69" fmla="*/ 20775 h 258650"/>
                <a:gd name="connsiteX70" fmla="*/ 148542 w 258650"/>
                <a:gd name="connsiteY70" fmla="*/ 43628 h 258650"/>
                <a:gd name="connsiteX71" fmla="*/ 152697 w 258650"/>
                <a:gd name="connsiteY71" fmla="*/ 44667 h 258650"/>
                <a:gd name="connsiteX72" fmla="*/ 171395 w 258650"/>
                <a:gd name="connsiteY72" fmla="*/ 52977 h 258650"/>
                <a:gd name="connsiteX73" fmla="*/ 175550 w 258650"/>
                <a:gd name="connsiteY73" fmla="*/ 55054 h 258650"/>
                <a:gd name="connsiteX74" fmla="*/ 200480 w 258650"/>
                <a:gd name="connsiteY74" fmla="*/ 46744 h 258650"/>
                <a:gd name="connsiteX75" fmla="*/ 210868 w 258650"/>
                <a:gd name="connsiteY75" fmla="*/ 57132 h 258650"/>
                <a:gd name="connsiteX76" fmla="*/ 202557 w 258650"/>
                <a:gd name="connsiteY76" fmla="*/ 82062 h 258650"/>
                <a:gd name="connsiteX77" fmla="*/ 204635 w 258650"/>
                <a:gd name="connsiteY77" fmla="*/ 86217 h 258650"/>
                <a:gd name="connsiteX78" fmla="*/ 212945 w 258650"/>
                <a:gd name="connsiteY78" fmla="*/ 104914 h 258650"/>
                <a:gd name="connsiteX79" fmla="*/ 213984 w 258650"/>
                <a:gd name="connsiteY79" fmla="*/ 109069 h 258650"/>
                <a:gd name="connsiteX80" fmla="*/ 236836 w 258650"/>
                <a:gd name="connsiteY80" fmla="*/ 120496 h 258650"/>
                <a:gd name="connsiteX81" fmla="*/ 237875 w 258650"/>
                <a:gd name="connsiteY81" fmla="*/ 136077 h 25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258650" h="258650">
                  <a:moveTo>
                    <a:pt x="226449" y="79984"/>
                  </a:moveTo>
                  <a:lnTo>
                    <a:pt x="235798" y="51938"/>
                  </a:lnTo>
                  <a:lnTo>
                    <a:pt x="206713" y="22853"/>
                  </a:lnTo>
                  <a:lnTo>
                    <a:pt x="178666" y="32201"/>
                  </a:lnTo>
                  <a:cubicBezTo>
                    <a:pt x="173472" y="30124"/>
                    <a:pt x="168279" y="28046"/>
                    <a:pt x="163085" y="25969"/>
                  </a:cubicBezTo>
                  <a:lnTo>
                    <a:pt x="149581" y="0"/>
                  </a:lnTo>
                  <a:lnTo>
                    <a:pt x="109069" y="0"/>
                  </a:lnTo>
                  <a:lnTo>
                    <a:pt x="95566" y="25969"/>
                  </a:lnTo>
                  <a:cubicBezTo>
                    <a:pt x="90372" y="28046"/>
                    <a:pt x="85178" y="30124"/>
                    <a:pt x="79984" y="32201"/>
                  </a:cubicBezTo>
                  <a:lnTo>
                    <a:pt x="51938" y="22853"/>
                  </a:lnTo>
                  <a:lnTo>
                    <a:pt x="22853" y="51938"/>
                  </a:lnTo>
                  <a:lnTo>
                    <a:pt x="32201" y="79984"/>
                  </a:lnTo>
                  <a:cubicBezTo>
                    <a:pt x="29085" y="85178"/>
                    <a:pt x="27008" y="90372"/>
                    <a:pt x="25969" y="95566"/>
                  </a:cubicBezTo>
                  <a:lnTo>
                    <a:pt x="0" y="109069"/>
                  </a:lnTo>
                  <a:lnTo>
                    <a:pt x="0" y="149581"/>
                  </a:lnTo>
                  <a:lnTo>
                    <a:pt x="25969" y="163085"/>
                  </a:lnTo>
                  <a:cubicBezTo>
                    <a:pt x="28046" y="168279"/>
                    <a:pt x="30124" y="173472"/>
                    <a:pt x="32201" y="178666"/>
                  </a:cubicBezTo>
                  <a:lnTo>
                    <a:pt x="22853" y="206712"/>
                  </a:lnTo>
                  <a:lnTo>
                    <a:pt x="52977" y="235798"/>
                  </a:lnTo>
                  <a:lnTo>
                    <a:pt x="81023" y="226449"/>
                  </a:lnTo>
                  <a:cubicBezTo>
                    <a:pt x="86217" y="228526"/>
                    <a:pt x="91411" y="230604"/>
                    <a:pt x="96604" y="232681"/>
                  </a:cubicBezTo>
                  <a:lnTo>
                    <a:pt x="110108" y="258650"/>
                  </a:lnTo>
                  <a:lnTo>
                    <a:pt x="150620" y="258650"/>
                  </a:lnTo>
                  <a:lnTo>
                    <a:pt x="164124" y="232681"/>
                  </a:lnTo>
                  <a:cubicBezTo>
                    <a:pt x="169317" y="230604"/>
                    <a:pt x="174511" y="228526"/>
                    <a:pt x="178666" y="226449"/>
                  </a:cubicBezTo>
                  <a:lnTo>
                    <a:pt x="206713" y="235798"/>
                  </a:lnTo>
                  <a:lnTo>
                    <a:pt x="235798" y="206712"/>
                  </a:lnTo>
                  <a:lnTo>
                    <a:pt x="226449" y="178666"/>
                  </a:lnTo>
                  <a:cubicBezTo>
                    <a:pt x="228526" y="173472"/>
                    <a:pt x="231643" y="168279"/>
                    <a:pt x="232681" y="163085"/>
                  </a:cubicBezTo>
                  <a:lnTo>
                    <a:pt x="258650" y="149581"/>
                  </a:lnTo>
                  <a:lnTo>
                    <a:pt x="258650" y="109069"/>
                  </a:lnTo>
                  <a:lnTo>
                    <a:pt x="232681" y="95566"/>
                  </a:lnTo>
                  <a:cubicBezTo>
                    <a:pt x="231643" y="90372"/>
                    <a:pt x="229565" y="85178"/>
                    <a:pt x="226449" y="79984"/>
                  </a:cubicBezTo>
                  <a:close/>
                  <a:moveTo>
                    <a:pt x="237875" y="136077"/>
                  </a:moveTo>
                  <a:lnTo>
                    <a:pt x="215023" y="147503"/>
                  </a:lnTo>
                  <a:lnTo>
                    <a:pt x="213984" y="151658"/>
                  </a:lnTo>
                  <a:cubicBezTo>
                    <a:pt x="211906" y="158930"/>
                    <a:pt x="208790" y="165162"/>
                    <a:pt x="205674" y="171395"/>
                  </a:cubicBezTo>
                  <a:lnTo>
                    <a:pt x="203596" y="175550"/>
                  </a:lnTo>
                  <a:lnTo>
                    <a:pt x="211906" y="200480"/>
                  </a:lnTo>
                  <a:lnTo>
                    <a:pt x="201519" y="210868"/>
                  </a:lnTo>
                  <a:lnTo>
                    <a:pt x="177627" y="202557"/>
                  </a:lnTo>
                  <a:lnTo>
                    <a:pt x="173472" y="204635"/>
                  </a:lnTo>
                  <a:cubicBezTo>
                    <a:pt x="167240" y="207751"/>
                    <a:pt x="161007" y="210868"/>
                    <a:pt x="154775" y="211906"/>
                  </a:cubicBezTo>
                  <a:lnTo>
                    <a:pt x="149581" y="213984"/>
                  </a:lnTo>
                  <a:lnTo>
                    <a:pt x="138155" y="236836"/>
                  </a:lnTo>
                  <a:lnTo>
                    <a:pt x="122573" y="236836"/>
                  </a:lnTo>
                  <a:lnTo>
                    <a:pt x="111147" y="213984"/>
                  </a:lnTo>
                  <a:lnTo>
                    <a:pt x="106992" y="212945"/>
                  </a:lnTo>
                  <a:cubicBezTo>
                    <a:pt x="100759" y="210868"/>
                    <a:pt x="93488" y="208790"/>
                    <a:pt x="88294" y="204635"/>
                  </a:cubicBezTo>
                  <a:lnTo>
                    <a:pt x="84139" y="202557"/>
                  </a:lnTo>
                  <a:lnTo>
                    <a:pt x="59209" y="210868"/>
                  </a:lnTo>
                  <a:lnTo>
                    <a:pt x="47783" y="199441"/>
                  </a:lnTo>
                  <a:lnTo>
                    <a:pt x="56093" y="175550"/>
                  </a:lnTo>
                  <a:lnTo>
                    <a:pt x="54015" y="171395"/>
                  </a:lnTo>
                  <a:cubicBezTo>
                    <a:pt x="50899" y="165162"/>
                    <a:pt x="47783" y="158930"/>
                    <a:pt x="45705" y="152697"/>
                  </a:cubicBezTo>
                  <a:lnTo>
                    <a:pt x="44667" y="148542"/>
                  </a:lnTo>
                  <a:lnTo>
                    <a:pt x="21814" y="137116"/>
                  </a:lnTo>
                  <a:lnTo>
                    <a:pt x="21814" y="122573"/>
                  </a:lnTo>
                  <a:lnTo>
                    <a:pt x="44667" y="111147"/>
                  </a:lnTo>
                  <a:lnTo>
                    <a:pt x="45705" y="106992"/>
                  </a:lnTo>
                  <a:cubicBezTo>
                    <a:pt x="47783" y="100759"/>
                    <a:pt x="49860" y="93488"/>
                    <a:pt x="54015" y="88294"/>
                  </a:cubicBezTo>
                  <a:lnTo>
                    <a:pt x="56093" y="84139"/>
                  </a:lnTo>
                  <a:lnTo>
                    <a:pt x="47783" y="58170"/>
                  </a:lnTo>
                  <a:lnTo>
                    <a:pt x="58170" y="46744"/>
                  </a:lnTo>
                  <a:lnTo>
                    <a:pt x="83101" y="55054"/>
                  </a:lnTo>
                  <a:lnTo>
                    <a:pt x="87256" y="52977"/>
                  </a:lnTo>
                  <a:cubicBezTo>
                    <a:pt x="93488" y="49860"/>
                    <a:pt x="99721" y="46744"/>
                    <a:pt x="106992" y="44667"/>
                  </a:cubicBezTo>
                  <a:lnTo>
                    <a:pt x="111147" y="43628"/>
                  </a:lnTo>
                  <a:lnTo>
                    <a:pt x="122573" y="20775"/>
                  </a:lnTo>
                  <a:lnTo>
                    <a:pt x="137116" y="20775"/>
                  </a:lnTo>
                  <a:lnTo>
                    <a:pt x="148542" y="43628"/>
                  </a:lnTo>
                  <a:lnTo>
                    <a:pt x="152697" y="44667"/>
                  </a:lnTo>
                  <a:cubicBezTo>
                    <a:pt x="158930" y="46744"/>
                    <a:pt x="166201" y="48822"/>
                    <a:pt x="171395" y="52977"/>
                  </a:cubicBezTo>
                  <a:lnTo>
                    <a:pt x="175550" y="55054"/>
                  </a:lnTo>
                  <a:lnTo>
                    <a:pt x="200480" y="46744"/>
                  </a:lnTo>
                  <a:lnTo>
                    <a:pt x="210868" y="57132"/>
                  </a:lnTo>
                  <a:lnTo>
                    <a:pt x="202557" y="82062"/>
                  </a:lnTo>
                  <a:lnTo>
                    <a:pt x="204635" y="86217"/>
                  </a:lnTo>
                  <a:cubicBezTo>
                    <a:pt x="207751" y="92449"/>
                    <a:pt x="210868" y="98682"/>
                    <a:pt x="212945" y="104914"/>
                  </a:cubicBezTo>
                  <a:lnTo>
                    <a:pt x="213984" y="109069"/>
                  </a:lnTo>
                  <a:lnTo>
                    <a:pt x="236836" y="120496"/>
                  </a:lnTo>
                  <a:lnTo>
                    <a:pt x="237875" y="136077"/>
                  </a:lnTo>
                  <a:close/>
                </a:path>
              </a:pathLst>
            </a:custGeom>
            <a:grpFill/>
            <a:ln w="10319" cap="flat">
              <a:noFill/>
              <a:prstDash val="solid"/>
              <a:miter/>
            </a:ln>
          </p:spPr>
          <p:txBody>
            <a:bodyPr rtlCol="0" anchor="ctr"/>
            <a:lstStyle/>
            <a:p>
              <a:endParaRPr lang="en-GB" sz="1801" u="sng"/>
            </a:p>
          </p:txBody>
        </p:sp>
      </p:grpSp>
      <p:grpSp>
        <p:nvGrpSpPr>
          <p:cNvPr id="44" name="Group 43">
            <a:extLst>
              <a:ext uri="{FF2B5EF4-FFF2-40B4-BE49-F238E27FC236}">
                <a16:creationId xmlns:a16="http://schemas.microsoft.com/office/drawing/2014/main" id="{8484EFDA-F48B-7441-BAD9-65BC968FCEEF}"/>
              </a:ext>
            </a:extLst>
          </p:cNvPr>
          <p:cNvGrpSpPr/>
          <p:nvPr/>
        </p:nvGrpSpPr>
        <p:grpSpPr>
          <a:xfrm>
            <a:off x="1806501" y="3200350"/>
            <a:ext cx="526886" cy="572988"/>
            <a:chOff x="1806501" y="3200350"/>
            <a:chExt cx="526886" cy="572988"/>
          </a:xfrm>
        </p:grpSpPr>
        <p:grpSp>
          <p:nvGrpSpPr>
            <p:cNvPr id="10" name="Group 9">
              <a:extLst>
                <a:ext uri="{FF2B5EF4-FFF2-40B4-BE49-F238E27FC236}">
                  <a16:creationId xmlns:a16="http://schemas.microsoft.com/office/drawing/2014/main" id="{4CBCDE28-19FF-4530-ED17-4FC9C8A19FF6}"/>
                </a:ext>
              </a:extLst>
            </p:cNvPr>
            <p:cNvGrpSpPr/>
            <p:nvPr/>
          </p:nvGrpSpPr>
          <p:grpSpPr>
            <a:xfrm>
              <a:off x="1806501" y="3200350"/>
              <a:ext cx="526886" cy="572988"/>
              <a:chOff x="7951335" y="2971947"/>
              <a:chExt cx="831005" cy="903717"/>
            </a:xfrm>
          </p:grpSpPr>
          <p:sp>
            <p:nvSpPr>
              <p:cNvPr id="14" name="Freeform: Shape 13">
                <a:extLst>
                  <a:ext uri="{FF2B5EF4-FFF2-40B4-BE49-F238E27FC236}">
                    <a16:creationId xmlns:a16="http://schemas.microsoft.com/office/drawing/2014/main" id="{A4F88965-1000-8EDF-9617-BAD1FB6645A8}"/>
                  </a:ext>
                </a:extLst>
              </p:cNvPr>
              <p:cNvSpPr/>
              <p:nvPr/>
            </p:nvSpPr>
            <p:spPr>
              <a:xfrm>
                <a:off x="8107149" y="3123605"/>
                <a:ext cx="519378" cy="543269"/>
              </a:xfrm>
              <a:custGeom>
                <a:avLst/>
                <a:gdLst>
                  <a:gd name="connsiteX0" fmla="*/ 519378 w 519378"/>
                  <a:gd name="connsiteY0" fmla="*/ 269038 h 543269"/>
                  <a:gd name="connsiteX1" fmla="*/ 519378 w 519378"/>
                  <a:gd name="connsiteY1" fmla="*/ 259689 h 543269"/>
                  <a:gd name="connsiteX2" fmla="*/ 259689 w 519378"/>
                  <a:gd name="connsiteY2" fmla="*/ 0 h 543269"/>
                  <a:gd name="connsiteX3" fmla="*/ 0 w 519378"/>
                  <a:gd name="connsiteY3" fmla="*/ 259689 h 543269"/>
                  <a:gd name="connsiteX4" fmla="*/ 0 w 519378"/>
                  <a:gd name="connsiteY4" fmla="*/ 269038 h 543269"/>
                  <a:gd name="connsiteX5" fmla="*/ 17659 w 519378"/>
                  <a:gd name="connsiteY5" fmla="*/ 359410 h 543269"/>
                  <a:gd name="connsiteX6" fmla="*/ 62325 w 519378"/>
                  <a:gd name="connsiteY6" fmla="*/ 433161 h 543269"/>
                  <a:gd name="connsiteX7" fmla="*/ 123612 w 519378"/>
                  <a:gd name="connsiteY7" fmla="*/ 531843 h 543269"/>
                  <a:gd name="connsiteX8" fmla="*/ 141271 w 519378"/>
                  <a:gd name="connsiteY8" fmla="*/ 543270 h 543269"/>
                  <a:gd name="connsiteX9" fmla="*/ 377069 w 519378"/>
                  <a:gd name="connsiteY9" fmla="*/ 543270 h 543269"/>
                  <a:gd name="connsiteX10" fmla="*/ 394727 w 519378"/>
                  <a:gd name="connsiteY10" fmla="*/ 531843 h 543269"/>
                  <a:gd name="connsiteX11" fmla="*/ 454975 w 519378"/>
                  <a:gd name="connsiteY11" fmla="*/ 433161 h 543269"/>
                  <a:gd name="connsiteX12" fmla="*/ 499642 w 519378"/>
                  <a:gd name="connsiteY12" fmla="*/ 359410 h 543269"/>
                  <a:gd name="connsiteX13" fmla="*/ 519378 w 519378"/>
                  <a:gd name="connsiteY13" fmla="*/ 269038 h 543269"/>
                  <a:gd name="connsiteX14" fmla="*/ 498603 w 519378"/>
                  <a:gd name="connsiteY14" fmla="*/ 269038 h 543269"/>
                  <a:gd name="connsiteX15" fmla="*/ 481983 w 519378"/>
                  <a:gd name="connsiteY15" fmla="*/ 352138 h 543269"/>
                  <a:gd name="connsiteX16" fmla="*/ 440433 w 519378"/>
                  <a:gd name="connsiteY16" fmla="*/ 419658 h 543269"/>
                  <a:gd name="connsiteX17" fmla="*/ 377069 w 519378"/>
                  <a:gd name="connsiteY17" fmla="*/ 522494 h 543269"/>
                  <a:gd name="connsiteX18" fmla="*/ 142310 w 519378"/>
                  <a:gd name="connsiteY18" fmla="*/ 522494 h 543269"/>
                  <a:gd name="connsiteX19" fmla="*/ 78945 w 519378"/>
                  <a:gd name="connsiteY19" fmla="*/ 419658 h 543269"/>
                  <a:gd name="connsiteX20" fmla="*/ 37395 w 519378"/>
                  <a:gd name="connsiteY20" fmla="*/ 352138 h 543269"/>
                  <a:gd name="connsiteX21" fmla="*/ 20775 w 519378"/>
                  <a:gd name="connsiteY21" fmla="*/ 269038 h 543269"/>
                  <a:gd name="connsiteX22" fmla="*/ 20775 w 519378"/>
                  <a:gd name="connsiteY22" fmla="*/ 260728 h 543269"/>
                  <a:gd name="connsiteX23" fmla="*/ 259689 w 519378"/>
                  <a:gd name="connsiteY23" fmla="*/ 21814 h 543269"/>
                  <a:gd name="connsiteX24" fmla="*/ 498603 w 519378"/>
                  <a:gd name="connsiteY24" fmla="*/ 260728 h 543269"/>
                  <a:gd name="connsiteX25" fmla="*/ 498603 w 519378"/>
                  <a:gd name="connsiteY25" fmla="*/ 260728 h 543269"/>
                  <a:gd name="connsiteX26" fmla="*/ 498603 w 519378"/>
                  <a:gd name="connsiteY26" fmla="*/ 269038 h 54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378" h="543269">
                    <a:moveTo>
                      <a:pt x="519378" y="269038"/>
                    </a:moveTo>
                    <a:lnTo>
                      <a:pt x="519378" y="259689"/>
                    </a:lnTo>
                    <a:cubicBezTo>
                      <a:pt x="519378" y="116341"/>
                      <a:pt x="403037" y="0"/>
                      <a:pt x="259689" y="0"/>
                    </a:cubicBezTo>
                    <a:cubicBezTo>
                      <a:pt x="116341" y="0"/>
                      <a:pt x="0" y="116341"/>
                      <a:pt x="0" y="259689"/>
                    </a:cubicBezTo>
                    <a:lnTo>
                      <a:pt x="0" y="269038"/>
                    </a:lnTo>
                    <a:cubicBezTo>
                      <a:pt x="1039" y="300201"/>
                      <a:pt x="7271" y="330325"/>
                      <a:pt x="17659" y="359410"/>
                    </a:cubicBezTo>
                    <a:cubicBezTo>
                      <a:pt x="28046" y="386417"/>
                      <a:pt x="43628" y="411347"/>
                      <a:pt x="62325" y="433161"/>
                    </a:cubicBezTo>
                    <a:cubicBezTo>
                      <a:pt x="86217" y="459130"/>
                      <a:pt x="112186" y="508991"/>
                      <a:pt x="123612" y="531843"/>
                    </a:cubicBezTo>
                    <a:cubicBezTo>
                      <a:pt x="126728" y="538076"/>
                      <a:pt x="134000" y="543270"/>
                      <a:pt x="141271" y="543270"/>
                    </a:cubicBezTo>
                    <a:lnTo>
                      <a:pt x="377069" y="543270"/>
                    </a:lnTo>
                    <a:cubicBezTo>
                      <a:pt x="384340" y="543270"/>
                      <a:pt x="391611" y="539115"/>
                      <a:pt x="394727" y="531843"/>
                    </a:cubicBezTo>
                    <a:cubicBezTo>
                      <a:pt x="406154" y="508991"/>
                      <a:pt x="432123" y="459130"/>
                      <a:pt x="454975" y="433161"/>
                    </a:cubicBezTo>
                    <a:cubicBezTo>
                      <a:pt x="474712" y="411347"/>
                      <a:pt x="489254" y="386417"/>
                      <a:pt x="499642" y="359410"/>
                    </a:cubicBezTo>
                    <a:cubicBezTo>
                      <a:pt x="512107" y="330325"/>
                      <a:pt x="518339" y="299162"/>
                      <a:pt x="519378" y="269038"/>
                    </a:cubicBezTo>
                    <a:close/>
                    <a:moveTo>
                      <a:pt x="498603" y="269038"/>
                    </a:moveTo>
                    <a:cubicBezTo>
                      <a:pt x="497564" y="297084"/>
                      <a:pt x="492370" y="325131"/>
                      <a:pt x="481983" y="352138"/>
                    </a:cubicBezTo>
                    <a:cubicBezTo>
                      <a:pt x="472634" y="377069"/>
                      <a:pt x="458091" y="399921"/>
                      <a:pt x="440433" y="419658"/>
                    </a:cubicBezTo>
                    <a:cubicBezTo>
                      <a:pt x="415502" y="446665"/>
                      <a:pt x="389534" y="495487"/>
                      <a:pt x="377069" y="522494"/>
                    </a:cubicBezTo>
                    <a:lnTo>
                      <a:pt x="142310" y="522494"/>
                    </a:lnTo>
                    <a:cubicBezTo>
                      <a:pt x="128806" y="495487"/>
                      <a:pt x="102837" y="446665"/>
                      <a:pt x="78945" y="419658"/>
                    </a:cubicBezTo>
                    <a:cubicBezTo>
                      <a:pt x="61287" y="399921"/>
                      <a:pt x="47783" y="377069"/>
                      <a:pt x="37395" y="352138"/>
                    </a:cubicBezTo>
                    <a:cubicBezTo>
                      <a:pt x="27008" y="326169"/>
                      <a:pt x="21814" y="298123"/>
                      <a:pt x="20775" y="269038"/>
                    </a:cubicBezTo>
                    <a:lnTo>
                      <a:pt x="20775" y="260728"/>
                    </a:lnTo>
                    <a:cubicBezTo>
                      <a:pt x="20775" y="128806"/>
                      <a:pt x="127767" y="21814"/>
                      <a:pt x="259689" y="21814"/>
                    </a:cubicBezTo>
                    <a:cubicBezTo>
                      <a:pt x="391611" y="21814"/>
                      <a:pt x="498603" y="128806"/>
                      <a:pt x="498603" y="260728"/>
                    </a:cubicBezTo>
                    <a:lnTo>
                      <a:pt x="498603" y="260728"/>
                    </a:lnTo>
                    <a:lnTo>
                      <a:pt x="498603" y="269038"/>
                    </a:lnTo>
                    <a:close/>
                  </a:path>
                </a:pathLst>
              </a:custGeom>
              <a:solidFill>
                <a:srgbClr val="000000"/>
              </a:solidFill>
              <a:ln w="10319" cap="flat">
                <a:noFill/>
                <a:prstDash val="solid"/>
                <a:miter/>
              </a:ln>
            </p:spPr>
            <p:txBody>
              <a:bodyPr rtlCol="0" anchor="ctr"/>
              <a:lstStyle/>
              <a:p>
                <a:endParaRPr lang="en-GB" sz="1801"/>
              </a:p>
            </p:txBody>
          </p:sp>
          <p:sp>
            <p:nvSpPr>
              <p:cNvPr id="15" name="Freeform: Shape 14">
                <a:extLst>
                  <a:ext uri="{FF2B5EF4-FFF2-40B4-BE49-F238E27FC236}">
                    <a16:creationId xmlns:a16="http://schemas.microsoft.com/office/drawing/2014/main" id="{40C9FF33-E3D3-3B8B-8A2B-90AD20491E3E}"/>
                  </a:ext>
                </a:extLst>
              </p:cNvPr>
              <p:cNvSpPr/>
              <p:nvPr/>
            </p:nvSpPr>
            <p:spPr>
              <a:xfrm>
                <a:off x="8243226" y="3729200"/>
                <a:ext cx="249301" cy="20775"/>
              </a:xfrm>
              <a:custGeom>
                <a:avLst/>
                <a:gdLst>
                  <a:gd name="connsiteX0" fmla="*/ 238914 w 249301"/>
                  <a:gd name="connsiteY0" fmla="*/ 0 h 20775"/>
                  <a:gd name="connsiteX1" fmla="*/ 10388 w 249301"/>
                  <a:gd name="connsiteY1" fmla="*/ 0 h 20775"/>
                  <a:gd name="connsiteX2" fmla="*/ 0 w 249301"/>
                  <a:gd name="connsiteY2" fmla="*/ 10388 h 20775"/>
                  <a:gd name="connsiteX3" fmla="*/ 10388 w 249301"/>
                  <a:gd name="connsiteY3" fmla="*/ 20775 h 20775"/>
                  <a:gd name="connsiteX4" fmla="*/ 238914 w 249301"/>
                  <a:gd name="connsiteY4" fmla="*/ 20775 h 20775"/>
                  <a:gd name="connsiteX5" fmla="*/ 249302 w 249301"/>
                  <a:gd name="connsiteY5" fmla="*/ 10388 h 20775"/>
                  <a:gd name="connsiteX6" fmla="*/ 238914 w 249301"/>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301" h="20775">
                    <a:moveTo>
                      <a:pt x="238914" y="0"/>
                    </a:moveTo>
                    <a:lnTo>
                      <a:pt x="10388" y="0"/>
                    </a:lnTo>
                    <a:cubicBezTo>
                      <a:pt x="4155" y="0"/>
                      <a:pt x="0" y="4155"/>
                      <a:pt x="0" y="10388"/>
                    </a:cubicBezTo>
                    <a:cubicBezTo>
                      <a:pt x="0" y="16620"/>
                      <a:pt x="4155" y="20775"/>
                      <a:pt x="10388" y="20775"/>
                    </a:cubicBezTo>
                    <a:lnTo>
                      <a:pt x="238914" y="20775"/>
                    </a:lnTo>
                    <a:cubicBezTo>
                      <a:pt x="245146" y="20775"/>
                      <a:pt x="249302" y="16620"/>
                      <a:pt x="249302" y="10388"/>
                    </a:cubicBezTo>
                    <a:cubicBezTo>
                      <a:pt x="249302" y="4155"/>
                      <a:pt x="245146" y="0"/>
                      <a:pt x="238914" y="0"/>
                    </a:cubicBezTo>
                    <a:close/>
                  </a:path>
                </a:pathLst>
              </a:custGeom>
              <a:solidFill>
                <a:srgbClr val="000000"/>
              </a:solidFill>
              <a:ln w="10319" cap="flat">
                <a:noFill/>
                <a:prstDash val="solid"/>
                <a:miter/>
              </a:ln>
            </p:spPr>
            <p:txBody>
              <a:bodyPr rtlCol="0" anchor="ctr"/>
              <a:lstStyle/>
              <a:p>
                <a:endParaRPr lang="en-GB" sz="1801"/>
              </a:p>
            </p:txBody>
          </p:sp>
          <p:sp>
            <p:nvSpPr>
              <p:cNvPr id="16" name="Freeform: Shape 15">
                <a:extLst>
                  <a:ext uri="{FF2B5EF4-FFF2-40B4-BE49-F238E27FC236}">
                    <a16:creationId xmlns:a16="http://schemas.microsoft.com/office/drawing/2014/main" id="{D9FB8ABB-9C3A-2A9B-1739-AB8FC6B85037}"/>
                  </a:ext>
                </a:extLst>
              </p:cNvPr>
              <p:cNvSpPr/>
              <p:nvPr/>
            </p:nvSpPr>
            <p:spPr>
              <a:xfrm>
                <a:off x="8359566" y="2971947"/>
                <a:ext cx="20775" cy="114263"/>
              </a:xfrm>
              <a:custGeom>
                <a:avLst/>
                <a:gdLst>
                  <a:gd name="connsiteX0" fmla="*/ 10388 w 20775"/>
                  <a:gd name="connsiteY0" fmla="*/ 114263 h 114263"/>
                  <a:gd name="connsiteX1" fmla="*/ 20775 w 20775"/>
                  <a:gd name="connsiteY1" fmla="*/ 103876 h 114263"/>
                  <a:gd name="connsiteX2" fmla="*/ 20775 w 20775"/>
                  <a:gd name="connsiteY2" fmla="*/ 10388 h 114263"/>
                  <a:gd name="connsiteX3" fmla="*/ 10388 w 20775"/>
                  <a:gd name="connsiteY3" fmla="*/ 0 h 114263"/>
                  <a:gd name="connsiteX4" fmla="*/ 0 w 20775"/>
                  <a:gd name="connsiteY4" fmla="*/ 10388 h 114263"/>
                  <a:gd name="connsiteX5" fmla="*/ 0 w 20775"/>
                  <a:gd name="connsiteY5" fmla="*/ 103876 h 114263"/>
                  <a:gd name="connsiteX6" fmla="*/ 10388 w 20775"/>
                  <a:gd name="connsiteY6" fmla="*/ 114263 h 114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5" h="114263">
                    <a:moveTo>
                      <a:pt x="10388" y="114263"/>
                    </a:moveTo>
                    <a:cubicBezTo>
                      <a:pt x="16620" y="114263"/>
                      <a:pt x="20775" y="110108"/>
                      <a:pt x="20775" y="103876"/>
                    </a:cubicBezTo>
                    <a:lnTo>
                      <a:pt x="20775" y="10388"/>
                    </a:lnTo>
                    <a:cubicBezTo>
                      <a:pt x="20775" y="4155"/>
                      <a:pt x="16620" y="0"/>
                      <a:pt x="10388" y="0"/>
                    </a:cubicBezTo>
                    <a:cubicBezTo>
                      <a:pt x="4155" y="0"/>
                      <a:pt x="0" y="4155"/>
                      <a:pt x="0" y="10388"/>
                    </a:cubicBezTo>
                    <a:lnTo>
                      <a:pt x="0" y="103876"/>
                    </a:lnTo>
                    <a:cubicBezTo>
                      <a:pt x="0" y="110108"/>
                      <a:pt x="4155" y="114263"/>
                      <a:pt x="10388" y="114263"/>
                    </a:cubicBezTo>
                    <a:close/>
                  </a:path>
                </a:pathLst>
              </a:custGeom>
              <a:solidFill>
                <a:srgbClr val="000000"/>
              </a:solidFill>
              <a:ln w="10319" cap="flat">
                <a:noFill/>
                <a:prstDash val="solid"/>
                <a:miter/>
              </a:ln>
            </p:spPr>
            <p:txBody>
              <a:bodyPr rtlCol="0" anchor="ctr"/>
              <a:lstStyle/>
              <a:p>
                <a:endParaRPr lang="en-GB" sz="1801"/>
              </a:p>
            </p:txBody>
          </p:sp>
          <p:sp>
            <p:nvSpPr>
              <p:cNvPr id="17" name="Freeform: Shape 16">
                <a:extLst>
                  <a:ext uri="{FF2B5EF4-FFF2-40B4-BE49-F238E27FC236}">
                    <a16:creationId xmlns:a16="http://schemas.microsoft.com/office/drawing/2014/main" id="{FAE6ABBC-8BB7-535E-D4EC-7445A535ED3E}"/>
                  </a:ext>
                </a:extLst>
              </p:cNvPr>
              <p:cNvSpPr/>
              <p:nvPr/>
            </p:nvSpPr>
            <p:spPr>
              <a:xfrm>
                <a:off x="7951335" y="3377062"/>
                <a:ext cx="114263" cy="20775"/>
              </a:xfrm>
              <a:custGeom>
                <a:avLst/>
                <a:gdLst>
                  <a:gd name="connsiteX0" fmla="*/ 103876 w 114263"/>
                  <a:gd name="connsiteY0" fmla="*/ 0 h 20775"/>
                  <a:gd name="connsiteX1" fmla="*/ 10388 w 114263"/>
                  <a:gd name="connsiteY1" fmla="*/ 0 h 20775"/>
                  <a:gd name="connsiteX2" fmla="*/ 0 w 114263"/>
                  <a:gd name="connsiteY2" fmla="*/ 10388 h 20775"/>
                  <a:gd name="connsiteX3" fmla="*/ 10388 w 114263"/>
                  <a:gd name="connsiteY3" fmla="*/ 20775 h 20775"/>
                  <a:gd name="connsiteX4" fmla="*/ 103876 w 114263"/>
                  <a:gd name="connsiteY4" fmla="*/ 20775 h 20775"/>
                  <a:gd name="connsiteX5" fmla="*/ 114263 w 114263"/>
                  <a:gd name="connsiteY5" fmla="*/ 10388 h 20775"/>
                  <a:gd name="connsiteX6" fmla="*/ 103876 w 114263"/>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3" h="20775">
                    <a:moveTo>
                      <a:pt x="103876" y="0"/>
                    </a:moveTo>
                    <a:lnTo>
                      <a:pt x="10388" y="0"/>
                    </a:lnTo>
                    <a:cubicBezTo>
                      <a:pt x="4155" y="0"/>
                      <a:pt x="0" y="4155"/>
                      <a:pt x="0" y="10388"/>
                    </a:cubicBezTo>
                    <a:cubicBezTo>
                      <a:pt x="0" y="16620"/>
                      <a:pt x="4155" y="20775"/>
                      <a:pt x="10388" y="20775"/>
                    </a:cubicBezTo>
                    <a:lnTo>
                      <a:pt x="103876" y="20775"/>
                    </a:lnTo>
                    <a:cubicBezTo>
                      <a:pt x="110108" y="20775"/>
                      <a:pt x="114263" y="16620"/>
                      <a:pt x="114263" y="10388"/>
                    </a:cubicBezTo>
                    <a:cubicBezTo>
                      <a:pt x="114263" y="4155"/>
                      <a:pt x="109069" y="0"/>
                      <a:pt x="103876" y="0"/>
                    </a:cubicBezTo>
                    <a:close/>
                  </a:path>
                </a:pathLst>
              </a:custGeom>
              <a:solidFill>
                <a:srgbClr val="000000"/>
              </a:solidFill>
              <a:ln w="10319" cap="flat">
                <a:noFill/>
                <a:prstDash val="solid"/>
                <a:miter/>
              </a:ln>
            </p:spPr>
            <p:txBody>
              <a:bodyPr rtlCol="0" anchor="ctr"/>
              <a:lstStyle/>
              <a:p>
                <a:endParaRPr lang="en-GB" sz="1801"/>
              </a:p>
            </p:txBody>
          </p:sp>
          <p:sp>
            <p:nvSpPr>
              <p:cNvPr id="18" name="Freeform: Shape 17">
                <a:extLst>
                  <a:ext uri="{FF2B5EF4-FFF2-40B4-BE49-F238E27FC236}">
                    <a16:creationId xmlns:a16="http://schemas.microsoft.com/office/drawing/2014/main" id="{9ABA2343-4672-4B18-1F3B-488B07873587}"/>
                  </a:ext>
                </a:extLst>
              </p:cNvPr>
              <p:cNvSpPr/>
              <p:nvPr/>
            </p:nvSpPr>
            <p:spPr>
              <a:xfrm>
                <a:off x="8668077" y="3377062"/>
                <a:ext cx="114263" cy="20775"/>
              </a:xfrm>
              <a:custGeom>
                <a:avLst/>
                <a:gdLst>
                  <a:gd name="connsiteX0" fmla="*/ 103876 w 114263"/>
                  <a:gd name="connsiteY0" fmla="*/ 0 h 20775"/>
                  <a:gd name="connsiteX1" fmla="*/ 10388 w 114263"/>
                  <a:gd name="connsiteY1" fmla="*/ 0 h 20775"/>
                  <a:gd name="connsiteX2" fmla="*/ 0 w 114263"/>
                  <a:gd name="connsiteY2" fmla="*/ 10388 h 20775"/>
                  <a:gd name="connsiteX3" fmla="*/ 10388 w 114263"/>
                  <a:gd name="connsiteY3" fmla="*/ 20775 h 20775"/>
                  <a:gd name="connsiteX4" fmla="*/ 103876 w 114263"/>
                  <a:gd name="connsiteY4" fmla="*/ 20775 h 20775"/>
                  <a:gd name="connsiteX5" fmla="*/ 114263 w 114263"/>
                  <a:gd name="connsiteY5" fmla="*/ 10388 h 20775"/>
                  <a:gd name="connsiteX6" fmla="*/ 103876 w 114263"/>
                  <a:gd name="connsiteY6" fmla="*/ 0 h 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63" h="20775">
                    <a:moveTo>
                      <a:pt x="103876" y="0"/>
                    </a:moveTo>
                    <a:lnTo>
                      <a:pt x="10388" y="0"/>
                    </a:lnTo>
                    <a:cubicBezTo>
                      <a:pt x="4155" y="0"/>
                      <a:pt x="0" y="4155"/>
                      <a:pt x="0" y="10388"/>
                    </a:cubicBezTo>
                    <a:cubicBezTo>
                      <a:pt x="0" y="16620"/>
                      <a:pt x="4155" y="20775"/>
                      <a:pt x="10388" y="20775"/>
                    </a:cubicBezTo>
                    <a:lnTo>
                      <a:pt x="103876" y="20775"/>
                    </a:lnTo>
                    <a:cubicBezTo>
                      <a:pt x="110108" y="20775"/>
                      <a:pt x="114263" y="16620"/>
                      <a:pt x="114263" y="10388"/>
                    </a:cubicBezTo>
                    <a:cubicBezTo>
                      <a:pt x="114263" y="4155"/>
                      <a:pt x="109069" y="0"/>
                      <a:pt x="103876" y="0"/>
                    </a:cubicBezTo>
                    <a:close/>
                  </a:path>
                </a:pathLst>
              </a:custGeom>
              <a:solidFill>
                <a:srgbClr val="000000"/>
              </a:solidFill>
              <a:ln w="10319" cap="flat">
                <a:noFill/>
                <a:prstDash val="solid"/>
                <a:miter/>
              </a:ln>
            </p:spPr>
            <p:txBody>
              <a:bodyPr rtlCol="0" anchor="ctr"/>
              <a:lstStyle/>
              <a:p>
                <a:endParaRPr lang="en-GB" sz="1801"/>
              </a:p>
            </p:txBody>
          </p:sp>
          <p:sp>
            <p:nvSpPr>
              <p:cNvPr id="19" name="Freeform: Shape 18">
                <a:extLst>
                  <a:ext uri="{FF2B5EF4-FFF2-40B4-BE49-F238E27FC236}">
                    <a16:creationId xmlns:a16="http://schemas.microsoft.com/office/drawing/2014/main" id="{7A284A3D-C558-B410-316A-A5A7E5767BAC}"/>
                  </a:ext>
                </a:extLst>
              </p:cNvPr>
              <p:cNvSpPr/>
              <p:nvPr/>
            </p:nvSpPr>
            <p:spPr>
              <a:xfrm>
                <a:off x="8069610" y="3090221"/>
                <a:ext cx="87399" cy="87399"/>
              </a:xfrm>
              <a:custGeom>
                <a:avLst/>
                <a:gdLst>
                  <a:gd name="connsiteX0" fmla="*/ 69740 w 87399"/>
                  <a:gd name="connsiteY0" fmla="*/ 84283 h 87399"/>
                  <a:gd name="connsiteX1" fmla="*/ 84283 w 87399"/>
                  <a:gd name="connsiteY1" fmla="*/ 84283 h 87399"/>
                  <a:gd name="connsiteX2" fmla="*/ 84283 w 87399"/>
                  <a:gd name="connsiteY2" fmla="*/ 69740 h 87399"/>
                  <a:gd name="connsiteX3" fmla="*/ 17803 w 87399"/>
                  <a:gd name="connsiteY3" fmla="*/ 3260 h 87399"/>
                  <a:gd name="connsiteX4" fmla="*/ 3260 w 87399"/>
                  <a:gd name="connsiteY4" fmla="*/ 2221 h 87399"/>
                  <a:gd name="connsiteX5" fmla="*/ 2221 w 87399"/>
                  <a:gd name="connsiteY5" fmla="*/ 16764 h 87399"/>
                  <a:gd name="connsiteX6" fmla="*/ 3260 w 87399"/>
                  <a:gd name="connsiteY6" fmla="*/ 17803 h 87399"/>
                  <a:gd name="connsiteX7" fmla="*/ 69740 w 87399"/>
                  <a:gd name="connsiteY7" fmla="*/ 84283 h 8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399" h="87399">
                    <a:moveTo>
                      <a:pt x="69740" y="84283"/>
                    </a:moveTo>
                    <a:cubicBezTo>
                      <a:pt x="73896" y="88438"/>
                      <a:pt x="80128" y="88438"/>
                      <a:pt x="84283" y="84283"/>
                    </a:cubicBezTo>
                    <a:cubicBezTo>
                      <a:pt x="88438" y="80128"/>
                      <a:pt x="88438" y="73895"/>
                      <a:pt x="84283" y="69740"/>
                    </a:cubicBezTo>
                    <a:lnTo>
                      <a:pt x="17803" y="3260"/>
                    </a:lnTo>
                    <a:cubicBezTo>
                      <a:pt x="13648" y="-895"/>
                      <a:pt x="7415" y="-895"/>
                      <a:pt x="3260" y="2221"/>
                    </a:cubicBezTo>
                    <a:cubicBezTo>
                      <a:pt x="-895" y="6376"/>
                      <a:pt x="-895" y="12609"/>
                      <a:pt x="2221" y="16764"/>
                    </a:cubicBezTo>
                    <a:cubicBezTo>
                      <a:pt x="2221" y="16764"/>
                      <a:pt x="2221" y="16764"/>
                      <a:pt x="3260" y="17803"/>
                    </a:cubicBezTo>
                    <a:lnTo>
                      <a:pt x="69740" y="84283"/>
                    </a:lnTo>
                    <a:close/>
                  </a:path>
                </a:pathLst>
              </a:custGeom>
              <a:solidFill>
                <a:srgbClr val="000000"/>
              </a:solidFill>
              <a:ln w="10319" cap="flat">
                <a:noFill/>
                <a:prstDash val="solid"/>
                <a:miter/>
              </a:ln>
            </p:spPr>
            <p:txBody>
              <a:bodyPr rtlCol="0" anchor="ctr"/>
              <a:lstStyle/>
              <a:p>
                <a:endParaRPr lang="en-GB" sz="1801"/>
              </a:p>
            </p:txBody>
          </p:sp>
          <p:sp>
            <p:nvSpPr>
              <p:cNvPr id="20" name="Freeform: Shape 19">
                <a:extLst>
                  <a:ext uri="{FF2B5EF4-FFF2-40B4-BE49-F238E27FC236}">
                    <a16:creationId xmlns:a16="http://schemas.microsoft.com/office/drawing/2014/main" id="{5F6C37A5-7B93-3D79-EC13-FB0CE16846DA}"/>
                  </a:ext>
                </a:extLst>
              </p:cNvPr>
              <p:cNvSpPr/>
              <p:nvPr/>
            </p:nvSpPr>
            <p:spPr>
              <a:xfrm>
                <a:off x="8576666" y="3597278"/>
                <a:ext cx="87255" cy="87255"/>
              </a:xfrm>
              <a:custGeom>
                <a:avLst/>
                <a:gdLst>
                  <a:gd name="connsiteX0" fmla="*/ 17659 w 87255"/>
                  <a:gd name="connsiteY0" fmla="*/ 3116 h 87255"/>
                  <a:gd name="connsiteX1" fmla="*/ 3116 w 87255"/>
                  <a:gd name="connsiteY1" fmla="*/ 3116 h 87255"/>
                  <a:gd name="connsiteX2" fmla="*/ 3116 w 87255"/>
                  <a:gd name="connsiteY2" fmla="*/ 17659 h 87255"/>
                  <a:gd name="connsiteX3" fmla="*/ 3116 w 87255"/>
                  <a:gd name="connsiteY3" fmla="*/ 17659 h 87255"/>
                  <a:gd name="connsiteX4" fmla="*/ 69597 w 87255"/>
                  <a:gd name="connsiteY4" fmla="*/ 84139 h 87255"/>
                  <a:gd name="connsiteX5" fmla="*/ 84139 w 87255"/>
                  <a:gd name="connsiteY5" fmla="*/ 84139 h 87255"/>
                  <a:gd name="connsiteX6" fmla="*/ 84139 w 87255"/>
                  <a:gd name="connsiteY6" fmla="*/ 69597 h 87255"/>
                  <a:gd name="connsiteX7" fmla="*/ 17659 w 87255"/>
                  <a:gd name="connsiteY7" fmla="*/ 3116 h 8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255" h="87255">
                    <a:moveTo>
                      <a:pt x="17659" y="3116"/>
                    </a:moveTo>
                    <a:cubicBezTo>
                      <a:pt x="13504" y="-1039"/>
                      <a:pt x="7271" y="-1039"/>
                      <a:pt x="3116" y="3116"/>
                    </a:cubicBezTo>
                    <a:cubicBezTo>
                      <a:pt x="-1039" y="7271"/>
                      <a:pt x="-1039" y="13504"/>
                      <a:pt x="3116" y="17659"/>
                    </a:cubicBezTo>
                    <a:cubicBezTo>
                      <a:pt x="3116" y="17659"/>
                      <a:pt x="3116" y="17659"/>
                      <a:pt x="3116" y="17659"/>
                    </a:cubicBezTo>
                    <a:lnTo>
                      <a:pt x="69597" y="84139"/>
                    </a:lnTo>
                    <a:cubicBezTo>
                      <a:pt x="73752" y="88294"/>
                      <a:pt x="79984" y="88294"/>
                      <a:pt x="84139" y="84139"/>
                    </a:cubicBezTo>
                    <a:cubicBezTo>
                      <a:pt x="88294" y="79984"/>
                      <a:pt x="88294" y="73752"/>
                      <a:pt x="84139" y="69597"/>
                    </a:cubicBezTo>
                    <a:lnTo>
                      <a:pt x="17659" y="3116"/>
                    </a:lnTo>
                    <a:close/>
                  </a:path>
                </a:pathLst>
              </a:custGeom>
              <a:solidFill>
                <a:srgbClr val="000000"/>
              </a:solidFill>
              <a:ln w="10319" cap="flat">
                <a:noFill/>
                <a:prstDash val="solid"/>
                <a:miter/>
              </a:ln>
            </p:spPr>
            <p:txBody>
              <a:bodyPr rtlCol="0" anchor="ctr"/>
              <a:lstStyle/>
              <a:p>
                <a:endParaRPr lang="en-GB" sz="1801"/>
              </a:p>
            </p:txBody>
          </p:sp>
          <p:sp>
            <p:nvSpPr>
              <p:cNvPr id="21" name="Freeform: Shape 20">
                <a:extLst>
                  <a:ext uri="{FF2B5EF4-FFF2-40B4-BE49-F238E27FC236}">
                    <a16:creationId xmlns:a16="http://schemas.microsoft.com/office/drawing/2014/main" id="{3DBC8C7B-05F9-9194-2702-14C03027CB31}"/>
                  </a:ext>
                </a:extLst>
              </p:cNvPr>
              <p:cNvSpPr/>
              <p:nvPr/>
            </p:nvSpPr>
            <p:spPr>
              <a:xfrm>
                <a:off x="8576523" y="3089326"/>
                <a:ext cx="87399" cy="87399"/>
              </a:xfrm>
              <a:custGeom>
                <a:avLst/>
                <a:gdLst>
                  <a:gd name="connsiteX0" fmla="*/ 67663 w 87399"/>
                  <a:gd name="connsiteY0" fmla="*/ 5194 h 87399"/>
                  <a:gd name="connsiteX1" fmla="*/ 3260 w 87399"/>
                  <a:gd name="connsiteY1" fmla="*/ 69597 h 87399"/>
                  <a:gd name="connsiteX2" fmla="*/ 2221 w 87399"/>
                  <a:gd name="connsiteY2" fmla="*/ 84139 h 87399"/>
                  <a:gd name="connsiteX3" fmla="*/ 16764 w 87399"/>
                  <a:gd name="connsiteY3" fmla="*/ 85178 h 87399"/>
                  <a:gd name="connsiteX4" fmla="*/ 17803 w 87399"/>
                  <a:gd name="connsiteY4" fmla="*/ 84139 h 87399"/>
                  <a:gd name="connsiteX5" fmla="*/ 84283 w 87399"/>
                  <a:gd name="connsiteY5" fmla="*/ 17659 h 87399"/>
                  <a:gd name="connsiteX6" fmla="*/ 84283 w 87399"/>
                  <a:gd name="connsiteY6" fmla="*/ 3116 h 87399"/>
                  <a:gd name="connsiteX7" fmla="*/ 69741 w 87399"/>
                  <a:gd name="connsiteY7" fmla="*/ 3116 h 87399"/>
                  <a:gd name="connsiteX8" fmla="*/ 67663 w 87399"/>
                  <a:gd name="connsiteY8" fmla="*/ 5194 h 87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399" h="87399">
                    <a:moveTo>
                      <a:pt x="67663" y="5194"/>
                    </a:moveTo>
                    <a:lnTo>
                      <a:pt x="3260" y="69597"/>
                    </a:lnTo>
                    <a:cubicBezTo>
                      <a:pt x="-895" y="73752"/>
                      <a:pt x="-895" y="79984"/>
                      <a:pt x="2221" y="84139"/>
                    </a:cubicBezTo>
                    <a:cubicBezTo>
                      <a:pt x="6376" y="88294"/>
                      <a:pt x="12609" y="88294"/>
                      <a:pt x="16764" y="85178"/>
                    </a:cubicBezTo>
                    <a:cubicBezTo>
                      <a:pt x="16764" y="85178"/>
                      <a:pt x="16764" y="85178"/>
                      <a:pt x="17803" y="84139"/>
                    </a:cubicBezTo>
                    <a:lnTo>
                      <a:pt x="84283" y="17659"/>
                    </a:lnTo>
                    <a:cubicBezTo>
                      <a:pt x="88438" y="13504"/>
                      <a:pt x="88438" y="7271"/>
                      <a:pt x="84283" y="3116"/>
                    </a:cubicBezTo>
                    <a:cubicBezTo>
                      <a:pt x="80128" y="-1039"/>
                      <a:pt x="73896" y="-1039"/>
                      <a:pt x="69741" y="3116"/>
                    </a:cubicBezTo>
                    <a:lnTo>
                      <a:pt x="67663" y="5194"/>
                    </a:lnTo>
                    <a:close/>
                  </a:path>
                </a:pathLst>
              </a:custGeom>
              <a:solidFill>
                <a:srgbClr val="000000"/>
              </a:solidFill>
              <a:ln w="10319" cap="flat">
                <a:noFill/>
                <a:prstDash val="solid"/>
                <a:miter/>
              </a:ln>
            </p:spPr>
            <p:txBody>
              <a:bodyPr rtlCol="0" anchor="ctr"/>
              <a:lstStyle/>
              <a:p>
                <a:endParaRPr lang="en-GB" sz="1801"/>
              </a:p>
            </p:txBody>
          </p:sp>
          <p:sp>
            <p:nvSpPr>
              <p:cNvPr id="22" name="Freeform: Shape 21">
                <a:extLst>
                  <a:ext uri="{FF2B5EF4-FFF2-40B4-BE49-F238E27FC236}">
                    <a16:creationId xmlns:a16="http://schemas.microsoft.com/office/drawing/2014/main" id="{B3EE3D62-C90D-8972-D934-65D855DC799A}"/>
                  </a:ext>
                </a:extLst>
              </p:cNvPr>
              <p:cNvSpPr/>
              <p:nvPr/>
            </p:nvSpPr>
            <p:spPr>
              <a:xfrm>
                <a:off x="8069753" y="3597278"/>
                <a:ext cx="87255" cy="87255"/>
              </a:xfrm>
              <a:custGeom>
                <a:avLst/>
                <a:gdLst>
                  <a:gd name="connsiteX0" fmla="*/ 69597 w 87255"/>
                  <a:gd name="connsiteY0" fmla="*/ 3116 h 87255"/>
                  <a:gd name="connsiteX1" fmla="*/ 3116 w 87255"/>
                  <a:gd name="connsiteY1" fmla="*/ 69597 h 87255"/>
                  <a:gd name="connsiteX2" fmla="*/ 3116 w 87255"/>
                  <a:gd name="connsiteY2" fmla="*/ 84139 h 87255"/>
                  <a:gd name="connsiteX3" fmla="*/ 17659 w 87255"/>
                  <a:gd name="connsiteY3" fmla="*/ 84139 h 87255"/>
                  <a:gd name="connsiteX4" fmla="*/ 17659 w 87255"/>
                  <a:gd name="connsiteY4" fmla="*/ 84139 h 87255"/>
                  <a:gd name="connsiteX5" fmla="*/ 84139 w 87255"/>
                  <a:gd name="connsiteY5" fmla="*/ 17659 h 87255"/>
                  <a:gd name="connsiteX6" fmla="*/ 84139 w 87255"/>
                  <a:gd name="connsiteY6" fmla="*/ 3116 h 87255"/>
                  <a:gd name="connsiteX7" fmla="*/ 69597 w 87255"/>
                  <a:gd name="connsiteY7" fmla="*/ 3116 h 87255"/>
                  <a:gd name="connsiteX8" fmla="*/ 69597 w 87255"/>
                  <a:gd name="connsiteY8" fmla="*/ 3116 h 8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55" h="87255">
                    <a:moveTo>
                      <a:pt x="69597" y="3116"/>
                    </a:moveTo>
                    <a:lnTo>
                      <a:pt x="3116" y="69597"/>
                    </a:lnTo>
                    <a:cubicBezTo>
                      <a:pt x="-1039" y="73752"/>
                      <a:pt x="-1039" y="79984"/>
                      <a:pt x="3116" y="84139"/>
                    </a:cubicBezTo>
                    <a:cubicBezTo>
                      <a:pt x="7271" y="88294"/>
                      <a:pt x="13504" y="88294"/>
                      <a:pt x="17659" y="84139"/>
                    </a:cubicBezTo>
                    <a:cubicBezTo>
                      <a:pt x="17659" y="84139"/>
                      <a:pt x="17659" y="84139"/>
                      <a:pt x="17659" y="84139"/>
                    </a:cubicBezTo>
                    <a:lnTo>
                      <a:pt x="84139" y="17659"/>
                    </a:lnTo>
                    <a:cubicBezTo>
                      <a:pt x="88294" y="13504"/>
                      <a:pt x="88294" y="7271"/>
                      <a:pt x="84139" y="3116"/>
                    </a:cubicBezTo>
                    <a:cubicBezTo>
                      <a:pt x="79984" y="-1039"/>
                      <a:pt x="73752" y="-1039"/>
                      <a:pt x="69597" y="3116"/>
                    </a:cubicBezTo>
                    <a:lnTo>
                      <a:pt x="69597" y="3116"/>
                    </a:lnTo>
                    <a:close/>
                  </a:path>
                </a:pathLst>
              </a:custGeom>
              <a:solidFill>
                <a:srgbClr val="000000"/>
              </a:solidFill>
              <a:ln w="10319" cap="flat">
                <a:noFill/>
                <a:prstDash val="solid"/>
                <a:miter/>
              </a:ln>
            </p:spPr>
            <p:txBody>
              <a:bodyPr rtlCol="0" anchor="ctr"/>
              <a:lstStyle/>
              <a:p>
                <a:endParaRPr lang="en-GB" sz="1801"/>
              </a:p>
            </p:txBody>
          </p:sp>
          <p:sp>
            <p:nvSpPr>
              <p:cNvPr id="23" name="Freeform: Shape 22">
                <a:extLst>
                  <a:ext uri="{FF2B5EF4-FFF2-40B4-BE49-F238E27FC236}">
                    <a16:creationId xmlns:a16="http://schemas.microsoft.com/office/drawing/2014/main" id="{17FB3CA6-D7E7-35F4-D225-124F1C200822}"/>
                  </a:ext>
                </a:extLst>
              </p:cNvPr>
              <p:cNvSpPr/>
              <p:nvPr/>
            </p:nvSpPr>
            <p:spPr>
              <a:xfrm>
                <a:off x="8306590" y="3809184"/>
                <a:ext cx="120495" cy="66480"/>
              </a:xfrm>
              <a:custGeom>
                <a:avLst/>
                <a:gdLst>
                  <a:gd name="connsiteX0" fmla="*/ 60248 w 120495"/>
                  <a:gd name="connsiteY0" fmla="*/ 66480 h 66480"/>
                  <a:gd name="connsiteX1" fmla="*/ 0 w 120495"/>
                  <a:gd name="connsiteY1" fmla="*/ 11426 h 66480"/>
                  <a:gd name="connsiteX2" fmla="*/ 9349 w 120495"/>
                  <a:gd name="connsiteY2" fmla="*/ 0 h 66480"/>
                  <a:gd name="connsiteX3" fmla="*/ 10388 w 120495"/>
                  <a:gd name="connsiteY3" fmla="*/ 0 h 66480"/>
                  <a:gd name="connsiteX4" fmla="*/ 110108 w 120495"/>
                  <a:gd name="connsiteY4" fmla="*/ 0 h 66480"/>
                  <a:gd name="connsiteX5" fmla="*/ 120496 w 120495"/>
                  <a:gd name="connsiteY5" fmla="*/ 10388 h 66480"/>
                  <a:gd name="connsiteX6" fmla="*/ 120496 w 120495"/>
                  <a:gd name="connsiteY6" fmla="*/ 11426 h 66480"/>
                  <a:gd name="connsiteX7" fmla="*/ 60248 w 120495"/>
                  <a:gd name="connsiteY7" fmla="*/ 66480 h 66480"/>
                  <a:gd name="connsiteX8" fmla="*/ 23891 w 120495"/>
                  <a:gd name="connsiteY8" fmla="*/ 20775 h 66480"/>
                  <a:gd name="connsiteX9" fmla="*/ 74790 w 120495"/>
                  <a:gd name="connsiteY9" fmla="*/ 43628 h 66480"/>
                  <a:gd name="connsiteX10" fmla="*/ 97643 w 120495"/>
                  <a:gd name="connsiteY10" fmla="*/ 20775 h 66480"/>
                  <a:gd name="connsiteX11" fmla="*/ 23891 w 120495"/>
                  <a:gd name="connsiteY11" fmla="*/ 20775 h 66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495" h="66480">
                    <a:moveTo>
                      <a:pt x="60248" y="66480"/>
                    </a:moveTo>
                    <a:cubicBezTo>
                      <a:pt x="29085" y="66480"/>
                      <a:pt x="3116" y="42589"/>
                      <a:pt x="0" y="11426"/>
                    </a:cubicBezTo>
                    <a:cubicBezTo>
                      <a:pt x="0" y="5194"/>
                      <a:pt x="4155" y="1039"/>
                      <a:pt x="9349" y="0"/>
                    </a:cubicBezTo>
                    <a:cubicBezTo>
                      <a:pt x="9349" y="0"/>
                      <a:pt x="10388" y="0"/>
                      <a:pt x="10388" y="0"/>
                    </a:cubicBezTo>
                    <a:lnTo>
                      <a:pt x="110108" y="0"/>
                    </a:lnTo>
                    <a:cubicBezTo>
                      <a:pt x="116341" y="0"/>
                      <a:pt x="120496" y="4155"/>
                      <a:pt x="120496" y="10388"/>
                    </a:cubicBezTo>
                    <a:cubicBezTo>
                      <a:pt x="120496" y="10388"/>
                      <a:pt x="120496" y="11426"/>
                      <a:pt x="120496" y="11426"/>
                    </a:cubicBezTo>
                    <a:cubicBezTo>
                      <a:pt x="117379" y="42589"/>
                      <a:pt x="91411" y="66480"/>
                      <a:pt x="60248" y="66480"/>
                    </a:cubicBezTo>
                    <a:close/>
                    <a:moveTo>
                      <a:pt x="23891" y="20775"/>
                    </a:moveTo>
                    <a:cubicBezTo>
                      <a:pt x="32201" y="40512"/>
                      <a:pt x="55054" y="50899"/>
                      <a:pt x="74790" y="43628"/>
                    </a:cubicBezTo>
                    <a:cubicBezTo>
                      <a:pt x="85178" y="39473"/>
                      <a:pt x="93488" y="31163"/>
                      <a:pt x="97643" y="20775"/>
                    </a:cubicBezTo>
                    <a:lnTo>
                      <a:pt x="23891" y="20775"/>
                    </a:lnTo>
                    <a:close/>
                  </a:path>
                </a:pathLst>
              </a:custGeom>
              <a:solidFill>
                <a:srgbClr val="000000"/>
              </a:solidFill>
              <a:ln w="10319" cap="flat">
                <a:noFill/>
                <a:prstDash val="solid"/>
                <a:miter/>
              </a:ln>
            </p:spPr>
            <p:txBody>
              <a:bodyPr rtlCol="0" anchor="ctr"/>
              <a:lstStyle/>
              <a:p>
                <a:endParaRPr lang="en-GB" sz="1801"/>
              </a:p>
            </p:txBody>
          </p:sp>
        </p:grpSp>
        <p:sp>
          <p:nvSpPr>
            <p:cNvPr id="43" name="Oval 42">
              <a:extLst>
                <a:ext uri="{FF2B5EF4-FFF2-40B4-BE49-F238E27FC236}">
                  <a16:creationId xmlns:a16="http://schemas.microsoft.com/office/drawing/2014/main" id="{A13DE3AD-1BF5-DB1A-72EF-13007F76CEEC}"/>
                </a:ext>
              </a:extLst>
            </p:cNvPr>
            <p:cNvSpPr/>
            <p:nvPr/>
          </p:nvSpPr>
          <p:spPr>
            <a:xfrm>
              <a:off x="2042151" y="3440273"/>
              <a:ext cx="50519" cy="61834"/>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7" name="Trapezoid 56">
            <a:extLst>
              <a:ext uri="{FF2B5EF4-FFF2-40B4-BE49-F238E27FC236}">
                <a16:creationId xmlns:a16="http://schemas.microsoft.com/office/drawing/2014/main" id="{85CD7102-B4C6-409A-C4EA-7C0AE84387BE}"/>
              </a:ext>
            </a:extLst>
          </p:cNvPr>
          <p:cNvSpPr/>
          <p:nvPr/>
        </p:nvSpPr>
        <p:spPr>
          <a:xfrm>
            <a:off x="2235088" y="4382933"/>
            <a:ext cx="45683" cy="29679"/>
          </a:xfrm>
          <a:prstGeom prst="trapezoid">
            <a:avLst/>
          </a:prstGeom>
          <a:solidFill>
            <a:srgbClr val="F3923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801"/>
          </a:p>
        </p:txBody>
      </p:sp>
      <p:sp>
        <p:nvSpPr>
          <p:cNvPr id="7" name="TextBox 6">
            <a:extLst>
              <a:ext uri="{FF2B5EF4-FFF2-40B4-BE49-F238E27FC236}">
                <a16:creationId xmlns:a16="http://schemas.microsoft.com/office/drawing/2014/main" id="{F1B8EBEB-F399-C8C2-90C3-6ECF2A89828B}"/>
              </a:ext>
            </a:extLst>
          </p:cNvPr>
          <p:cNvSpPr txBox="1"/>
          <p:nvPr/>
        </p:nvSpPr>
        <p:spPr>
          <a:xfrm>
            <a:off x="11625943" y="6380703"/>
            <a:ext cx="271305" cy="369332"/>
          </a:xfrm>
          <a:prstGeom prst="rect">
            <a:avLst/>
          </a:prstGeom>
          <a:noFill/>
        </p:spPr>
        <p:txBody>
          <a:bodyPr wrap="square" rtlCol="0">
            <a:spAutoFit/>
          </a:bodyPr>
          <a:lstStyle/>
          <a:p>
            <a:r>
              <a:rPr lang="en-GB" dirty="0"/>
              <a:t>7</a:t>
            </a:r>
          </a:p>
        </p:txBody>
      </p:sp>
    </p:spTree>
    <p:extLst>
      <p:ext uri="{BB962C8B-B14F-4D97-AF65-F5344CB8AC3E}">
        <p14:creationId xmlns:p14="http://schemas.microsoft.com/office/powerpoint/2010/main" val="2407319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02655-34DF-25F9-4640-B2CE5329AD1A}"/>
              </a:ext>
            </a:extLst>
          </p:cNvPr>
          <p:cNvSpPr>
            <a:spLocks noGrp="1"/>
          </p:cNvSpPr>
          <p:nvPr>
            <p:ph type="title"/>
          </p:nvPr>
        </p:nvSpPr>
        <p:spPr/>
        <p:txBody>
          <a:bodyPr/>
          <a:lstStyle/>
          <a:p>
            <a:r>
              <a:rPr lang="en-US">
                <a:latin typeface="Baskerville Old Face (Headings)"/>
              </a:rPr>
              <a:t>What is Wudu?</a:t>
            </a:r>
          </a:p>
        </p:txBody>
      </p:sp>
      <p:sp>
        <p:nvSpPr>
          <p:cNvPr id="3" name="Content Placeholder 2">
            <a:extLst>
              <a:ext uri="{FF2B5EF4-FFF2-40B4-BE49-F238E27FC236}">
                <a16:creationId xmlns:a16="http://schemas.microsoft.com/office/drawing/2014/main" id="{1A585715-2793-160B-269E-D9516C84D73A}"/>
              </a:ext>
            </a:extLst>
          </p:cNvPr>
          <p:cNvSpPr>
            <a:spLocks noGrp="1"/>
          </p:cNvSpPr>
          <p:nvPr>
            <p:ph idx="4294967295"/>
          </p:nvPr>
        </p:nvSpPr>
        <p:spPr>
          <a:xfrm>
            <a:off x="1748030" y="2715770"/>
            <a:ext cx="7743826" cy="3248025"/>
          </a:xfrm>
        </p:spPr>
        <p:txBody>
          <a:bodyPr vert="horz" lIns="91440" tIns="45721" rIns="91440" bIns="45721" rtlCol="0" anchor="t">
            <a:normAutofit/>
          </a:bodyPr>
          <a:lstStyle/>
          <a:p>
            <a:pPr marL="342900" indent="-342900"/>
            <a:r>
              <a:rPr lang="en-US" sz="2200"/>
              <a:t>You need to be in a state of purification to perform Salah</a:t>
            </a:r>
            <a:endParaRPr lang="en-US"/>
          </a:p>
          <a:p>
            <a:pPr marL="342900" indent="-342900"/>
            <a:r>
              <a:rPr lang="en-US" sz="2200"/>
              <a:t>Cleanliness of the</a:t>
            </a:r>
            <a:r>
              <a:rPr lang="en-US" sz="2200">
                <a:solidFill>
                  <a:srgbClr val="FF0000"/>
                </a:solidFill>
              </a:rPr>
              <a:t> </a:t>
            </a:r>
            <a:r>
              <a:rPr lang="en-US" sz="2200"/>
              <a:t>heart, mind, body and clothes is required</a:t>
            </a:r>
          </a:p>
          <a:p>
            <a:pPr marL="342900" indent="-342900"/>
            <a:r>
              <a:rPr lang="en-US" sz="2200"/>
              <a:t>Purification of body is completed by partial (Wudu) or total (Bath / Ghusl) washing with clean water</a:t>
            </a:r>
          </a:p>
          <a:p>
            <a:pPr marL="342900" indent="-342900"/>
            <a:r>
              <a:rPr lang="en-US" sz="2200"/>
              <a:t>In certain situations, you may require a full bath before you can perform Salah, e.g. </a:t>
            </a:r>
            <a:r>
              <a:rPr lang="en-US" sz="2200" err="1"/>
              <a:t>Janaabat</a:t>
            </a:r>
            <a:r>
              <a:rPr lang="en-US" sz="2200"/>
              <a:t> (major impurity, where a Ghusl / bath is compulsory)</a:t>
            </a:r>
          </a:p>
          <a:p>
            <a:pPr marL="342900" indent="-342900"/>
            <a:endParaRPr lang="en-US" sz="2200"/>
          </a:p>
          <a:p>
            <a:pPr marL="342900" indent="-342900"/>
            <a:endParaRPr lang="en-US" sz="2200"/>
          </a:p>
        </p:txBody>
      </p:sp>
      <p:sp>
        <p:nvSpPr>
          <p:cNvPr id="6" name="TextBox 5">
            <a:extLst>
              <a:ext uri="{FF2B5EF4-FFF2-40B4-BE49-F238E27FC236}">
                <a16:creationId xmlns:a16="http://schemas.microsoft.com/office/drawing/2014/main" id="{DFA58795-4687-3D72-45B0-4CF40B6B9561}"/>
              </a:ext>
            </a:extLst>
          </p:cNvPr>
          <p:cNvSpPr txBox="1"/>
          <p:nvPr/>
        </p:nvSpPr>
        <p:spPr>
          <a:xfrm>
            <a:off x="11625943" y="6380703"/>
            <a:ext cx="271305" cy="369332"/>
          </a:xfrm>
          <a:prstGeom prst="rect">
            <a:avLst/>
          </a:prstGeom>
          <a:noFill/>
        </p:spPr>
        <p:txBody>
          <a:bodyPr wrap="square" rtlCol="0">
            <a:spAutoFit/>
          </a:bodyPr>
          <a:lstStyle/>
          <a:p>
            <a:r>
              <a:rPr lang="en-GB" dirty="0"/>
              <a:t>8</a:t>
            </a:r>
          </a:p>
        </p:txBody>
      </p:sp>
    </p:spTree>
    <p:extLst>
      <p:ext uri="{BB962C8B-B14F-4D97-AF65-F5344CB8AC3E}">
        <p14:creationId xmlns:p14="http://schemas.microsoft.com/office/powerpoint/2010/main" val="1732999477"/>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7E564-4283-8AE2-ADD2-7B3FFCFA26C7}"/>
              </a:ext>
            </a:extLst>
          </p:cNvPr>
          <p:cNvSpPr>
            <a:spLocks noGrp="1"/>
          </p:cNvSpPr>
          <p:nvPr>
            <p:ph type="title"/>
          </p:nvPr>
        </p:nvSpPr>
        <p:spPr>
          <a:xfrm>
            <a:off x="1934257" y="3001234"/>
            <a:ext cx="8323490" cy="855543"/>
          </a:xfrm>
        </p:spPr>
        <p:txBody>
          <a:bodyPr/>
          <a:lstStyle/>
          <a:p>
            <a:r>
              <a:rPr lang="en-US"/>
              <a:t>How to perform Wudu?</a:t>
            </a:r>
          </a:p>
        </p:txBody>
      </p:sp>
      <p:sp>
        <p:nvSpPr>
          <p:cNvPr id="10" name="Text Placeholder 9">
            <a:extLst>
              <a:ext uri="{FF2B5EF4-FFF2-40B4-BE49-F238E27FC236}">
                <a16:creationId xmlns:a16="http://schemas.microsoft.com/office/drawing/2014/main" id="{FA47ED29-D9DA-9DC6-8B43-80EC2A2E5B50}"/>
              </a:ext>
            </a:extLst>
          </p:cNvPr>
          <p:cNvSpPr>
            <a:spLocks noGrp="1"/>
          </p:cNvSpPr>
          <p:nvPr>
            <p:ph type="body" idx="1"/>
          </p:nvPr>
        </p:nvSpPr>
        <p:spPr>
          <a:xfrm>
            <a:off x="2502692" y="2595705"/>
            <a:ext cx="941833" cy="1936750"/>
          </a:xfrm>
        </p:spPr>
        <p:txBody>
          <a:bodyPr>
            <a:noAutofit/>
          </a:bodyPr>
          <a:lstStyle/>
          <a:p>
            <a:pPr algn="l"/>
            <a:r>
              <a:rPr lang="en-US" sz="14000" b="1">
                <a:solidFill>
                  <a:schemeClr val="tx2"/>
                </a:solidFill>
                <a:latin typeface="+mj-lt"/>
              </a:rPr>
              <a:t>“</a:t>
            </a:r>
          </a:p>
        </p:txBody>
      </p:sp>
      <p:sp>
        <p:nvSpPr>
          <p:cNvPr id="11" name="Text Placeholder 10">
            <a:extLst>
              <a:ext uri="{FF2B5EF4-FFF2-40B4-BE49-F238E27FC236}">
                <a16:creationId xmlns:a16="http://schemas.microsoft.com/office/drawing/2014/main" id="{CB634FAD-36DD-9FB0-7030-266A29178C42}"/>
              </a:ext>
            </a:extLst>
          </p:cNvPr>
          <p:cNvSpPr>
            <a:spLocks noGrp="1"/>
          </p:cNvSpPr>
          <p:nvPr>
            <p:ph type="body" sz="quarter" idx="10"/>
          </p:nvPr>
        </p:nvSpPr>
        <p:spPr>
          <a:xfrm>
            <a:off x="8621674" y="3158700"/>
            <a:ext cx="945474" cy="1936750"/>
          </a:xfrm>
        </p:spPr>
        <p:txBody>
          <a:bodyPr/>
          <a:lstStyle/>
          <a:p>
            <a:r>
              <a:rPr lang="en-US"/>
              <a:t>”</a:t>
            </a:r>
          </a:p>
        </p:txBody>
      </p:sp>
      <p:sp>
        <p:nvSpPr>
          <p:cNvPr id="3" name="TextBox 2">
            <a:extLst>
              <a:ext uri="{FF2B5EF4-FFF2-40B4-BE49-F238E27FC236}">
                <a16:creationId xmlns:a16="http://schemas.microsoft.com/office/drawing/2014/main" id="{B2131B3A-FCE2-D41A-4CC7-743C0130D79E}"/>
              </a:ext>
            </a:extLst>
          </p:cNvPr>
          <p:cNvSpPr txBox="1"/>
          <p:nvPr/>
        </p:nvSpPr>
        <p:spPr>
          <a:xfrm>
            <a:off x="11625943" y="6380703"/>
            <a:ext cx="271305" cy="369332"/>
          </a:xfrm>
          <a:prstGeom prst="rect">
            <a:avLst/>
          </a:prstGeom>
          <a:noFill/>
        </p:spPr>
        <p:txBody>
          <a:bodyPr wrap="square" rtlCol="0">
            <a:spAutoFit/>
          </a:bodyPr>
          <a:lstStyle/>
          <a:p>
            <a:r>
              <a:rPr lang="en-GB" dirty="0"/>
              <a:t>9</a:t>
            </a:r>
          </a:p>
        </p:txBody>
      </p:sp>
    </p:spTree>
    <p:extLst>
      <p:ext uri="{BB962C8B-B14F-4D97-AF65-F5344CB8AC3E}">
        <p14:creationId xmlns:p14="http://schemas.microsoft.com/office/powerpoint/2010/main" val="1951944990"/>
      </p:ext>
    </p:extLst>
  </p:cSld>
  <p:clrMapOvr>
    <a:masterClrMapping/>
  </p:clrMapOvr>
</p:sld>
</file>

<file path=ppt/theme/theme1.xml><?xml version="1.0" encoding="utf-8"?>
<a:theme xmlns:a="http://schemas.openxmlformats.org/drawingml/2006/main" name="Office Theme">
  <a:themeElements>
    <a:clrScheme name="Custom 20">
      <a:dk1>
        <a:srgbClr val="000000"/>
      </a:dk1>
      <a:lt1>
        <a:srgbClr val="FFFFFF"/>
      </a:lt1>
      <a:dk2>
        <a:srgbClr val="CAD8D6"/>
      </a:dk2>
      <a:lt2>
        <a:srgbClr val="E7E6E6"/>
      </a:lt2>
      <a:accent1>
        <a:srgbClr val="7E8679"/>
      </a:accent1>
      <a:accent2>
        <a:srgbClr val="72292A"/>
      </a:accent2>
      <a:accent3>
        <a:srgbClr val="4A3A1C"/>
      </a:accent3>
      <a:accent4>
        <a:srgbClr val="E47D60"/>
      </a:accent4>
      <a:accent5>
        <a:srgbClr val="CEBBAF"/>
      </a:accent5>
      <a:accent6>
        <a:srgbClr val="E8DAC4"/>
      </a:accent6>
      <a:hlink>
        <a:srgbClr val="3968F6"/>
      </a:hlink>
      <a:folHlink>
        <a:srgbClr val="954F72"/>
      </a:folHlink>
    </a:clrScheme>
    <a:fontScheme name="Custom 23">
      <a:majorFont>
        <a:latin typeface="Baskerville Old Face"/>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loral-Flourish_Win32_CP_v8" id="{BCFB3359-BC8B-4F4E-99DD-822A55018E7C}" vid="{7DF7CEC2-9D9A-40F6-95E4-E2F6E93D64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D9847EA07881F49B9D7EF7B7B394FE0" ma:contentTypeVersion="14" ma:contentTypeDescription="Create a new document." ma:contentTypeScope="" ma:versionID="a4d405bd55aa2b5837a0a54502fb066c">
  <xsd:schema xmlns:xsd="http://www.w3.org/2001/XMLSchema" xmlns:xs="http://www.w3.org/2001/XMLSchema" xmlns:p="http://schemas.microsoft.com/office/2006/metadata/properties" xmlns:ns2="7573d51a-23bf-4a5c-a232-937da20e1c4b" xmlns:ns3="5c4fb607-a9ed-4812-87d7-17bc8cbed1e8" targetNamespace="http://schemas.microsoft.com/office/2006/metadata/properties" ma:root="true" ma:fieldsID="5317bcf4490a45721f495047942eb457" ns2:_="" ns3:_="">
    <xsd:import namespace="7573d51a-23bf-4a5c-a232-937da20e1c4b"/>
    <xsd:import namespace="5c4fb607-a9ed-4812-87d7-17bc8cbed1e8"/>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573d51a-23bf-4a5c-a232-937da20e1c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Image Tags" ma:readOnly="false" ma:fieldId="{5cf76f15-5ced-4ddc-b409-7134ff3c332f}" ma:taxonomyMulti="true" ma:sspId="95b7e4bc-7c04-4239-a3c8-056ff7db7bf8"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4fb607-a9ed-4812-87d7-17bc8cbed1e8"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c822c66c-b9bd-45c2-9320-8fdb739476bd}" ma:internalName="TaxCatchAll" ma:showField="CatchAllData" ma:web="5c4fb607-a9ed-4812-87d7-17bc8cbed1e8">
      <xsd:complexType>
        <xsd:complexContent>
          <xsd:extension base="dms:MultiChoiceLookup">
            <xsd:sequence>
              <xsd:element name="Value" type="dms:Lookup" maxOccurs="unbounded" minOccurs="0" nillable="true"/>
            </xsd:sequence>
          </xsd:extension>
        </xsd:complexContent>
      </xsd:complexType>
    </xsd:element>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c4fb607-a9ed-4812-87d7-17bc8cbed1e8" xsi:nil="true"/>
    <lcf76f155ced4ddcb4097134ff3c332f xmlns="7573d51a-23bf-4a5c-a232-937da20e1c4b">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6BD9DC-8C7F-456D-8CEF-AA89A4B989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573d51a-23bf-4a5c-a232-937da20e1c4b"/>
    <ds:schemaRef ds:uri="5c4fb607-a9ed-4812-87d7-17bc8cbed1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B2F3B-6257-41BB-8B64-5AC7494F274B}">
  <ds:schemaRefs>
    <ds:schemaRef ds:uri="http://purl.org/dc/elements/1.1/"/>
    <ds:schemaRef ds:uri="http://schemas.openxmlformats.org/package/2006/metadata/core-properties"/>
    <ds:schemaRef ds:uri="http://schemas.microsoft.com/office/2006/metadata/properties"/>
    <ds:schemaRef ds:uri="http://purl.org/dc/dcmitype/"/>
    <ds:schemaRef ds:uri="http://schemas.microsoft.com/office/2006/documentManagement/types"/>
    <ds:schemaRef ds:uri="http://purl.org/dc/terms/"/>
    <ds:schemaRef ds:uri="http://www.w3.org/XML/1998/namespace"/>
    <ds:schemaRef ds:uri="http://schemas.microsoft.com/office/infopath/2007/PartnerControls"/>
    <ds:schemaRef ds:uri="5c4fb607-a9ed-4812-87d7-17bc8cbed1e8"/>
    <ds:schemaRef ds:uri="7573d51a-23bf-4a5c-a232-937da20e1c4b"/>
  </ds:schemaRefs>
</ds:datastoreItem>
</file>

<file path=customXml/itemProps3.xml><?xml version="1.0" encoding="utf-8"?>
<ds:datastoreItem xmlns:ds="http://schemas.openxmlformats.org/officeDocument/2006/customXml" ds:itemID="{9ACE2AAA-C718-435C-B4E6-95A08ACAC441}">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492</TotalTime>
  <Words>9628</Words>
  <Application>Microsoft Office PowerPoint</Application>
  <PresentationFormat>Widescreen</PresentationFormat>
  <Paragraphs>872</Paragraphs>
  <Slides>53</Slides>
  <Notes>52</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How to perform the 5 daily Salah</vt:lpstr>
      <vt:lpstr>Please open the PowerPoint via the desktop app and not the browser. If you notice any layout issues then try using presenter view.</vt:lpstr>
      <vt:lpstr>Agenda</vt:lpstr>
      <vt:lpstr>Introduction</vt:lpstr>
      <vt:lpstr>Umar bin Al-Khattab Radeyallahu Anhu (RA) narrated: The Messenger of Allah (ﷺ) said, “O people! The reward of deeds depends upon the intentions, and every person will get the reward according to what he has intended. So, whoever emigrated for Allah and His Apostle, then his emigration was for Allah and His Apostle, and whoever emigrated to take worldly benefit or for a woman to marry, then his emigration was for what he emigrated for.” [Sahih al-Bukhari]</vt:lpstr>
      <vt:lpstr>PowerPoint Presentation</vt:lpstr>
      <vt:lpstr>PowerPoint Presentation</vt:lpstr>
      <vt:lpstr>What is Wudu?</vt:lpstr>
      <vt:lpstr>How to perform Wudu?</vt:lpstr>
      <vt:lpstr>PowerPoint Presentation</vt:lpstr>
      <vt:lpstr>PowerPoint Presentation</vt:lpstr>
      <vt:lpstr>PowerPoint Presentation</vt:lpstr>
      <vt:lpstr>Do’s and Don’ts</vt:lpstr>
      <vt:lpstr>What breaks Wudu?</vt:lpstr>
      <vt:lpstr>What is Salah?</vt:lpstr>
      <vt:lpstr>Five Daily Salah</vt:lpstr>
      <vt:lpstr>Timeline </vt:lpstr>
      <vt:lpstr>Preparation for Salah</vt:lpstr>
      <vt:lpstr>How to perform Salah? (4 units of Fajr)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perform the other units of Salah? </vt:lpstr>
      <vt:lpstr>PowerPoint Presentation</vt:lpstr>
      <vt:lpstr>PowerPoint Presentation</vt:lpstr>
      <vt:lpstr>The next few slides will cover optional acts and opportunities after Salah.  Please remember…  - You Do not have to  achieve everything at once   - Start with one habit, once you’re consistent and it becomes natural and easy, In Sha Allah work on the next habit (this works with any goals).  </vt:lpstr>
      <vt:lpstr>Opportunities &amp; Optional Acts</vt:lpstr>
      <vt:lpstr>Top 3 tips for focusing in Salah</vt:lpstr>
      <vt:lpstr>Do’s and Don’ts</vt:lpstr>
      <vt:lpstr>Activities 1of 2</vt:lpstr>
      <vt:lpstr>Activities 2 of 2</vt:lpstr>
      <vt:lpstr>Glossary 1 of 2</vt:lpstr>
      <vt:lpstr>Glossary 2 of 2</vt:lpstr>
      <vt:lpstr>Dua, Surah and Dhikr from Wudu and Salah  Arabic with English Transliteration and Translation.  Best practice is to always learn from the Arabic text.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 &amp; Links</vt:lpstr>
      <vt:lpstr>Feedback / Contact  MoJMuslimNetwork@Justice.gov.uk  </vt:lpstr>
    </vt:vector>
  </TitlesOfParts>
  <Company>MOJ</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Aktar, Tohimana</dc:creator>
  <cp:lastModifiedBy>Aktar, Tohimana</cp:lastModifiedBy>
  <cp:revision>2</cp:revision>
  <dcterms:created xsi:type="dcterms:W3CDTF">2024-07-01T13:45:47Z</dcterms:created>
  <dcterms:modified xsi:type="dcterms:W3CDTF">2025-11-07T17:54:24Z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0x010100ED9847EA07881F49B9D7EF7B7B394FE0</vt:lpwstr>
  </property>
  <property fmtid="{D5CDD505-2E9C-101B-9397-08002B2CF9AE}" pid="3" name="MediaServiceImageTags">
    <vt:lpwstr/>
  </property>
</Properties>
</file>